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6" r:id="rId5"/>
    <p:sldId id="257" r:id="rId6"/>
    <p:sldId id="259" r:id="rId7"/>
    <p:sldId id="260" r:id="rId8"/>
    <p:sldId id="261" r:id="rId9"/>
    <p:sldId id="262" r:id="rId10"/>
    <p:sldId id="276" r:id="rId11"/>
    <p:sldId id="277" r:id="rId12"/>
    <p:sldId id="278" r:id="rId13"/>
    <p:sldId id="279" r:id="rId14"/>
    <p:sldId id="280" r:id="rId15"/>
    <p:sldId id="281" r:id="rId16"/>
    <p:sldId id="282" r:id="rId17"/>
    <p:sldId id="2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9530"/>
    <a:srgbClr val="F25F24"/>
    <a:srgbClr val="C48B2C"/>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311" autoAdjust="0"/>
    <p:restoredTop sz="94758"/>
  </p:normalViewPr>
  <p:slideViewPr>
    <p:cSldViewPr snapToGrid="0">
      <p:cViewPr varScale="1">
        <p:scale>
          <a:sx n="61" d="100"/>
          <a:sy n="61" d="100"/>
        </p:scale>
        <p:origin x="542"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04769B-9644-452E-92B9-BDD0BF78BDE6}" type="datetimeFigureOut">
              <a:rPr lang="en-ZA" smtClean="0"/>
              <a:t>2026/03/05</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D923E-B527-4883-9E08-2E95E8595CF7}" type="slidenum">
              <a:rPr lang="en-ZA" smtClean="0"/>
              <a:t>‹#›</a:t>
            </a:fld>
            <a:endParaRPr lang="en-ZA"/>
          </a:p>
        </p:txBody>
      </p:sp>
    </p:spTree>
    <p:extLst>
      <p:ext uri="{BB962C8B-B14F-4D97-AF65-F5344CB8AC3E}">
        <p14:creationId xmlns:p14="http://schemas.microsoft.com/office/powerpoint/2010/main" val="2973057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23D923E-B527-4883-9E08-2E95E8595CF7}" type="slidenum">
              <a:rPr lang="en-ZA" smtClean="0"/>
              <a:t>1</a:t>
            </a:fld>
            <a:endParaRPr lang="en-ZA"/>
          </a:p>
        </p:txBody>
      </p:sp>
    </p:spTree>
    <p:extLst>
      <p:ext uri="{BB962C8B-B14F-4D97-AF65-F5344CB8AC3E}">
        <p14:creationId xmlns:p14="http://schemas.microsoft.com/office/powerpoint/2010/main" val="2473611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4AA0B-38E1-D59F-8366-80CA5494ED1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E0C7AFC-5A1D-7A89-DEF7-A7DBD899F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33A4C5E-2534-A80F-21B5-99C03820AE7B}"/>
              </a:ext>
            </a:extLst>
          </p:cNvPr>
          <p:cNvSpPr>
            <a:spLocks noGrp="1"/>
          </p:cNvSpPr>
          <p:nvPr>
            <p:ph type="dt" sz="half" idx="10"/>
          </p:nvPr>
        </p:nvSpPr>
        <p:spPr/>
        <p:txBody>
          <a:bodyPr/>
          <a:lstStyle/>
          <a:p>
            <a:fld id="{E2D78997-8B6C-6440-92D3-D4D08094B5C4}" type="datetimeFigureOut">
              <a:rPr lang="en-US" smtClean="0"/>
              <a:t>3/5/2026</a:t>
            </a:fld>
            <a:endParaRPr lang="en-US"/>
          </a:p>
        </p:txBody>
      </p:sp>
      <p:sp>
        <p:nvSpPr>
          <p:cNvPr id="5" name="Footer Placeholder 4">
            <a:extLst>
              <a:ext uri="{FF2B5EF4-FFF2-40B4-BE49-F238E27FC236}">
                <a16:creationId xmlns:a16="http://schemas.microsoft.com/office/drawing/2014/main" id="{23B6B15E-3F9E-3471-F056-53C37CD409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4B534-75F2-4FC9-51D5-3437573FC8D3}"/>
              </a:ext>
            </a:extLst>
          </p:cNvPr>
          <p:cNvSpPr>
            <a:spLocks noGrp="1"/>
          </p:cNvSpPr>
          <p:nvPr>
            <p:ph type="sldNum" sz="quarter" idx="12"/>
          </p:nvPr>
        </p:nvSpPr>
        <p:spPr/>
        <p:txBody>
          <a:bodyPr/>
          <a:lstStyle/>
          <a:p>
            <a:fld id="{5EE30B12-E240-304B-8701-54193CF155A2}" type="slidenum">
              <a:rPr lang="en-US" smtClean="0"/>
              <a:t>‹#›</a:t>
            </a:fld>
            <a:endParaRPr lang="en-US"/>
          </a:p>
        </p:txBody>
      </p:sp>
    </p:spTree>
    <p:extLst>
      <p:ext uri="{BB962C8B-B14F-4D97-AF65-F5344CB8AC3E}">
        <p14:creationId xmlns:p14="http://schemas.microsoft.com/office/powerpoint/2010/main" val="1272587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BF570-9C26-2CAE-93C8-75405F3DB45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D5598D0-5A0C-17F0-F87C-2FBD447557B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96A1C85-42F4-55E6-AA28-019F9A9EEE61}"/>
              </a:ext>
            </a:extLst>
          </p:cNvPr>
          <p:cNvSpPr>
            <a:spLocks noGrp="1"/>
          </p:cNvSpPr>
          <p:nvPr>
            <p:ph type="dt" sz="half" idx="10"/>
          </p:nvPr>
        </p:nvSpPr>
        <p:spPr/>
        <p:txBody>
          <a:bodyPr/>
          <a:lstStyle/>
          <a:p>
            <a:fld id="{E2D78997-8B6C-6440-92D3-D4D08094B5C4}" type="datetimeFigureOut">
              <a:rPr lang="en-US" smtClean="0"/>
              <a:t>3/5/2026</a:t>
            </a:fld>
            <a:endParaRPr lang="en-US"/>
          </a:p>
        </p:txBody>
      </p:sp>
      <p:sp>
        <p:nvSpPr>
          <p:cNvPr id="5" name="Footer Placeholder 4">
            <a:extLst>
              <a:ext uri="{FF2B5EF4-FFF2-40B4-BE49-F238E27FC236}">
                <a16:creationId xmlns:a16="http://schemas.microsoft.com/office/drawing/2014/main" id="{AFDFB1B2-4748-2ED6-C1DA-F3D4F7A573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DCF61-2366-7214-BA7D-BA3CB8AE743F}"/>
              </a:ext>
            </a:extLst>
          </p:cNvPr>
          <p:cNvSpPr>
            <a:spLocks noGrp="1"/>
          </p:cNvSpPr>
          <p:nvPr>
            <p:ph type="sldNum" sz="quarter" idx="12"/>
          </p:nvPr>
        </p:nvSpPr>
        <p:spPr/>
        <p:txBody>
          <a:bodyPr/>
          <a:lstStyle/>
          <a:p>
            <a:fld id="{5EE30B12-E240-304B-8701-54193CF155A2}" type="slidenum">
              <a:rPr lang="en-US" smtClean="0"/>
              <a:t>‹#›</a:t>
            </a:fld>
            <a:endParaRPr lang="en-US"/>
          </a:p>
        </p:txBody>
      </p:sp>
    </p:spTree>
    <p:extLst>
      <p:ext uri="{BB962C8B-B14F-4D97-AF65-F5344CB8AC3E}">
        <p14:creationId xmlns:p14="http://schemas.microsoft.com/office/powerpoint/2010/main" val="3425132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2E5848-9761-AE7D-5D59-B7C3C2C85F0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360609D-0B3F-7B04-52F4-4497DB0B8E6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13A2238-C92B-597E-F97F-2A0357920513}"/>
              </a:ext>
            </a:extLst>
          </p:cNvPr>
          <p:cNvSpPr>
            <a:spLocks noGrp="1"/>
          </p:cNvSpPr>
          <p:nvPr>
            <p:ph type="dt" sz="half" idx="10"/>
          </p:nvPr>
        </p:nvSpPr>
        <p:spPr/>
        <p:txBody>
          <a:bodyPr/>
          <a:lstStyle/>
          <a:p>
            <a:fld id="{E2D78997-8B6C-6440-92D3-D4D08094B5C4}" type="datetimeFigureOut">
              <a:rPr lang="en-US" smtClean="0"/>
              <a:t>3/5/2026</a:t>
            </a:fld>
            <a:endParaRPr lang="en-US"/>
          </a:p>
        </p:txBody>
      </p:sp>
      <p:sp>
        <p:nvSpPr>
          <p:cNvPr id="5" name="Footer Placeholder 4">
            <a:extLst>
              <a:ext uri="{FF2B5EF4-FFF2-40B4-BE49-F238E27FC236}">
                <a16:creationId xmlns:a16="http://schemas.microsoft.com/office/drawing/2014/main" id="{E06B91A5-9B7D-A783-42A3-74308146DD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720127-0172-72CE-4D29-688E07EE8152}"/>
              </a:ext>
            </a:extLst>
          </p:cNvPr>
          <p:cNvSpPr>
            <a:spLocks noGrp="1"/>
          </p:cNvSpPr>
          <p:nvPr>
            <p:ph type="sldNum" sz="quarter" idx="12"/>
          </p:nvPr>
        </p:nvSpPr>
        <p:spPr/>
        <p:txBody>
          <a:bodyPr/>
          <a:lstStyle/>
          <a:p>
            <a:fld id="{5EE30B12-E240-304B-8701-54193CF155A2}" type="slidenum">
              <a:rPr lang="en-US" smtClean="0"/>
              <a:t>‹#›</a:t>
            </a:fld>
            <a:endParaRPr lang="en-US"/>
          </a:p>
        </p:txBody>
      </p:sp>
    </p:spTree>
    <p:extLst>
      <p:ext uri="{BB962C8B-B14F-4D97-AF65-F5344CB8AC3E}">
        <p14:creationId xmlns:p14="http://schemas.microsoft.com/office/powerpoint/2010/main" val="2484561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F29AA-032C-72DE-C840-335597F0352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BB2C81D-8124-F78D-C564-44DDA23A96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B93A7A7-0E60-1817-576C-1EBCEF6DCF31}"/>
              </a:ext>
            </a:extLst>
          </p:cNvPr>
          <p:cNvSpPr>
            <a:spLocks noGrp="1"/>
          </p:cNvSpPr>
          <p:nvPr>
            <p:ph type="dt" sz="half" idx="10"/>
          </p:nvPr>
        </p:nvSpPr>
        <p:spPr/>
        <p:txBody>
          <a:bodyPr/>
          <a:lstStyle/>
          <a:p>
            <a:fld id="{E2D78997-8B6C-6440-92D3-D4D08094B5C4}" type="datetimeFigureOut">
              <a:rPr lang="en-US" smtClean="0"/>
              <a:t>3/5/2026</a:t>
            </a:fld>
            <a:endParaRPr lang="en-US"/>
          </a:p>
        </p:txBody>
      </p:sp>
      <p:sp>
        <p:nvSpPr>
          <p:cNvPr id="5" name="Footer Placeholder 4">
            <a:extLst>
              <a:ext uri="{FF2B5EF4-FFF2-40B4-BE49-F238E27FC236}">
                <a16:creationId xmlns:a16="http://schemas.microsoft.com/office/drawing/2014/main" id="{F81C9DD2-DC04-2C4F-0595-0FEC66CE7D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024FA-378B-E10A-0924-F5BA60AFC564}"/>
              </a:ext>
            </a:extLst>
          </p:cNvPr>
          <p:cNvSpPr>
            <a:spLocks noGrp="1"/>
          </p:cNvSpPr>
          <p:nvPr>
            <p:ph type="sldNum" sz="quarter" idx="12"/>
          </p:nvPr>
        </p:nvSpPr>
        <p:spPr/>
        <p:txBody>
          <a:bodyPr/>
          <a:lstStyle/>
          <a:p>
            <a:fld id="{5EE30B12-E240-304B-8701-54193CF155A2}" type="slidenum">
              <a:rPr lang="en-US" smtClean="0"/>
              <a:t>‹#›</a:t>
            </a:fld>
            <a:endParaRPr lang="en-US"/>
          </a:p>
        </p:txBody>
      </p:sp>
    </p:spTree>
    <p:extLst>
      <p:ext uri="{BB962C8B-B14F-4D97-AF65-F5344CB8AC3E}">
        <p14:creationId xmlns:p14="http://schemas.microsoft.com/office/powerpoint/2010/main" val="2872151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950FF-E420-DCD6-C8AC-9BB901CEAED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8E563A5-086C-0F82-049C-56EBED5F804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4108E27-E839-D31F-0384-5F5461B2853E}"/>
              </a:ext>
            </a:extLst>
          </p:cNvPr>
          <p:cNvSpPr>
            <a:spLocks noGrp="1"/>
          </p:cNvSpPr>
          <p:nvPr>
            <p:ph type="dt" sz="half" idx="10"/>
          </p:nvPr>
        </p:nvSpPr>
        <p:spPr/>
        <p:txBody>
          <a:bodyPr/>
          <a:lstStyle/>
          <a:p>
            <a:fld id="{E2D78997-8B6C-6440-92D3-D4D08094B5C4}" type="datetimeFigureOut">
              <a:rPr lang="en-US" smtClean="0"/>
              <a:t>3/5/2026</a:t>
            </a:fld>
            <a:endParaRPr lang="en-US"/>
          </a:p>
        </p:txBody>
      </p:sp>
      <p:sp>
        <p:nvSpPr>
          <p:cNvPr id="5" name="Footer Placeholder 4">
            <a:extLst>
              <a:ext uri="{FF2B5EF4-FFF2-40B4-BE49-F238E27FC236}">
                <a16:creationId xmlns:a16="http://schemas.microsoft.com/office/drawing/2014/main" id="{6CF6BE79-98D2-BF99-21C2-59FE91A50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1215DE-8219-21DF-2625-C7BF560C3456}"/>
              </a:ext>
            </a:extLst>
          </p:cNvPr>
          <p:cNvSpPr>
            <a:spLocks noGrp="1"/>
          </p:cNvSpPr>
          <p:nvPr>
            <p:ph type="sldNum" sz="quarter" idx="12"/>
          </p:nvPr>
        </p:nvSpPr>
        <p:spPr/>
        <p:txBody>
          <a:bodyPr/>
          <a:lstStyle/>
          <a:p>
            <a:fld id="{5EE30B12-E240-304B-8701-54193CF155A2}" type="slidenum">
              <a:rPr lang="en-US" smtClean="0"/>
              <a:t>‹#›</a:t>
            </a:fld>
            <a:endParaRPr lang="en-US"/>
          </a:p>
        </p:txBody>
      </p:sp>
    </p:spTree>
    <p:extLst>
      <p:ext uri="{BB962C8B-B14F-4D97-AF65-F5344CB8AC3E}">
        <p14:creationId xmlns:p14="http://schemas.microsoft.com/office/powerpoint/2010/main" val="2950646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3494-3614-5EC8-C538-45B9AA96856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CFF8DCA-E871-BEEC-AE0E-768059D6FDB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2A2E008-5DF0-B76E-95E3-C16C1FADFDE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FE08408-337D-80E2-368B-AD82954291CA}"/>
              </a:ext>
            </a:extLst>
          </p:cNvPr>
          <p:cNvSpPr>
            <a:spLocks noGrp="1"/>
          </p:cNvSpPr>
          <p:nvPr>
            <p:ph type="dt" sz="half" idx="10"/>
          </p:nvPr>
        </p:nvSpPr>
        <p:spPr/>
        <p:txBody>
          <a:bodyPr/>
          <a:lstStyle/>
          <a:p>
            <a:fld id="{E2D78997-8B6C-6440-92D3-D4D08094B5C4}" type="datetimeFigureOut">
              <a:rPr lang="en-US" smtClean="0"/>
              <a:t>3/5/2026</a:t>
            </a:fld>
            <a:endParaRPr lang="en-US"/>
          </a:p>
        </p:txBody>
      </p:sp>
      <p:sp>
        <p:nvSpPr>
          <p:cNvPr id="6" name="Footer Placeholder 5">
            <a:extLst>
              <a:ext uri="{FF2B5EF4-FFF2-40B4-BE49-F238E27FC236}">
                <a16:creationId xmlns:a16="http://schemas.microsoft.com/office/drawing/2014/main" id="{E55E83F2-B39A-DB42-E4AF-726EA71C35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B7F3E4-520C-6F55-84A2-EA43339847B7}"/>
              </a:ext>
            </a:extLst>
          </p:cNvPr>
          <p:cNvSpPr>
            <a:spLocks noGrp="1"/>
          </p:cNvSpPr>
          <p:nvPr>
            <p:ph type="sldNum" sz="quarter" idx="12"/>
          </p:nvPr>
        </p:nvSpPr>
        <p:spPr/>
        <p:txBody>
          <a:bodyPr/>
          <a:lstStyle/>
          <a:p>
            <a:fld id="{5EE30B12-E240-304B-8701-54193CF155A2}" type="slidenum">
              <a:rPr lang="en-US" smtClean="0"/>
              <a:t>‹#›</a:t>
            </a:fld>
            <a:endParaRPr lang="en-US"/>
          </a:p>
        </p:txBody>
      </p:sp>
    </p:spTree>
    <p:extLst>
      <p:ext uri="{BB962C8B-B14F-4D97-AF65-F5344CB8AC3E}">
        <p14:creationId xmlns:p14="http://schemas.microsoft.com/office/powerpoint/2010/main" val="2194181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A11C0-CA65-64C3-5470-97DECE2336F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23325C8-3F6E-4214-2E36-F2DE3BBB27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C2A6AEF-1905-FDF4-791B-B29A6DE706B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BD0EB30-0D1D-D992-5E3D-3B55DFD4B6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190B3D8-1AB5-A3E0-E5B6-A0153407C47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8AC7AE5-5778-33EB-A479-CBDE0F2F0000}"/>
              </a:ext>
            </a:extLst>
          </p:cNvPr>
          <p:cNvSpPr>
            <a:spLocks noGrp="1"/>
          </p:cNvSpPr>
          <p:nvPr>
            <p:ph type="dt" sz="half" idx="10"/>
          </p:nvPr>
        </p:nvSpPr>
        <p:spPr/>
        <p:txBody>
          <a:bodyPr/>
          <a:lstStyle/>
          <a:p>
            <a:fld id="{E2D78997-8B6C-6440-92D3-D4D08094B5C4}" type="datetimeFigureOut">
              <a:rPr lang="en-US" smtClean="0"/>
              <a:t>3/5/2026</a:t>
            </a:fld>
            <a:endParaRPr lang="en-US"/>
          </a:p>
        </p:txBody>
      </p:sp>
      <p:sp>
        <p:nvSpPr>
          <p:cNvPr id="8" name="Footer Placeholder 7">
            <a:extLst>
              <a:ext uri="{FF2B5EF4-FFF2-40B4-BE49-F238E27FC236}">
                <a16:creationId xmlns:a16="http://schemas.microsoft.com/office/drawing/2014/main" id="{AA1DCBF8-96F8-8AAE-C732-95FF8EF0E1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940F39-3574-428E-20CD-70374ABE7C70}"/>
              </a:ext>
            </a:extLst>
          </p:cNvPr>
          <p:cNvSpPr>
            <a:spLocks noGrp="1"/>
          </p:cNvSpPr>
          <p:nvPr>
            <p:ph type="sldNum" sz="quarter" idx="12"/>
          </p:nvPr>
        </p:nvSpPr>
        <p:spPr/>
        <p:txBody>
          <a:bodyPr/>
          <a:lstStyle/>
          <a:p>
            <a:fld id="{5EE30B12-E240-304B-8701-54193CF155A2}" type="slidenum">
              <a:rPr lang="en-US" smtClean="0"/>
              <a:t>‹#›</a:t>
            </a:fld>
            <a:endParaRPr lang="en-US"/>
          </a:p>
        </p:txBody>
      </p:sp>
    </p:spTree>
    <p:extLst>
      <p:ext uri="{BB962C8B-B14F-4D97-AF65-F5344CB8AC3E}">
        <p14:creationId xmlns:p14="http://schemas.microsoft.com/office/powerpoint/2010/main" val="1240901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44A4A-885A-8C92-1A88-267543CECFB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559E4A0-2288-39C4-2DF8-F2985C8041D7}"/>
              </a:ext>
            </a:extLst>
          </p:cNvPr>
          <p:cNvSpPr>
            <a:spLocks noGrp="1"/>
          </p:cNvSpPr>
          <p:nvPr>
            <p:ph type="dt" sz="half" idx="10"/>
          </p:nvPr>
        </p:nvSpPr>
        <p:spPr/>
        <p:txBody>
          <a:bodyPr/>
          <a:lstStyle/>
          <a:p>
            <a:fld id="{E2D78997-8B6C-6440-92D3-D4D08094B5C4}" type="datetimeFigureOut">
              <a:rPr lang="en-US" smtClean="0"/>
              <a:t>3/5/2026</a:t>
            </a:fld>
            <a:endParaRPr lang="en-US"/>
          </a:p>
        </p:txBody>
      </p:sp>
      <p:sp>
        <p:nvSpPr>
          <p:cNvPr id="4" name="Footer Placeholder 3">
            <a:extLst>
              <a:ext uri="{FF2B5EF4-FFF2-40B4-BE49-F238E27FC236}">
                <a16:creationId xmlns:a16="http://schemas.microsoft.com/office/drawing/2014/main" id="{54D92631-6DE5-2FC2-F9FA-1C17A1BBBD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D2F02F-4536-2D60-4979-E13EDBC600A3}"/>
              </a:ext>
            </a:extLst>
          </p:cNvPr>
          <p:cNvSpPr>
            <a:spLocks noGrp="1"/>
          </p:cNvSpPr>
          <p:nvPr>
            <p:ph type="sldNum" sz="quarter" idx="12"/>
          </p:nvPr>
        </p:nvSpPr>
        <p:spPr/>
        <p:txBody>
          <a:bodyPr/>
          <a:lstStyle/>
          <a:p>
            <a:fld id="{5EE30B12-E240-304B-8701-54193CF155A2}" type="slidenum">
              <a:rPr lang="en-US" smtClean="0"/>
              <a:t>‹#›</a:t>
            </a:fld>
            <a:endParaRPr lang="en-US"/>
          </a:p>
        </p:txBody>
      </p:sp>
    </p:spTree>
    <p:extLst>
      <p:ext uri="{BB962C8B-B14F-4D97-AF65-F5344CB8AC3E}">
        <p14:creationId xmlns:p14="http://schemas.microsoft.com/office/powerpoint/2010/main" val="3514938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F9B58E-67E8-433C-C5F7-9441690807EE}"/>
              </a:ext>
            </a:extLst>
          </p:cNvPr>
          <p:cNvSpPr>
            <a:spLocks noGrp="1"/>
          </p:cNvSpPr>
          <p:nvPr>
            <p:ph type="dt" sz="half" idx="10"/>
          </p:nvPr>
        </p:nvSpPr>
        <p:spPr/>
        <p:txBody>
          <a:bodyPr/>
          <a:lstStyle/>
          <a:p>
            <a:fld id="{E2D78997-8B6C-6440-92D3-D4D08094B5C4}" type="datetimeFigureOut">
              <a:rPr lang="en-US" smtClean="0"/>
              <a:t>3/5/2026</a:t>
            </a:fld>
            <a:endParaRPr lang="en-US"/>
          </a:p>
        </p:txBody>
      </p:sp>
      <p:sp>
        <p:nvSpPr>
          <p:cNvPr id="3" name="Footer Placeholder 2">
            <a:extLst>
              <a:ext uri="{FF2B5EF4-FFF2-40B4-BE49-F238E27FC236}">
                <a16:creationId xmlns:a16="http://schemas.microsoft.com/office/drawing/2014/main" id="{B9229C1D-F555-DD9F-9288-803CAEA11F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10B76D-A7FF-B0A8-566F-1ECC81E7CA10}"/>
              </a:ext>
            </a:extLst>
          </p:cNvPr>
          <p:cNvSpPr>
            <a:spLocks noGrp="1"/>
          </p:cNvSpPr>
          <p:nvPr>
            <p:ph type="sldNum" sz="quarter" idx="12"/>
          </p:nvPr>
        </p:nvSpPr>
        <p:spPr/>
        <p:txBody>
          <a:bodyPr/>
          <a:lstStyle/>
          <a:p>
            <a:fld id="{5EE30B12-E240-304B-8701-54193CF155A2}" type="slidenum">
              <a:rPr lang="en-US" smtClean="0"/>
              <a:t>‹#›</a:t>
            </a:fld>
            <a:endParaRPr lang="en-US"/>
          </a:p>
        </p:txBody>
      </p:sp>
    </p:spTree>
    <p:extLst>
      <p:ext uri="{BB962C8B-B14F-4D97-AF65-F5344CB8AC3E}">
        <p14:creationId xmlns:p14="http://schemas.microsoft.com/office/powerpoint/2010/main" val="2749463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768D0-0FD8-069C-1528-F3E139B06DC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16BE5D2-F4D0-C62D-2A09-5F9A986B9E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3A7B35F-9A3C-0C20-A043-CF46024C56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7065A76-7C4B-76F9-0F49-FA06BBC3A475}"/>
              </a:ext>
            </a:extLst>
          </p:cNvPr>
          <p:cNvSpPr>
            <a:spLocks noGrp="1"/>
          </p:cNvSpPr>
          <p:nvPr>
            <p:ph type="dt" sz="half" idx="10"/>
          </p:nvPr>
        </p:nvSpPr>
        <p:spPr/>
        <p:txBody>
          <a:bodyPr/>
          <a:lstStyle/>
          <a:p>
            <a:fld id="{E2D78997-8B6C-6440-92D3-D4D08094B5C4}" type="datetimeFigureOut">
              <a:rPr lang="en-US" smtClean="0"/>
              <a:t>3/5/2026</a:t>
            </a:fld>
            <a:endParaRPr lang="en-US"/>
          </a:p>
        </p:txBody>
      </p:sp>
      <p:sp>
        <p:nvSpPr>
          <p:cNvPr id="6" name="Footer Placeholder 5">
            <a:extLst>
              <a:ext uri="{FF2B5EF4-FFF2-40B4-BE49-F238E27FC236}">
                <a16:creationId xmlns:a16="http://schemas.microsoft.com/office/drawing/2014/main" id="{95F4513F-8A50-A1A8-D730-333EBC2FD4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D5DBFA-44AD-409E-9FDA-E7A0A129F0EA}"/>
              </a:ext>
            </a:extLst>
          </p:cNvPr>
          <p:cNvSpPr>
            <a:spLocks noGrp="1"/>
          </p:cNvSpPr>
          <p:nvPr>
            <p:ph type="sldNum" sz="quarter" idx="12"/>
          </p:nvPr>
        </p:nvSpPr>
        <p:spPr/>
        <p:txBody>
          <a:bodyPr/>
          <a:lstStyle/>
          <a:p>
            <a:fld id="{5EE30B12-E240-304B-8701-54193CF155A2}" type="slidenum">
              <a:rPr lang="en-US" smtClean="0"/>
              <a:t>‹#›</a:t>
            </a:fld>
            <a:endParaRPr lang="en-US"/>
          </a:p>
        </p:txBody>
      </p:sp>
    </p:spTree>
    <p:extLst>
      <p:ext uri="{BB962C8B-B14F-4D97-AF65-F5344CB8AC3E}">
        <p14:creationId xmlns:p14="http://schemas.microsoft.com/office/powerpoint/2010/main" val="2075132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0B883-A4AA-E3E6-9ABC-D57AD39F349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581463F-D02E-C3FD-A036-08F9EC0BE8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CB6659-1AD4-2246-9382-36FF72BC83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D256E28-BB57-591A-4D03-76CECB2F62DC}"/>
              </a:ext>
            </a:extLst>
          </p:cNvPr>
          <p:cNvSpPr>
            <a:spLocks noGrp="1"/>
          </p:cNvSpPr>
          <p:nvPr>
            <p:ph type="dt" sz="half" idx="10"/>
          </p:nvPr>
        </p:nvSpPr>
        <p:spPr/>
        <p:txBody>
          <a:bodyPr/>
          <a:lstStyle/>
          <a:p>
            <a:fld id="{E2D78997-8B6C-6440-92D3-D4D08094B5C4}" type="datetimeFigureOut">
              <a:rPr lang="en-US" smtClean="0"/>
              <a:t>3/5/2026</a:t>
            </a:fld>
            <a:endParaRPr lang="en-US"/>
          </a:p>
        </p:txBody>
      </p:sp>
      <p:sp>
        <p:nvSpPr>
          <p:cNvPr id="6" name="Footer Placeholder 5">
            <a:extLst>
              <a:ext uri="{FF2B5EF4-FFF2-40B4-BE49-F238E27FC236}">
                <a16:creationId xmlns:a16="http://schemas.microsoft.com/office/drawing/2014/main" id="{A65FFAA8-0D8B-1A13-D155-334666A685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BDC0B9-8000-6973-2E02-CBEA83B785F0}"/>
              </a:ext>
            </a:extLst>
          </p:cNvPr>
          <p:cNvSpPr>
            <a:spLocks noGrp="1"/>
          </p:cNvSpPr>
          <p:nvPr>
            <p:ph type="sldNum" sz="quarter" idx="12"/>
          </p:nvPr>
        </p:nvSpPr>
        <p:spPr/>
        <p:txBody>
          <a:bodyPr/>
          <a:lstStyle/>
          <a:p>
            <a:fld id="{5EE30B12-E240-304B-8701-54193CF155A2}" type="slidenum">
              <a:rPr lang="en-US" smtClean="0"/>
              <a:t>‹#›</a:t>
            </a:fld>
            <a:endParaRPr lang="en-US"/>
          </a:p>
        </p:txBody>
      </p:sp>
    </p:spTree>
    <p:extLst>
      <p:ext uri="{BB962C8B-B14F-4D97-AF65-F5344CB8AC3E}">
        <p14:creationId xmlns:p14="http://schemas.microsoft.com/office/powerpoint/2010/main" val="3261151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A714B-CF55-61FA-1842-DDE79C57DE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58DA762-8348-9DD3-4892-9A89A5526A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F0C1A0B-9797-8C60-8AB9-B143372C86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D78997-8B6C-6440-92D3-D4D08094B5C4}" type="datetimeFigureOut">
              <a:rPr lang="en-US" smtClean="0"/>
              <a:t>3/5/2026</a:t>
            </a:fld>
            <a:endParaRPr lang="en-US"/>
          </a:p>
        </p:txBody>
      </p:sp>
      <p:sp>
        <p:nvSpPr>
          <p:cNvPr id="5" name="Footer Placeholder 4">
            <a:extLst>
              <a:ext uri="{FF2B5EF4-FFF2-40B4-BE49-F238E27FC236}">
                <a16:creationId xmlns:a16="http://schemas.microsoft.com/office/drawing/2014/main" id="{040ED614-03E5-8E81-C137-D7DE9351A5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77BDE39-E3DA-C696-F56E-07F8CB7197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EE30B12-E240-304B-8701-54193CF155A2}" type="slidenum">
              <a:rPr lang="en-US" smtClean="0"/>
              <a:t>‹#›</a:t>
            </a:fld>
            <a:endParaRPr lang="en-US"/>
          </a:p>
        </p:txBody>
      </p:sp>
    </p:spTree>
    <p:extLst>
      <p:ext uri="{BB962C8B-B14F-4D97-AF65-F5344CB8AC3E}">
        <p14:creationId xmlns:p14="http://schemas.microsoft.com/office/powerpoint/2010/main" val="437552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2FDF4CF-27B3-8C1B-ED70-D1D58C12FF3C}"/>
              </a:ext>
            </a:extLst>
          </p:cNvPr>
          <p:cNvSpPr txBox="1">
            <a:spLocks noGrp="1" noRot="1" noMove="1" noResize="1" noEditPoints="1" noAdjustHandles="1" noChangeArrowheads="1" noChangeShapeType="1"/>
          </p:cNvSpPr>
          <p:nvPr/>
        </p:nvSpPr>
        <p:spPr>
          <a:xfrm>
            <a:off x="4111619" y="5686802"/>
            <a:ext cx="7097155" cy="553998"/>
          </a:xfrm>
          <a:prstGeom prst="rect">
            <a:avLst/>
          </a:prstGeom>
          <a:noFill/>
        </p:spPr>
        <p:txBody>
          <a:bodyPr wrap="square">
            <a:spAutoFit/>
          </a:bodyPr>
          <a:lstStyle/>
          <a:p>
            <a:pPr algn="l">
              <a:spcBef>
                <a:spcPts val="1200"/>
              </a:spcBef>
            </a:pPr>
            <a:r>
              <a:rPr lang="en-ZA" sz="3000" b="1" dirty="0">
                <a:solidFill>
                  <a:srgbClr val="B19530"/>
                </a:solidFill>
                <a:latin typeface="Arial" panose="020B0604020202020204" pitchFamily="34" charset="0"/>
                <a:cs typeface="Arial" panose="020B0604020202020204" pitchFamily="34" charset="0"/>
              </a:rPr>
              <a:t>Sedfa Presentation – Mvuyo Madondo</a:t>
            </a:r>
            <a:endParaRPr lang="en-ZA" sz="3000" i="0" dirty="0">
              <a:solidFill>
                <a:srgbClr val="333333"/>
              </a:solidFill>
              <a:effectLst/>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4D08013D-47BB-D907-A748-F26A7FD4C909}"/>
              </a:ext>
            </a:extLst>
          </p:cNvPr>
          <p:cNvCxnSpPr>
            <a:cxnSpLocks noGrp="1" noRot="1" noMove="1" noResize="1" noEditPoints="1" noAdjustHandles="1" noChangeArrowheads="1" noChangeShapeType="1"/>
          </p:cNvCxnSpPr>
          <p:nvPr/>
        </p:nvCxnSpPr>
        <p:spPr>
          <a:xfrm>
            <a:off x="4111619" y="5574891"/>
            <a:ext cx="7465866"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3" name="Picture 2" descr="A person holding a shirt&#10;&#10;Description automatically generated">
            <a:extLst>
              <a:ext uri="{FF2B5EF4-FFF2-40B4-BE49-F238E27FC236}">
                <a16:creationId xmlns:a16="http://schemas.microsoft.com/office/drawing/2014/main" id="{1B164F3A-ECFA-BA90-FEE3-22192B0E6F03}"/>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2768600" cy="6858000"/>
          </a:xfrm>
          <a:prstGeom prst="rect">
            <a:avLst/>
          </a:prstGeom>
        </p:spPr>
      </p:pic>
      <p:pic>
        <p:nvPicPr>
          <p:cNvPr id="5" name="Picture 4" descr="A logo with a tree and text&#10;&#10;Description automatically generated">
            <a:extLst>
              <a:ext uri="{FF2B5EF4-FFF2-40B4-BE49-F238E27FC236}">
                <a16:creationId xmlns:a16="http://schemas.microsoft.com/office/drawing/2014/main" id="{5B2DE99F-E5F3-94FD-B0B4-7BC47FB0DF40}"/>
              </a:ext>
            </a:extLst>
          </p:cNvPr>
          <p:cNvPicPr>
            <a:picLocks noGrp="1" noRot="1" noChangeAspect="1" noMove="1" noResize="1" noEditPoints="1" noAdjustHandles="1" noChangeArrowheads="1" noChangeShapeType="1" noCrop="1"/>
          </p:cNvPicPr>
          <p:nvPr/>
        </p:nvPicPr>
        <p:blipFill>
          <a:blip r:embed="rId4"/>
          <a:stretch>
            <a:fillRect/>
          </a:stretch>
        </p:blipFill>
        <p:spPr>
          <a:xfrm>
            <a:off x="5441276" y="1283108"/>
            <a:ext cx="4437840" cy="3515517"/>
          </a:xfrm>
          <a:prstGeom prst="rect">
            <a:avLst/>
          </a:prstGeom>
        </p:spPr>
      </p:pic>
    </p:spTree>
    <p:extLst>
      <p:ext uri="{BB962C8B-B14F-4D97-AF65-F5344CB8AC3E}">
        <p14:creationId xmlns:p14="http://schemas.microsoft.com/office/powerpoint/2010/main" val="938442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5CD1A-3548-5D96-0B62-5BD39D025327}"/>
            </a:ext>
          </a:extLst>
        </p:cNvPr>
        <p:cNvGrpSpPr/>
        <p:nvPr/>
      </p:nvGrpSpPr>
      <p:grpSpPr>
        <a:xfrm>
          <a:off x="0" y="0"/>
          <a:ext cx="0" cy="0"/>
          <a:chOff x="0" y="0"/>
          <a:chExt cx="0" cy="0"/>
        </a:xfrm>
      </p:grpSpPr>
      <p:pic>
        <p:nvPicPr>
          <p:cNvPr id="18" name="Picture 17" descr="A group of white ovals on a black background&#10;&#10;Description automatically generated">
            <a:extLst>
              <a:ext uri="{FF2B5EF4-FFF2-40B4-BE49-F238E27FC236}">
                <a16:creationId xmlns:a16="http://schemas.microsoft.com/office/drawing/2014/main" id="{E864C6BE-7DA4-D245-A355-79AD5AD3E5F9}"/>
              </a:ext>
            </a:extLst>
          </p:cNvPr>
          <p:cNvPicPr>
            <a:picLocks noGrp="1" noRot="1" noChangeAspect="1" noMove="1" noResize="1" noEditPoints="1" noAdjustHandles="1" noChangeArrowheads="1" noChangeShapeType="1" noCrop="1"/>
          </p:cNvPicPr>
          <p:nvPr/>
        </p:nvPicPr>
        <p:blipFill>
          <a:blip r:embed="rId2"/>
          <a:stretch>
            <a:fillRect/>
          </a:stretch>
        </p:blipFill>
        <p:spPr>
          <a:xfrm rot="13052811">
            <a:off x="9684443" y="-401009"/>
            <a:ext cx="3178281" cy="2039539"/>
          </a:xfrm>
          <a:prstGeom prst="rect">
            <a:avLst/>
          </a:prstGeom>
        </p:spPr>
      </p:pic>
      <p:sp>
        <p:nvSpPr>
          <p:cNvPr id="2" name="Rectangle: Rounded Corners 3">
            <a:extLst>
              <a:ext uri="{FF2B5EF4-FFF2-40B4-BE49-F238E27FC236}">
                <a16:creationId xmlns:a16="http://schemas.microsoft.com/office/drawing/2014/main" id="{1B7ACA67-E108-8F23-0594-7E503F24168D}"/>
              </a:ext>
            </a:extLst>
          </p:cNvPr>
          <p:cNvSpPr>
            <a:spLocks noGrp="1" noRot="1" noMove="1" noResize="1" noEditPoints="1" noAdjustHandles="1" noChangeArrowheads="1" noChangeShapeType="1"/>
          </p:cNvSpPr>
          <p:nvPr/>
        </p:nvSpPr>
        <p:spPr>
          <a:xfrm>
            <a:off x="1224975" y="1389865"/>
            <a:ext cx="10362900" cy="1886310"/>
          </a:xfrm>
          <a:prstGeom prst="roundRect">
            <a:avLst>
              <a:gd name="adj" fmla="val 50000"/>
            </a:avLst>
          </a:prstGeom>
          <a:solidFill>
            <a:schemeClr val="bg1"/>
          </a:solidFill>
          <a:ln>
            <a:noFill/>
          </a:ln>
          <a:effectLst>
            <a:outerShdw blurRad="9144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Freeform: Shape 23">
            <a:extLst>
              <a:ext uri="{FF2B5EF4-FFF2-40B4-BE49-F238E27FC236}">
                <a16:creationId xmlns:a16="http://schemas.microsoft.com/office/drawing/2014/main" id="{6223AEB4-D8E9-DA08-E7C8-D7E0044286E5}"/>
              </a:ext>
            </a:extLst>
          </p:cNvPr>
          <p:cNvSpPr>
            <a:spLocks noGrp="1" noRot="1" noMove="1" noResize="1" noEditPoints="1" noAdjustHandles="1" noChangeArrowheads="1" noChangeShapeType="1"/>
          </p:cNvSpPr>
          <p:nvPr/>
        </p:nvSpPr>
        <p:spPr>
          <a:xfrm rot="8100000">
            <a:off x="2030426" y="1857958"/>
            <a:ext cx="643084" cy="643084"/>
          </a:xfrm>
          <a:custGeom>
            <a:avLst/>
            <a:gdLst>
              <a:gd name="connsiteX0" fmla="*/ 0 w 1784231"/>
              <a:gd name="connsiteY0" fmla="*/ 0 h 1784232"/>
              <a:gd name="connsiteX1" fmla="*/ 1784231 w 1784231"/>
              <a:gd name="connsiteY1" fmla="*/ 0 h 1784232"/>
              <a:gd name="connsiteX2" fmla="*/ 1784231 w 1784231"/>
              <a:gd name="connsiteY2" fmla="*/ 1784232 h 1784232"/>
              <a:gd name="connsiteX3" fmla="*/ 1330292 w 1784231"/>
              <a:gd name="connsiteY3" fmla="*/ 1330292 h 1784232"/>
              <a:gd name="connsiteX4" fmla="*/ 1330293 w 1784231"/>
              <a:gd name="connsiteY4" fmla="*/ 453939 h 1784232"/>
              <a:gd name="connsiteX5" fmla="*/ 453939 w 1784231"/>
              <a:gd name="connsiteY5" fmla="*/ 453939 h 1784232"/>
              <a:gd name="connsiteX6" fmla="*/ 0 w 1784231"/>
              <a:gd name="connsiteY6" fmla="*/ 0 h 178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4231" h="1784232">
                <a:moveTo>
                  <a:pt x="0" y="0"/>
                </a:moveTo>
                <a:lnTo>
                  <a:pt x="1784231" y="0"/>
                </a:lnTo>
                <a:lnTo>
                  <a:pt x="1784231" y="1784232"/>
                </a:lnTo>
                <a:lnTo>
                  <a:pt x="1330292" y="1330292"/>
                </a:lnTo>
                <a:lnTo>
                  <a:pt x="1330293" y="453939"/>
                </a:lnTo>
                <a:lnTo>
                  <a:pt x="453939" y="45393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0" name="Rectangle: Rounded Corners 3">
            <a:extLst>
              <a:ext uri="{FF2B5EF4-FFF2-40B4-BE49-F238E27FC236}">
                <a16:creationId xmlns:a16="http://schemas.microsoft.com/office/drawing/2014/main" id="{DFD82606-7418-2F1F-075E-F817DA270B3E}"/>
              </a:ext>
            </a:extLst>
          </p:cNvPr>
          <p:cNvSpPr>
            <a:spLocks noGrp="1" noRot="1" noMove="1" noResize="1" noEditPoints="1" noAdjustHandles="1" noChangeArrowheads="1" noChangeShapeType="1"/>
          </p:cNvSpPr>
          <p:nvPr/>
        </p:nvSpPr>
        <p:spPr>
          <a:xfrm>
            <a:off x="1224975" y="3611080"/>
            <a:ext cx="10362900" cy="1886310"/>
          </a:xfrm>
          <a:prstGeom prst="roundRect">
            <a:avLst>
              <a:gd name="adj" fmla="val 50000"/>
            </a:avLst>
          </a:prstGeom>
          <a:solidFill>
            <a:schemeClr val="bg1"/>
          </a:solidFill>
          <a:ln>
            <a:noFill/>
          </a:ln>
          <a:effectLst>
            <a:outerShdw blurRad="9144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rtl="0" eaLnBrk="1" fontAlgn="t" latinLnBrk="0" hangingPunct="1"/>
            <a:r>
              <a:rPr lang="en-ZA" sz="1800" b="1" i="0" u="none" strike="noStrike" kern="1200">
                <a:effectLst/>
                <a:latin typeface="Arial" panose="020B0604020202020204" pitchFamily="34" charset="0"/>
                <a:cs typeface="Arial" panose="020B0604020202020204" pitchFamily="34" charset="0"/>
              </a:rPr>
              <a:t>Productivity</a:t>
            </a:r>
            <a:r>
              <a:rPr lang="en-ZA" sz="1800" b="1" i="0" u="none" strike="noStrike" kern="1200" baseline="0">
                <a:effectLst/>
                <a:latin typeface="Arial" panose="020B0604020202020204" pitchFamily="34" charset="0"/>
                <a:cs typeface="Arial" panose="020B0604020202020204" pitchFamily="34" charset="0"/>
              </a:rPr>
              <a:t> /Technology</a:t>
            </a:r>
          </a:p>
          <a:p>
            <a:pPr marL="0" algn="l" rtl="0" eaLnBrk="1" fontAlgn="t" latinLnBrk="0" hangingPunct="1"/>
            <a:endParaRPr lang="en-ZA" sz="1800" b="0" i="0" u="none" strike="noStrike">
              <a:effectLst/>
              <a:latin typeface="Arial" panose="020B0604020202020204" pitchFamily="34" charset="0"/>
            </a:endParaRPr>
          </a:p>
          <a:p>
            <a:pPr marL="285750" indent="-285750" algn="l" rtl="0" eaLnBrk="1" fontAlgn="t" latinLnBrk="0" hangingPunct="1">
              <a:buFont typeface="Wingdings" panose="05000000000000000000" pitchFamily="2" charset="2"/>
              <a:buChar char="§"/>
            </a:pPr>
            <a:r>
              <a:rPr lang="en-ZA" sz="1800" b="0" i="0" u="none" strike="noStrike" kern="1200">
                <a:effectLst/>
                <a:latin typeface="Arial" panose="020B0604020202020204" pitchFamily="34" charset="0"/>
                <a:cs typeface="Arial" panose="020B0604020202020204" pitchFamily="34" charset="0"/>
              </a:rPr>
              <a:t>Product</a:t>
            </a:r>
            <a:r>
              <a:rPr lang="en-ZA" sz="1800" b="0" i="0" u="none" strike="noStrike" kern="1200" baseline="0">
                <a:effectLst/>
                <a:latin typeface="Arial" panose="020B0604020202020204" pitchFamily="34" charset="0"/>
                <a:cs typeface="Arial" panose="020B0604020202020204" pitchFamily="34" charset="0"/>
              </a:rPr>
              <a:t> Development (prototype)</a:t>
            </a:r>
            <a:endParaRPr lang="en-ZA" sz="1800" b="0" i="0" u="none" strike="noStrike">
              <a:effectLst/>
              <a:latin typeface="Arial" panose="020B0604020202020204" pitchFamily="34" charset="0"/>
            </a:endParaRPr>
          </a:p>
          <a:p>
            <a:pPr marL="285750" indent="-285750" algn="l" rtl="0" eaLnBrk="1" fontAlgn="t" latinLnBrk="0" hangingPunct="1">
              <a:buFont typeface="Wingdings" panose="05000000000000000000" pitchFamily="2" charset="2"/>
              <a:buChar char="§"/>
            </a:pPr>
            <a:r>
              <a:rPr lang="en-ZA" sz="1800" b="0" i="0" u="none" strike="noStrike" kern="1200">
                <a:effectLst/>
                <a:latin typeface="Arial" panose="020B0604020202020204" pitchFamily="34" charset="0"/>
                <a:cs typeface="Arial" panose="020B0604020202020204" pitchFamily="34" charset="0"/>
              </a:rPr>
              <a:t>Process</a:t>
            </a:r>
            <a:r>
              <a:rPr lang="en-ZA" sz="1800" b="0" i="0" u="none" strike="noStrike" kern="1200" baseline="0">
                <a:effectLst/>
                <a:latin typeface="Arial" panose="020B0604020202020204" pitchFamily="34" charset="0"/>
                <a:cs typeface="Arial" panose="020B0604020202020204" pitchFamily="34" charset="0"/>
              </a:rPr>
              <a:t> Development -  Factory Layouts</a:t>
            </a:r>
            <a:endParaRPr lang="en-ZA" sz="1800" b="0" i="0" u="none" strike="noStrike">
              <a:effectLst/>
              <a:latin typeface="Arial" panose="020B0604020202020204" pitchFamily="34" charset="0"/>
            </a:endParaRPr>
          </a:p>
          <a:p>
            <a:pPr marL="285750" indent="-285750" algn="l" rtl="0" eaLnBrk="1" fontAlgn="t" latinLnBrk="0" hangingPunct="1">
              <a:buFont typeface="Wingdings" panose="05000000000000000000" pitchFamily="2" charset="2"/>
              <a:buChar char="§"/>
            </a:pPr>
            <a:r>
              <a:rPr lang="en-ZA" sz="1800" b="0" i="0" u="none" strike="noStrike" kern="1200">
                <a:effectLst/>
                <a:latin typeface="Arial" panose="020B0604020202020204" pitchFamily="34" charset="0"/>
                <a:cs typeface="Arial" panose="020B0604020202020204" pitchFamily="34" charset="0"/>
              </a:rPr>
              <a:t>ICT ( ITC processes)</a:t>
            </a:r>
            <a:endParaRPr lang="en-ZA" sz="1800" b="0" i="0" u="none" strike="noStrike">
              <a:effectLst/>
              <a:latin typeface="Arial" panose="020B0604020202020204" pitchFamily="34" charset="0"/>
            </a:endParaRPr>
          </a:p>
          <a:p>
            <a:pPr marL="285750" indent="-285750" algn="l" rtl="0" eaLnBrk="1" fontAlgn="t" latinLnBrk="0" hangingPunct="1">
              <a:buFont typeface="Wingdings" panose="05000000000000000000" pitchFamily="2" charset="2"/>
              <a:buChar char="§"/>
            </a:pPr>
            <a:r>
              <a:rPr lang="en-ZA" sz="1800" b="0" i="0" u="none" strike="noStrike" kern="1200">
                <a:effectLst/>
                <a:latin typeface="Arial" panose="020B0604020202020204" pitchFamily="34" charset="0"/>
                <a:cs typeface="Arial" panose="020B0604020202020204" pitchFamily="34" charset="0"/>
              </a:rPr>
              <a:t>Productivity</a:t>
            </a:r>
            <a:r>
              <a:rPr lang="en-ZA" sz="1800" b="0" i="0" u="none" strike="noStrike" kern="1200" baseline="0">
                <a:effectLst/>
                <a:latin typeface="Arial" panose="020B0604020202020204" pitchFamily="34" charset="0"/>
                <a:cs typeface="Arial" panose="020B0604020202020204" pitchFamily="34" charset="0"/>
              </a:rPr>
              <a:t> improvement</a:t>
            </a:r>
            <a:endParaRPr lang="ru-RU"/>
          </a:p>
        </p:txBody>
      </p:sp>
      <p:sp>
        <p:nvSpPr>
          <p:cNvPr id="12" name="Freeform: Shape 23">
            <a:extLst>
              <a:ext uri="{FF2B5EF4-FFF2-40B4-BE49-F238E27FC236}">
                <a16:creationId xmlns:a16="http://schemas.microsoft.com/office/drawing/2014/main" id="{F026DDC1-2972-A530-893A-304B7BCC35C9}"/>
              </a:ext>
            </a:extLst>
          </p:cNvPr>
          <p:cNvSpPr>
            <a:spLocks noGrp="1" noRot="1" noMove="1" noResize="1" noEditPoints="1" noAdjustHandles="1" noChangeArrowheads="1" noChangeShapeType="1"/>
          </p:cNvSpPr>
          <p:nvPr/>
        </p:nvSpPr>
        <p:spPr>
          <a:xfrm rot="8100000">
            <a:off x="2030426" y="4079173"/>
            <a:ext cx="643084" cy="643084"/>
          </a:xfrm>
          <a:custGeom>
            <a:avLst/>
            <a:gdLst>
              <a:gd name="connsiteX0" fmla="*/ 0 w 1784231"/>
              <a:gd name="connsiteY0" fmla="*/ 0 h 1784232"/>
              <a:gd name="connsiteX1" fmla="*/ 1784231 w 1784231"/>
              <a:gd name="connsiteY1" fmla="*/ 0 h 1784232"/>
              <a:gd name="connsiteX2" fmla="*/ 1784231 w 1784231"/>
              <a:gd name="connsiteY2" fmla="*/ 1784232 h 1784232"/>
              <a:gd name="connsiteX3" fmla="*/ 1330292 w 1784231"/>
              <a:gd name="connsiteY3" fmla="*/ 1330292 h 1784232"/>
              <a:gd name="connsiteX4" fmla="*/ 1330293 w 1784231"/>
              <a:gd name="connsiteY4" fmla="*/ 453939 h 1784232"/>
              <a:gd name="connsiteX5" fmla="*/ 453939 w 1784231"/>
              <a:gd name="connsiteY5" fmla="*/ 453939 h 1784232"/>
              <a:gd name="connsiteX6" fmla="*/ 0 w 1784231"/>
              <a:gd name="connsiteY6" fmla="*/ 0 h 178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4231" h="1784232">
                <a:moveTo>
                  <a:pt x="0" y="0"/>
                </a:moveTo>
                <a:lnTo>
                  <a:pt x="1784231" y="0"/>
                </a:lnTo>
                <a:lnTo>
                  <a:pt x="1784231" y="1784232"/>
                </a:lnTo>
                <a:lnTo>
                  <a:pt x="1330292" y="1330292"/>
                </a:lnTo>
                <a:lnTo>
                  <a:pt x="1330293" y="453939"/>
                </a:lnTo>
                <a:lnTo>
                  <a:pt x="453939" y="45393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pic>
        <p:nvPicPr>
          <p:cNvPr id="5" name="Picture 4" descr="A logo with a tree and text&#10;&#10;Description automatically generated">
            <a:extLst>
              <a:ext uri="{FF2B5EF4-FFF2-40B4-BE49-F238E27FC236}">
                <a16:creationId xmlns:a16="http://schemas.microsoft.com/office/drawing/2014/main" id="{E3538C5B-7F3E-D1B2-51C4-7A41D52AC234}"/>
              </a:ext>
            </a:extLst>
          </p:cNvPr>
          <p:cNvPicPr>
            <a:picLocks noGrp="1" noRot="1" noChangeAspect="1" noMove="1" noResize="1" noEditPoints="1" noAdjustHandles="1" noChangeArrowheads="1" noChangeShapeType="1" noCrop="1"/>
          </p:cNvPicPr>
          <p:nvPr/>
        </p:nvPicPr>
        <p:blipFill>
          <a:blip r:embed="rId3"/>
          <a:stretch>
            <a:fillRect/>
          </a:stretch>
        </p:blipFill>
        <p:spPr>
          <a:xfrm>
            <a:off x="10411691" y="5510394"/>
            <a:ext cx="1535114" cy="1216069"/>
          </a:xfrm>
          <a:prstGeom prst="rect">
            <a:avLst/>
          </a:prstGeom>
        </p:spPr>
      </p:pic>
      <p:sp>
        <p:nvSpPr>
          <p:cNvPr id="3" name="TextBox 2">
            <a:extLst>
              <a:ext uri="{FF2B5EF4-FFF2-40B4-BE49-F238E27FC236}">
                <a16:creationId xmlns:a16="http://schemas.microsoft.com/office/drawing/2014/main" id="{169B3989-852B-46BE-4BBE-F905E5F9EE52}"/>
              </a:ext>
            </a:extLst>
          </p:cNvPr>
          <p:cNvSpPr txBox="1"/>
          <p:nvPr/>
        </p:nvSpPr>
        <p:spPr>
          <a:xfrm>
            <a:off x="1897237" y="714279"/>
            <a:ext cx="7494929" cy="646331"/>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POST – INVESTMENT PROJECTS </a:t>
            </a:r>
            <a:endParaRPr lang="en-ZA" sz="36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45F542C-E181-8123-CCC8-9596C5F41822}"/>
              </a:ext>
            </a:extLst>
          </p:cNvPr>
          <p:cNvSpPr txBox="1"/>
          <p:nvPr/>
        </p:nvSpPr>
        <p:spPr>
          <a:xfrm>
            <a:off x="1897237" y="3722007"/>
            <a:ext cx="9265134" cy="1815882"/>
          </a:xfrm>
          <a:prstGeom prst="rect">
            <a:avLst/>
          </a:prstGeom>
          <a:noFill/>
        </p:spPr>
        <p:txBody>
          <a:bodyPr wrap="square" rtlCol="0">
            <a:spAutoFit/>
          </a:bodyPr>
          <a:lstStyle/>
          <a:p>
            <a:pPr marL="285750" indent="-285750" rtl="0" eaLnBrk="1" fontAlgn="t" latinLnBrk="0" hangingPunct="1">
              <a:buFont typeface="Wingdings" panose="05000000000000000000" pitchFamily="2" charset="2"/>
              <a:buChar char="q"/>
            </a:pPr>
            <a:r>
              <a:rPr lang="en-ZA" sz="1600" b="1" dirty="0">
                <a:latin typeface="Arial" panose="020B0604020202020204" pitchFamily="34" charset="0"/>
              </a:rPr>
              <a:t>Wholesale lending Intermediaries</a:t>
            </a:r>
          </a:p>
          <a:p>
            <a:pPr marL="285750" indent="-285750" fontAlgn="t">
              <a:buFont typeface="Wingdings" panose="05000000000000000000" pitchFamily="2" charset="2"/>
              <a:buChar char="§"/>
            </a:pPr>
            <a:r>
              <a:rPr lang="en-ZA" sz="1600" dirty="0">
                <a:latin typeface="Arial" panose="020B0604020202020204" pitchFamily="34" charset="0"/>
              </a:rPr>
              <a:t>Structured Finance Solutions</a:t>
            </a:r>
          </a:p>
          <a:p>
            <a:pPr marL="285750" indent="-285750" fontAlgn="t">
              <a:buFont typeface="Wingdings" panose="05000000000000000000" pitchFamily="2" charset="2"/>
              <a:buChar char="§"/>
            </a:pPr>
            <a:r>
              <a:rPr lang="en-ZA" sz="1600" dirty="0">
                <a:latin typeface="Arial" panose="020B0604020202020204" pitchFamily="34" charset="0"/>
              </a:rPr>
              <a:t>Revolving Loans</a:t>
            </a:r>
          </a:p>
          <a:p>
            <a:pPr marL="285750" indent="-285750" fontAlgn="t">
              <a:buFont typeface="Wingdings" panose="05000000000000000000" pitchFamily="2" charset="2"/>
              <a:buChar char="§"/>
            </a:pPr>
            <a:r>
              <a:rPr lang="en-ZA" sz="1600" dirty="0">
                <a:latin typeface="Arial" panose="020B0604020202020204" pitchFamily="34" charset="0"/>
              </a:rPr>
              <a:t>Joint Venture / Equity Funds</a:t>
            </a:r>
          </a:p>
          <a:p>
            <a:pPr marL="285750" indent="-285750" fontAlgn="t">
              <a:buFont typeface="Wingdings" panose="05000000000000000000" pitchFamily="2" charset="2"/>
              <a:buChar char="§"/>
            </a:pPr>
            <a:r>
              <a:rPr lang="en-ZA" sz="1600" dirty="0">
                <a:latin typeface="Arial" panose="020B0604020202020204" pitchFamily="34" charset="0"/>
              </a:rPr>
              <a:t>Term Loans</a:t>
            </a:r>
          </a:p>
          <a:p>
            <a:pPr fontAlgn="t"/>
            <a:endParaRPr lang="en-ZA" sz="1600" dirty="0">
              <a:latin typeface="Arial" panose="020B0604020202020204" pitchFamily="34" charset="0"/>
            </a:endParaRPr>
          </a:p>
          <a:p>
            <a:pPr algn="ctr" fontAlgn="t"/>
            <a:endParaRPr lang="en-ZA" sz="1600" dirty="0">
              <a:latin typeface="Arial" panose="020B0604020202020204" pitchFamily="34" charset="0"/>
              <a:cs typeface="Arial" panose="020B0604020202020204" pitchFamily="34" charset="0"/>
            </a:endParaRPr>
          </a:p>
        </p:txBody>
      </p:sp>
      <p:sp>
        <p:nvSpPr>
          <p:cNvPr id="6" name="Freeform: Shape 58">
            <a:extLst>
              <a:ext uri="{FF2B5EF4-FFF2-40B4-BE49-F238E27FC236}">
                <a16:creationId xmlns:a16="http://schemas.microsoft.com/office/drawing/2014/main" id="{5EDE38BC-EA80-33E8-F29B-059E50BE27C0}"/>
              </a:ext>
            </a:extLst>
          </p:cNvPr>
          <p:cNvSpPr/>
          <p:nvPr/>
        </p:nvSpPr>
        <p:spPr>
          <a:xfrm>
            <a:off x="0" y="5138598"/>
            <a:ext cx="1667970" cy="1719402"/>
          </a:xfrm>
          <a:custGeom>
            <a:avLst/>
            <a:gdLst>
              <a:gd name="connsiteX0" fmla="*/ 1882774 w 3805674"/>
              <a:gd name="connsiteY0" fmla="*/ 0 h 6858000"/>
              <a:gd name="connsiteX1" fmla="*/ 1902837 w 3805674"/>
              <a:gd name="connsiteY1" fmla="*/ 0 h 6858000"/>
              <a:gd name="connsiteX2" fmla="*/ 3805671 w 3805674"/>
              <a:gd name="connsiteY2" fmla="*/ 0 h 6858000"/>
              <a:gd name="connsiteX3" fmla="*/ 3805671 w 3805674"/>
              <a:gd name="connsiteY3" fmla="*/ 1902778 h 6858000"/>
              <a:gd name="connsiteX4" fmla="*/ 3805674 w 3805674"/>
              <a:gd name="connsiteY4" fmla="*/ 1902837 h 6858000"/>
              <a:gd name="connsiteX5" fmla="*/ 3805674 w 3805674"/>
              <a:gd name="connsiteY5" fmla="*/ 4955163 h 6858000"/>
              <a:gd name="connsiteX6" fmla="*/ 2097391 w 3805674"/>
              <a:gd name="connsiteY6" fmla="*/ 6848176 h 6858000"/>
              <a:gd name="connsiteX7" fmla="*/ 1908175 w 3805674"/>
              <a:gd name="connsiteY7" fmla="*/ 6857730 h 6858000"/>
              <a:gd name="connsiteX8" fmla="*/ 1908175 w 3805674"/>
              <a:gd name="connsiteY8" fmla="*/ 6858000 h 6858000"/>
              <a:gd name="connsiteX9" fmla="*/ 1902837 w 3805674"/>
              <a:gd name="connsiteY9" fmla="*/ 6858000 h 6858000"/>
              <a:gd name="connsiteX10" fmla="*/ 1 w 3805674"/>
              <a:gd name="connsiteY10" fmla="*/ 6858000 h 6858000"/>
              <a:gd name="connsiteX11" fmla="*/ 1 w 3805674"/>
              <a:gd name="connsiteY11" fmla="*/ 4955185 h 6858000"/>
              <a:gd name="connsiteX12" fmla="*/ 0 w 3805674"/>
              <a:gd name="connsiteY12" fmla="*/ 4955163 h 6858000"/>
              <a:gd name="connsiteX13" fmla="*/ 0 w 3805674"/>
              <a:gd name="connsiteY13" fmla="*/ 1902837 h 6858000"/>
              <a:gd name="connsiteX14" fmla="*/ 1708283 w 3805674"/>
              <a:gd name="connsiteY14" fmla="*/ 9824 h 6858000"/>
              <a:gd name="connsiteX15" fmla="*/ 1882774 w 3805674"/>
              <a:gd name="connsiteY15" fmla="*/ 10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05674" h="6858000">
                <a:moveTo>
                  <a:pt x="1882774" y="0"/>
                </a:moveTo>
                <a:lnTo>
                  <a:pt x="1902837" y="0"/>
                </a:lnTo>
                <a:lnTo>
                  <a:pt x="3805671" y="0"/>
                </a:lnTo>
                <a:lnTo>
                  <a:pt x="3805671" y="1902778"/>
                </a:lnTo>
                <a:lnTo>
                  <a:pt x="3805674" y="1902837"/>
                </a:lnTo>
                <a:lnTo>
                  <a:pt x="3805674" y="4955163"/>
                </a:lnTo>
                <a:cubicBezTo>
                  <a:pt x="3805674" y="5940389"/>
                  <a:pt x="3056908" y="6750732"/>
                  <a:pt x="2097391" y="6848176"/>
                </a:cubicBezTo>
                <a:lnTo>
                  <a:pt x="1908175" y="6857730"/>
                </a:lnTo>
                <a:lnTo>
                  <a:pt x="1908175" y="6858000"/>
                </a:lnTo>
                <a:lnTo>
                  <a:pt x="1902837" y="6858000"/>
                </a:lnTo>
                <a:lnTo>
                  <a:pt x="1" y="6858000"/>
                </a:lnTo>
                <a:lnTo>
                  <a:pt x="1" y="4955185"/>
                </a:lnTo>
                <a:lnTo>
                  <a:pt x="0" y="4955163"/>
                </a:lnTo>
                <a:lnTo>
                  <a:pt x="0" y="1902837"/>
                </a:lnTo>
                <a:cubicBezTo>
                  <a:pt x="0" y="917611"/>
                  <a:pt x="748766" y="107269"/>
                  <a:pt x="1708283" y="9824"/>
                </a:cubicBezTo>
                <a:lnTo>
                  <a:pt x="1882774" y="1013"/>
                </a:lnTo>
                <a:close/>
              </a:path>
            </a:pathLst>
          </a:custGeom>
          <a:solidFill>
            <a:srgbClr val="F25F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3" name="TextBox 12">
            <a:extLst>
              <a:ext uri="{FF2B5EF4-FFF2-40B4-BE49-F238E27FC236}">
                <a16:creationId xmlns:a16="http://schemas.microsoft.com/office/drawing/2014/main" id="{977FE52A-BD96-5FD4-555B-A3FD9B000729}"/>
              </a:ext>
            </a:extLst>
          </p:cNvPr>
          <p:cNvSpPr txBox="1"/>
          <p:nvPr/>
        </p:nvSpPr>
        <p:spPr>
          <a:xfrm>
            <a:off x="1914114" y="1455857"/>
            <a:ext cx="8266949" cy="1354217"/>
          </a:xfrm>
          <a:prstGeom prst="rect">
            <a:avLst/>
          </a:prstGeom>
          <a:noFill/>
        </p:spPr>
        <p:txBody>
          <a:bodyPr wrap="square" rtlCol="0">
            <a:spAutoFit/>
          </a:bodyPr>
          <a:lstStyle/>
          <a:p>
            <a:pPr algn="l"/>
            <a:r>
              <a:rPr lang="en-ZA" sz="1800" b="1" i="0" dirty="0">
                <a:solidFill>
                  <a:srgbClr val="333333"/>
                </a:solidFill>
                <a:effectLst/>
                <a:latin typeface="Arial" panose="020B0604020202020204" pitchFamily="34" charset="0"/>
                <a:cs typeface="Arial" panose="020B0604020202020204" pitchFamily="34" charset="0"/>
              </a:rPr>
              <a:t>Direct Lending</a:t>
            </a:r>
          </a:p>
          <a:p>
            <a:pPr marL="285750" indent="-285750" algn="l">
              <a:buFont typeface="Wingdings" panose="05000000000000000000" pitchFamily="2" charset="2"/>
              <a:buChar char="§"/>
            </a:pPr>
            <a:r>
              <a:rPr lang="en-ZA" sz="1600" i="0" dirty="0">
                <a:solidFill>
                  <a:srgbClr val="333333"/>
                </a:solidFill>
                <a:effectLst/>
                <a:latin typeface="Arial" panose="020B0604020202020204" pitchFamily="34" charset="0"/>
                <a:cs typeface="Arial" panose="020B0604020202020204" pitchFamily="34" charset="0"/>
              </a:rPr>
              <a:t>Asset Finance</a:t>
            </a:r>
          </a:p>
          <a:p>
            <a:pPr marL="285750" indent="-285750" algn="l">
              <a:buFont typeface="Wingdings" panose="05000000000000000000" pitchFamily="2" charset="2"/>
              <a:buChar char="§"/>
            </a:pPr>
            <a:r>
              <a:rPr lang="en-ZA" sz="1600" dirty="0">
                <a:solidFill>
                  <a:srgbClr val="333333"/>
                </a:solidFill>
                <a:latin typeface="Arial" panose="020B0604020202020204" pitchFamily="34" charset="0"/>
                <a:cs typeface="Arial" panose="020B0604020202020204" pitchFamily="34" charset="0"/>
              </a:rPr>
              <a:t>Bridging Loans</a:t>
            </a:r>
          </a:p>
          <a:p>
            <a:pPr marL="285750" indent="-285750" algn="l">
              <a:buFont typeface="Wingdings" panose="05000000000000000000" pitchFamily="2" charset="2"/>
              <a:buChar char="§"/>
            </a:pPr>
            <a:r>
              <a:rPr lang="en-ZA" sz="1600" i="0" dirty="0">
                <a:solidFill>
                  <a:srgbClr val="333333"/>
                </a:solidFill>
                <a:effectLst/>
                <a:latin typeface="Arial" panose="020B0604020202020204" pitchFamily="34" charset="0"/>
                <a:cs typeface="Arial" panose="020B0604020202020204" pitchFamily="34" charset="0"/>
              </a:rPr>
              <a:t>Revolving Loans</a:t>
            </a:r>
          </a:p>
          <a:p>
            <a:pPr marL="285750" indent="-285750" algn="l">
              <a:buFont typeface="Wingdings" panose="05000000000000000000" pitchFamily="2" charset="2"/>
              <a:buChar char="§"/>
            </a:pPr>
            <a:r>
              <a:rPr lang="en-ZA" sz="1600" dirty="0">
                <a:solidFill>
                  <a:srgbClr val="333333"/>
                </a:solidFill>
                <a:latin typeface="Arial" panose="020B0604020202020204" pitchFamily="34" charset="0"/>
                <a:cs typeface="Arial" panose="020B0604020202020204" pitchFamily="34" charset="0"/>
              </a:rPr>
              <a:t>Term Loans</a:t>
            </a:r>
            <a:endParaRPr lang="en-ZA" sz="1600" i="0" dirty="0">
              <a:solidFill>
                <a:srgbClr val="333333"/>
              </a:solidFill>
              <a:effectLst/>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DA6CF43A-1598-48DD-60A8-AF563BEA36F5}"/>
              </a:ext>
            </a:extLst>
          </p:cNvPr>
          <p:cNvSpPr/>
          <p:nvPr/>
        </p:nvSpPr>
        <p:spPr>
          <a:xfrm>
            <a:off x="672033" y="503001"/>
            <a:ext cx="995937" cy="995937"/>
          </a:xfrm>
          <a:prstGeom prst="ellipse">
            <a:avLst/>
          </a:prstGeom>
          <a:solidFill>
            <a:schemeClr val="bg1"/>
          </a:solidFill>
          <a:ln>
            <a:noFill/>
          </a:ln>
          <a:effectLst>
            <a:outerShdw blurRad="4064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Freeform: Shape 155">
            <a:extLst>
              <a:ext uri="{FF2B5EF4-FFF2-40B4-BE49-F238E27FC236}">
                <a16:creationId xmlns:a16="http://schemas.microsoft.com/office/drawing/2014/main" id="{0E40414C-A372-9706-F1FB-B3C045BC45C0}"/>
              </a:ext>
            </a:extLst>
          </p:cNvPr>
          <p:cNvSpPr/>
          <p:nvPr/>
        </p:nvSpPr>
        <p:spPr>
          <a:xfrm rot="2700000">
            <a:off x="903581" y="816774"/>
            <a:ext cx="336042" cy="336042"/>
          </a:xfrm>
          <a:custGeom>
            <a:avLst/>
            <a:gdLst>
              <a:gd name="connsiteX0" fmla="*/ 0 w 1784233"/>
              <a:gd name="connsiteY0" fmla="*/ 0 h 1784233"/>
              <a:gd name="connsiteX1" fmla="*/ 1784233 w 1784233"/>
              <a:gd name="connsiteY1" fmla="*/ 0 h 1784233"/>
              <a:gd name="connsiteX2" fmla="*/ 1784233 w 1784233"/>
              <a:gd name="connsiteY2" fmla="*/ 1784233 h 1784233"/>
              <a:gd name="connsiteX3" fmla="*/ 1330292 w 1784233"/>
              <a:gd name="connsiteY3" fmla="*/ 1330292 h 1784233"/>
              <a:gd name="connsiteX4" fmla="*/ 1330294 w 1784233"/>
              <a:gd name="connsiteY4" fmla="*/ 1330292 h 1784233"/>
              <a:gd name="connsiteX5" fmla="*/ 1330294 w 1784233"/>
              <a:gd name="connsiteY5" fmla="*/ 453939 h 1784233"/>
              <a:gd name="connsiteX6" fmla="*/ 453941 w 1784233"/>
              <a:gd name="connsiteY6" fmla="*/ 453939 h 1784233"/>
              <a:gd name="connsiteX7" fmla="*/ 453940 w 1784233"/>
              <a:gd name="connsiteY7" fmla="*/ 453940 h 1784233"/>
              <a:gd name="connsiteX8" fmla="*/ 0 w 1784233"/>
              <a:gd name="connsiteY8" fmla="*/ 0 h 178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4233" h="1784233">
                <a:moveTo>
                  <a:pt x="0" y="0"/>
                </a:moveTo>
                <a:lnTo>
                  <a:pt x="1784233" y="0"/>
                </a:lnTo>
                <a:lnTo>
                  <a:pt x="1784233" y="1784233"/>
                </a:lnTo>
                <a:lnTo>
                  <a:pt x="1330292" y="1330292"/>
                </a:lnTo>
                <a:lnTo>
                  <a:pt x="1330294" y="1330292"/>
                </a:lnTo>
                <a:lnTo>
                  <a:pt x="1330294" y="453939"/>
                </a:lnTo>
                <a:lnTo>
                  <a:pt x="453941" y="453939"/>
                </a:lnTo>
                <a:lnTo>
                  <a:pt x="453940" y="453940"/>
                </a:lnTo>
                <a:lnTo>
                  <a:pt x="0" y="0"/>
                </a:lnTo>
                <a:close/>
              </a:path>
            </a:pathLst>
          </a:custGeom>
          <a:solidFill>
            <a:srgbClr val="F25F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p>
        </p:txBody>
      </p:sp>
    </p:spTree>
    <p:extLst>
      <p:ext uri="{BB962C8B-B14F-4D97-AF65-F5344CB8AC3E}">
        <p14:creationId xmlns:p14="http://schemas.microsoft.com/office/powerpoint/2010/main" val="1237552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6A5DB-30D0-F556-774F-E504D6BE2ECC}"/>
            </a:ext>
          </a:extLst>
        </p:cNvPr>
        <p:cNvGrpSpPr/>
        <p:nvPr/>
      </p:nvGrpSpPr>
      <p:grpSpPr>
        <a:xfrm>
          <a:off x="0" y="0"/>
          <a:ext cx="0" cy="0"/>
          <a:chOff x="0" y="0"/>
          <a:chExt cx="0" cy="0"/>
        </a:xfrm>
      </p:grpSpPr>
      <p:pic>
        <p:nvPicPr>
          <p:cNvPr id="18" name="Picture 17" descr="A group of white ovals on a black background&#10;&#10;Description automatically generated">
            <a:extLst>
              <a:ext uri="{FF2B5EF4-FFF2-40B4-BE49-F238E27FC236}">
                <a16:creationId xmlns:a16="http://schemas.microsoft.com/office/drawing/2014/main" id="{BF3E2163-8DA6-4B7D-488C-2060669335E2}"/>
              </a:ext>
            </a:extLst>
          </p:cNvPr>
          <p:cNvPicPr>
            <a:picLocks noGrp="1" noRot="1" noChangeAspect="1" noMove="1" noResize="1" noEditPoints="1" noAdjustHandles="1" noChangeArrowheads="1" noChangeShapeType="1" noCrop="1"/>
          </p:cNvPicPr>
          <p:nvPr/>
        </p:nvPicPr>
        <p:blipFill>
          <a:blip r:embed="rId2"/>
          <a:stretch>
            <a:fillRect/>
          </a:stretch>
        </p:blipFill>
        <p:spPr>
          <a:xfrm rot="13052811">
            <a:off x="9684443" y="-401009"/>
            <a:ext cx="3178281" cy="2039539"/>
          </a:xfrm>
          <a:prstGeom prst="rect">
            <a:avLst/>
          </a:prstGeom>
        </p:spPr>
      </p:pic>
      <p:sp>
        <p:nvSpPr>
          <p:cNvPr id="2" name="Rectangle: Rounded Corners 3">
            <a:extLst>
              <a:ext uri="{FF2B5EF4-FFF2-40B4-BE49-F238E27FC236}">
                <a16:creationId xmlns:a16="http://schemas.microsoft.com/office/drawing/2014/main" id="{9AFBACC4-5FD8-3BC4-77D0-810EE6516FCA}"/>
              </a:ext>
            </a:extLst>
          </p:cNvPr>
          <p:cNvSpPr>
            <a:spLocks noGrp="1" noRot="1" noMove="1" noResize="1" noEditPoints="1" noAdjustHandles="1" noChangeArrowheads="1" noChangeShapeType="1"/>
          </p:cNvSpPr>
          <p:nvPr/>
        </p:nvSpPr>
        <p:spPr>
          <a:xfrm>
            <a:off x="1224975" y="1389865"/>
            <a:ext cx="10362900" cy="1886310"/>
          </a:xfrm>
          <a:prstGeom prst="roundRect">
            <a:avLst>
              <a:gd name="adj" fmla="val 50000"/>
            </a:avLst>
          </a:prstGeom>
          <a:solidFill>
            <a:schemeClr val="bg1"/>
          </a:solidFill>
          <a:ln>
            <a:noFill/>
          </a:ln>
          <a:effectLst>
            <a:outerShdw blurRad="9144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Freeform: Shape 23">
            <a:extLst>
              <a:ext uri="{FF2B5EF4-FFF2-40B4-BE49-F238E27FC236}">
                <a16:creationId xmlns:a16="http://schemas.microsoft.com/office/drawing/2014/main" id="{9552487F-39E3-C152-9F27-8CCC3CD7ED1C}"/>
              </a:ext>
            </a:extLst>
          </p:cNvPr>
          <p:cNvSpPr>
            <a:spLocks noGrp="1" noRot="1" noMove="1" noResize="1" noEditPoints="1" noAdjustHandles="1" noChangeArrowheads="1" noChangeShapeType="1"/>
          </p:cNvSpPr>
          <p:nvPr/>
        </p:nvSpPr>
        <p:spPr>
          <a:xfrm rot="8100000">
            <a:off x="2030426" y="1857958"/>
            <a:ext cx="643084" cy="643084"/>
          </a:xfrm>
          <a:custGeom>
            <a:avLst/>
            <a:gdLst>
              <a:gd name="connsiteX0" fmla="*/ 0 w 1784231"/>
              <a:gd name="connsiteY0" fmla="*/ 0 h 1784232"/>
              <a:gd name="connsiteX1" fmla="*/ 1784231 w 1784231"/>
              <a:gd name="connsiteY1" fmla="*/ 0 h 1784232"/>
              <a:gd name="connsiteX2" fmla="*/ 1784231 w 1784231"/>
              <a:gd name="connsiteY2" fmla="*/ 1784232 h 1784232"/>
              <a:gd name="connsiteX3" fmla="*/ 1330292 w 1784231"/>
              <a:gd name="connsiteY3" fmla="*/ 1330292 h 1784232"/>
              <a:gd name="connsiteX4" fmla="*/ 1330293 w 1784231"/>
              <a:gd name="connsiteY4" fmla="*/ 453939 h 1784232"/>
              <a:gd name="connsiteX5" fmla="*/ 453939 w 1784231"/>
              <a:gd name="connsiteY5" fmla="*/ 453939 h 1784232"/>
              <a:gd name="connsiteX6" fmla="*/ 0 w 1784231"/>
              <a:gd name="connsiteY6" fmla="*/ 0 h 178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4231" h="1784232">
                <a:moveTo>
                  <a:pt x="0" y="0"/>
                </a:moveTo>
                <a:lnTo>
                  <a:pt x="1784231" y="0"/>
                </a:lnTo>
                <a:lnTo>
                  <a:pt x="1784231" y="1784232"/>
                </a:lnTo>
                <a:lnTo>
                  <a:pt x="1330292" y="1330292"/>
                </a:lnTo>
                <a:lnTo>
                  <a:pt x="1330293" y="453939"/>
                </a:lnTo>
                <a:lnTo>
                  <a:pt x="453939" y="45393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0" name="Rectangle: Rounded Corners 3">
            <a:extLst>
              <a:ext uri="{FF2B5EF4-FFF2-40B4-BE49-F238E27FC236}">
                <a16:creationId xmlns:a16="http://schemas.microsoft.com/office/drawing/2014/main" id="{4F91A20B-CEB2-C5F8-7E3D-DF73D3689587}"/>
              </a:ext>
            </a:extLst>
          </p:cNvPr>
          <p:cNvSpPr>
            <a:spLocks noGrp="1" noRot="1" noMove="1" noResize="1" noEditPoints="1" noAdjustHandles="1" noChangeArrowheads="1" noChangeShapeType="1"/>
          </p:cNvSpPr>
          <p:nvPr/>
        </p:nvSpPr>
        <p:spPr>
          <a:xfrm>
            <a:off x="1224975" y="3611080"/>
            <a:ext cx="10362900" cy="1886310"/>
          </a:xfrm>
          <a:prstGeom prst="roundRect">
            <a:avLst>
              <a:gd name="adj" fmla="val 50000"/>
            </a:avLst>
          </a:prstGeom>
          <a:solidFill>
            <a:schemeClr val="bg1"/>
          </a:solidFill>
          <a:ln>
            <a:noFill/>
          </a:ln>
          <a:effectLst>
            <a:outerShdw blurRad="9144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rtl="0" eaLnBrk="1" fontAlgn="t" latinLnBrk="0" hangingPunct="1"/>
            <a:r>
              <a:rPr lang="en-ZA" sz="1800" b="1" i="0" u="none" strike="noStrike" kern="1200">
                <a:effectLst/>
                <a:latin typeface="Arial" panose="020B0604020202020204" pitchFamily="34" charset="0"/>
                <a:cs typeface="Arial" panose="020B0604020202020204" pitchFamily="34" charset="0"/>
              </a:rPr>
              <a:t>Productivity</a:t>
            </a:r>
            <a:r>
              <a:rPr lang="en-ZA" sz="1800" b="1" i="0" u="none" strike="noStrike" kern="1200" baseline="0">
                <a:effectLst/>
                <a:latin typeface="Arial" panose="020B0604020202020204" pitchFamily="34" charset="0"/>
                <a:cs typeface="Arial" panose="020B0604020202020204" pitchFamily="34" charset="0"/>
              </a:rPr>
              <a:t> /Technology</a:t>
            </a:r>
          </a:p>
          <a:p>
            <a:pPr marL="0" algn="l" rtl="0" eaLnBrk="1" fontAlgn="t" latinLnBrk="0" hangingPunct="1"/>
            <a:endParaRPr lang="en-ZA" sz="1800" b="0" i="0" u="none" strike="noStrike">
              <a:effectLst/>
              <a:latin typeface="Arial" panose="020B0604020202020204" pitchFamily="34" charset="0"/>
            </a:endParaRPr>
          </a:p>
          <a:p>
            <a:pPr marL="285750" indent="-285750" algn="l" rtl="0" eaLnBrk="1" fontAlgn="t" latinLnBrk="0" hangingPunct="1">
              <a:buFont typeface="Wingdings" panose="05000000000000000000" pitchFamily="2" charset="2"/>
              <a:buChar char="§"/>
            </a:pPr>
            <a:r>
              <a:rPr lang="en-ZA" sz="1800" b="0" i="0" u="none" strike="noStrike" kern="1200">
                <a:effectLst/>
                <a:latin typeface="Arial" panose="020B0604020202020204" pitchFamily="34" charset="0"/>
                <a:cs typeface="Arial" panose="020B0604020202020204" pitchFamily="34" charset="0"/>
              </a:rPr>
              <a:t>Product</a:t>
            </a:r>
            <a:r>
              <a:rPr lang="en-ZA" sz="1800" b="0" i="0" u="none" strike="noStrike" kern="1200" baseline="0">
                <a:effectLst/>
                <a:latin typeface="Arial" panose="020B0604020202020204" pitchFamily="34" charset="0"/>
                <a:cs typeface="Arial" panose="020B0604020202020204" pitchFamily="34" charset="0"/>
              </a:rPr>
              <a:t> Development (prototype)</a:t>
            </a:r>
            <a:endParaRPr lang="en-ZA" sz="1800" b="0" i="0" u="none" strike="noStrike">
              <a:effectLst/>
              <a:latin typeface="Arial" panose="020B0604020202020204" pitchFamily="34" charset="0"/>
            </a:endParaRPr>
          </a:p>
          <a:p>
            <a:pPr marL="285750" indent="-285750" algn="l" rtl="0" eaLnBrk="1" fontAlgn="t" latinLnBrk="0" hangingPunct="1">
              <a:buFont typeface="Wingdings" panose="05000000000000000000" pitchFamily="2" charset="2"/>
              <a:buChar char="§"/>
            </a:pPr>
            <a:r>
              <a:rPr lang="en-ZA" sz="1800" b="0" i="0" u="none" strike="noStrike" kern="1200">
                <a:effectLst/>
                <a:latin typeface="Arial" panose="020B0604020202020204" pitchFamily="34" charset="0"/>
                <a:cs typeface="Arial" panose="020B0604020202020204" pitchFamily="34" charset="0"/>
              </a:rPr>
              <a:t>Process</a:t>
            </a:r>
            <a:r>
              <a:rPr lang="en-ZA" sz="1800" b="0" i="0" u="none" strike="noStrike" kern="1200" baseline="0">
                <a:effectLst/>
                <a:latin typeface="Arial" panose="020B0604020202020204" pitchFamily="34" charset="0"/>
                <a:cs typeface="Arial" panose="020B0604020202020204" pitchFamily="34" charset="0"/>
              </a:rPr>
              <a:t> Development -  Factory Layouts</a:t>
            </a:r>
            <a:endParaRPr lang="en-ZA" sz="1800" b="0" i="0" u="none" strike="noStrike">
              <a:effectLst/>
              <a:latin typeface="Arial" panose="020B0604020202020204" pitchFamily="34" charset="0"/>
            </a:endParaRPr>
          </a:p>
          <a:p>
            <a:pPr marL="285750" indent="-285750" algn="l" rtl="0" eaLnBrk="1" fontAlgn="t" latinLnBrk="0" hangingPunct="1">
              <a:buFont typeface="Wingdings" panose="05000000000000000000" pitchFamily="2" charset="2"/>
              <a:buChar char="§"/>
            </a:pPr>
            <a:r>
              <a:rPr lang="en-ZA" sz="1800" b="0" i="0" u="none" strike="noStrike" kern="1200">
                <a:effectLst/>
                <a:latin typeface="Arial" panose="020B0604020202020204" pitchFamily="34" charset="0"/>
                <a:cs typeface="Arial" panose="020B0604020202020204" pitchFamily="34" charset="0"/>
              </a:rPr>
              <a:t>ICT ( ITC processes)</a:t>
            </a:r>
            <a:endParaRPr lang="en-ZA" sz="1800" b="0" i="0" u="none" strike="noStrike">
              <a:effectLst/>
              <a:latin typeface="Arial" panose="020B0604020202020204" pitchFamily="34" charset="0"/>
            </a:endParaRPr>
          </a:p>
          <a:p>
            <a:pPr marL="285750" indent="-285750" algn="l" rtl="0" eaLnBrk="1" fontAlgn="t" latinLnBrk="0" hangingPunct="1">
              <a:buFont typeface="Wingdings" panose="05000000000000000000" pitchFamily="2" charset="2"/>
              <a:buChar char="§"/>
            </a:pPr>
            <a:r>
              <a:rPr lang="en-ZA" sz="1800" b="0" i="0" u="none" strike="noStrike" kern="1200">
                <a:effectLst/>
                <a:latin typeface="Arial" panose="020B0604020202020204" pitchFamily="34" charset="0"/>
                <a:cs typeface="Arial" panose="020B0604020202020204" pitchFamily="34" charset="0"/>
              </a:rPr>
              <a:t>Productivity</a:t>
            </a:r>
            <a:r>
              <a:rPr lang="en-ZA" sz="1800" b="0" i="0" u="none" strike="noStrike" kern="1200" baseline="0">
                <a:effectLst/>
                <a:latin typeface="Arial" panose="020B0604020202020204" pitchFamily="34" charset="0"/>
                <a:cs typeface="Arial" panose="020B0604020202020204" pitchFamily="34" charset="0"/>
              </a:rPr>
              <a:t> improvement</a:t>
            </a:r>
            <a:endParaRPr lang="ru-RU"/>
          </a:p>
        </p:txBody>
      </p:sp>
      <p:sp>
        <p:nvSpPr>
          <p:cNvPr id="12" name="Freeform: Shape 23">
            <a:extLst>
              <a:ext uri="{FF2B5EF4-FFF2-40B4-BE49-F238E27FC236}">
                <a16:creationId xmlns:a16="http://schemas.microsoft.com/office/drawing/2014/main" id="{1FBD1BCE-C133-9561-4D0B-6045E4C4FDC6}"/>
              </a:ext>
            </a:extLst>
          </p:cNvPr>
          <p:cNvSpPr>
            <a:spLocks noGrp="1" noRot="1" noMove="1" noResize="1" noEditPoints="1" noAdjustHandles="1" noChangeArrowheads="1" noChangeShapeType="1"/>
          </p:cNvSpPr>
          <p:nvPr/>
        </p:nvSpPr>
        <p:spPr>
          <a:xfrm rot="8100000">
            <a:off x="2030426" y="4079173"/>
            <a:ext cx="643084" cy="643084"/>
          </a:xfrm>
          <a:custGeom>
            <a:avLst/>
            <a:gdLst>
              <a:gd name="connsiteX0" fmla="*/ 0 w 1784231"/>
              <a:gd name="connsiteY0" fmla="*/ 0 h 1784232"/>
              <a:gd name="connsiteX1" fmla="*/ 1784231 w 1784231"/>
              <a:gd name="connsiteY1" fmla="*/ 0 h 1784232"/>
              <a:gd name="connsiteX2" fmla="*/ 1784231 w 1784231"/>
              <a:gd name="connsiteY2" fmla="*/ 1784232 h 1784232"/>
              <a:gd name="connsiteX3" fmla="*/ 1330292 w 1784231"/>
              <a:gd name="connsiteY3" fmla="*/ 1330292 h 1784232"/>
              <a:gd name="connsiteX4" fmla="*/ 1330293 w 1784231"/>
              <a:gd name="connsiteY4" fmla="*/ 453939 h 1784232"/>
              <a:gd name="connsiteX5" fmla="*/ 453939 w 1784231"/>
              <a:gd name="connsiteY5" fmla="*/ 453939 h 1784232"/>
              <a:gd name="connsiteX6" fmla="*/ 0 w 1784231"/>
              <a:gd name="connsiteY6" fmla="*/ 0 h 178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4231" h="1784232">
                <a:moveTo>
                  <a:pt x="0" y="0"/>
                </a:moveTo>
                <a:lnTo>
                  <a:pt x="1784231" y="0"/>
                </a:lnTo>
                <a:lnTo>
                  <a:pt x="1784231" y="1784232"/>
                </a:lnTo>
                <a:lnTo>
                  <a:pt x="1330292" y="1330292"/>
                </a:lnTo>
                <a:lnTo>
                  <a:pt x="1330293" y="453939"/>
                </a:lnTo>
                <a:lnTo>
                  <a:pt x="453939" y="45393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pic>
        <p:nvPicPr>
          <p:cNvPr id="5" name="Picture 4" descr="A logo with a tree and text&#10;&#10;Description automatically generated">
            <a:extLst>
              <a:ext uri="{FF2B5EF4-FFF2-40B4-BE49-F238E27FC236}">
                <a16:creationId xmlns:a16="http://schemas.microsoft.com/office/drawing/2014/main" id="{793B1854-328C-8FD1-674D-8E3258836F45}"/>
              </a:ext>
            </a:extLst>
          </p:cNvPr>
          <p:cNvPicPr>
            <a:picLocks noGrp="1" noRot="1" noChangeAspect="1" noMove="1" noResize="1" noEditPoints="1" noAdjustHandles="1" noChangeArrowheads="1" noChangeShapeType="1" noCrop="1"/>
          </p:cNvPicPr>
          <p:nvPr/>
        </p:nvPicPr>
        <p:blipFill>
          <a:blip r:embed="rId3"/>
          <a:stretch>
            <a:fillRect/>
          </a:stretch>
        </p:blipFill>
        <p:spPr>
          <a:xfrm>
            <a:off x="10411691" y="5510394"/>
            <a:ext cx="1535114" cy="1216069"/>
          </a:xfrm>
          <a:prstGeom prst="rect">
            <a:avLst/>
          </a:prstGeom>
        </p:spPr>
      </p:pic>
      <p:sp>
        <p:nvSpPr>
          <p:cNvPr id="3" name="TextBox 2">
            <a:extLst>
              <a:ext uri="{FF2B5EF4-FFF2-40B4-BE49-F238E27FC236}">
                <a16:creationId xmlns:a16="http://schemas.microsoft.com/office/drawing/2014/main" id="{6362015C-EA81-5D95-756B-8154F62E9ACB}"/>
              </a:ext>
            </a:extLst>
          </p:cNvPr>
          <p:cNvSpPr txBox="1"/>
          <p:nvPr/>
        </p:nvSpPr>
        <p:spPr>
          <a:xfrm>
            <a:off x="1897237" y="714279"/>
            <a:ext cx="7494929" cy="646331"/>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POST – INVESTMENT PROJECTS </a:t>
            </a:r>
            <a:endParaRPr lang="en-ZA" sz="36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B7D211B-60FA-1682-34B9-0DF1608EF9F0}"/>
              </a:ext>
            </a:extLst>
          </p:cNvPr>
          <p:cNvSpPr txBox="1"/>
          <p:nvPr/>
        </p:nvSpPr>
        <p:spPr>
          <a:xfrm>
            <a:off x="1773858" y="1506374"/>
            <a:ext cx="9656956" cy="1354217"/>
          </a:xfrm>
          <a:prstGeom prst="rect">
            <a:avLst/>
          </a:prstGeom>
          <a:noFill/>
        </p:spPr>
        <p:txBody>
          <a:bodyPr wrap="square" rtlCol="0">
            <a:spAutoFit/>
          </a:bodyPr>
          <a:lstStyle/>
          <a:p>
            <a:pPr marL="285750" indent="-285750" fontAlgn="t">
              <a:buFont typeface="Wingdings" panose="05000000000000000000" pitchFamily="2" charset="2"/>
              <a:buChar char="q"/>
            </a:pPr>
            <a:r>
              <a:rPr lang="en-ZA" b="1" dirty="0">
                <a:latin typeface="Arial" panose="020B0604020202020204" pitchFamily="34" charset="0"/>
              </a:rPr>
              <a:t>Cooperatives &amp; Micro Enterprises</a:t>
            </a:r>
          </a:p>
          <a:p>
            <a:pPr marL="285750" indent="-285750" fontAlgn="t">
              <a:buFont typeface="Wingdings" panose="05000000000000000000" pitchFamily="2" charset="2"/>
              <a:buChar char="§"/>
            </a:pPr>
            <a:r>
              <a:rPr lang="en-ZA" sz="1600" i="0" u="none" strike="noStrike" dirty="0">
                <a:effectLst/>
                <a:latin typeface="Arial" panose="020B0604020202020204" pitchFamily="34" charset="0"/>
              </a:rPr>
              <a:t>Asset Finance</a:t>
            </a:r>
          </a:p>
          <a:p>
            <a:pPr marL="285750" indent="-285750" fontAlgn="t">
              <a:buFont typeface="Wingdings" panose="05000000000000000000" pitchFamily="2" charset="2"/>
              <a:buChar char="§"/>
            </a:pPr>
            <a:r>
              <a:rPr lang="en-ZA" sz="1600" dirty="0">
                <a:latin typeface="Arial" panose="020B0604020202020204" pitchFamily="34" charset="0"/>
              </a:rPr>
              <a:t>Bridging Loans</a:t>
            </a:r>
          </a:p>
          <a:p>
            <a:pPr marL="285750" indent="-285750" fontAlgn="t">
              <a:buFont typeface="Wingdings" panose="05000000000000000000" pitchFamily="2" charset="2"/>
              <a:buChar char="§"/>
            </a:pPr>
            <a:r>
              <a:rPr lang="en-ZA" sz="1600" i="0" u="none" strike="noStrike" dirty="0">
                <a:effectLst/>
                <a:latin typeface="Arial" panose="020B0604020202020204" pitchFamily="34" charset="0"/>
              </a:rPr>
              <a:t>Revolving Loans</a:t>
            </a:r>
          </a:p>
          <a:p>
            <a:pPr marL="285750" indent="-285750" fontAlgn="t">
              <a:buFont typeface="Wingdings" panose="05000000000000000000" pitchFamily="2" charset="2"/>
              <a:buChar char="§"/>
            </a:pPr>
            <a:r>
              <a:rPr lang="en-ZA" sz="1600" dirty="0">
                <a:latin typeface="Arial" panose="020B0604020202020204" pitchFamily="34" charset="0"/>
              </a:rPr>
              <a:t>Term loans</a:t>
            </a:r>
            <a:endParaRPr lang="en-ZA" sz="1600" i="0" dirty="0">
              <a:solidFill>
                <a:srgbClr val="333333"/>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D709CEA-80F7-8A95-9901-CEA92EF9D6F8}"/>
              </a:ext>
            </a:extLst>
          </p:cNvPr>
          <p:cNvSpPr txBox="1"/>
          <p:nvPr/>
        </p:nvSpPr>
        <p:spPr>
          <a:xfrm>
            <a:off x="1773858" y="3733523"/>
            <a:ext cx="9265134" cy="1600438"/>
          </a:xfrm>
          <a:prstGeom prst="rect">
            <a:avLst/>
          </a:prstGeom>
          <a:noFill/>
        </p:spPr>
        <p:txBody>
          <a:bodyPr wrap="square" rtlCol="0">
            <a:spAutoFit/>
          </a:bodyPr>
          <a:lstStyle/>
          <a:p>
            <a:pPr marL="285750" indent="-285750">
              <a:buFont typeface="Wingdings" panose="05000000000000000000" pitchFamily="2" charset="2"/>
              <a:buChar char="q"/>
            </a:pPr>
            <a:r>
              <a:rPr lang="en-GB" b="1" dirty="0">
                <a:solidFill>
                  <a:srgbClr val="333333"/>
                </a:solidFill>
                <a:latin typeface="Arial" panose="020B0604020202020204" pitchFamily="34" charset="0"/>
                <a:cs typeface="Arial" panose="020B0604020202020204" pitchFamily="34" charset="0"/>
              </a:rPr>
              <a:t>Credit Guarantees</a:t>
            </a:r>
          </a:p>
          <a:p>
            <a:pPr marL="285750" indent="-285750">
              <a:buFont typeface="Wingdings" panose="05000000000000000000" pitchFamily="2" charset="2"/>
              <a:buChar char="§"/>
            </a:pPr>
            <a:r>
              <a:rPr lang="en-GB" sz="1600" dirty="0">
                <a:solidFill>
                  <a:srgbClr val="333333"/>
                </a:solidFill>
                <a:latin typeface="Arial" panose="020B0604020202020204" pitchFamily="34" charset="0"/>
                <a:cs typeface="Arial" panose="020B0604020202020204" pitchFamily="34" charset="0"/>
              </a:rPr>
              <a:t>Credit Guarantees</a:t>
            </a:r>
          </a:p>
          <a:p>
            <a:pPr marL="285750" indent="-285750">
              <a:buFont typeface="Wingdings" panose="05000000000000000000" pitchFamily="2" charset="2"/>
              <a:buChar char="§"/>
            </a:pPr>
            <a:r>
              <a:rPr lang="en-GB" sz="1600" dirty="0">
                <a:solidFill>
                  <a:srgbClr val="333333"/>
                </a:solidFill>
                <a:latin typeface="Arial" panose="020B0604020202020204" pitchFamily="34" charset="0"/>
                <a:cs typeface="Arial" panose="020B0604020202020204" pitchFamily="34" charset="0"/>
              </a:rPr>
              <a:t>Wholesale Credit</a:t>
            </a:r>
          </a:p>
          <a:p>
            <a:pPr marL="285750" indent="-285750">
              <a:buFont typeface="Wingdings" panose="05000000000000000000" pitchFamily="2" charset="2"/>
              <a:buChar char="§"/>
            </a:pPr>
            <a:r>
              <a:rPr lang="en-GB" sz="1600" dirty="0">
                <a:solidFill>
                  <a:srgbClr val="333333"/>
                </a:solidFill>
                <a:latin typeface="Arial" panose="020B0604020202020204" pitchFamily="34" charset="0"/>
                <a:cs typeface="Arial" panose="020B0604020202020204" pitchFamily="34" charset="0"/>
              </a:rPr>
              <a:t>Guarantees</a:t>
            </a:r>
          </a:p>
          <a:p>
            <a:pPr marL="285750" indent="-285750">
              <a:buFont typeface="Wingdings" panose="05000000000000000000" pitchFamily="2" charset="2"/>
              <a:buChar char="§"/>
            </a:pPr>
            <a:r>
              <a:rPr lang="en-GB" sz="1600" dirty="0">
                <a:solidFill>
                  <a:srgbClr val="333333"/>
                </a:solidFill>
                <a:latin typeface="Arial" panose="020B0604020202020204" pitchFamily="34" charset="0"/>
                <a:cs typeface="Arial" panose="020B0604020202020204" pitchFamily="34" charset="0"/>
              </a:rPr>
              <a:t>Credit Indemnities</a:t>
            </a:r>
          </a:p>
          <a:p>
            <a:endParaRPr lang="en-GB" sz="1600" b="1" dirty="0">
              <a:solidFill>
                <a:srgbClr val="333333"/>
              </a:solidFill>
              <a:latin typeface="Arial" panose="020B0604020202020204" pitchFamily="34" charset="0"/>
              <a:cs typeface="Arial" panose="020B0604020202020204" pitchFamily="34" charset="0"/>
            </a:endParaRPr>
          </a:p>
        </p:txBody>
      </p:sp>
      <p:sp>
        <p:nvSpPr>
          <p:cNvPr id="6" name="Freeform: Shape 58">
            <a:extLst>
              <a:ext uri="{FF2B5EF4-FFF2-40B4-BE49-F238E27FC236}">
                <a16:creationId xmlns:a16="http://schemas.microsoft.com/office/drawing/2014/main" id="{D1426194-AE01-E16B-822D-D2167FF3498A}"/>
              </a:ext>
            </a:extLst>
          </p:cNvPr>
          <p:cNvSpPr/>
          <p:nvPr/>
        </p:nvSpPr>
        <p:spPr>
          <a:xfrm>
            <a:off x="0" y="5138598"/>
            <a:ext cx="1667970" cy="1719402"/>
          </a:xfrm>
          <a:custGeom>
            <a:avLst/>
            <a:gdLst>
              <a:gd name="connsiteX0" fmla="*/ 1882774 w 3805674"/>
              <a:gd name="connsiteY0" fmla="*/ 0 h 6858000"/>
              <a:gd name="connsiteX1" fmla="*/ 1902837 w 3805674"/>
              <a:gd name="connsiteY1" fmla="*/ 0 h 6858000"/>
              <a:gd name="connsiteX2" fmla="*/ 3805671 w 3805674"/>
              <a:gd name="connsiteY2" fmla="*/ 0 h 6858000"/>
              <a:gd name="connsiteX3" fmla="*/ 3805671 w 3805674"/>
              <a:gd name="connsiteY3" fmla="*/ 1902778 h 6858000"/>
              <a:gd name="connsiteX4" fmla="*/ 3805674 w 3805674"/>
              <a:gd name="connsiteY4" fmla="*/ 1902837 h 6858000"/>
              <a:gd name="connsiteX5" fmla="*/ 3805674 w 3805674"/>
              <a:gd name="connsiteY5" fmla="*/ 4955163 h 6858000"/>
              <a:gd name="connsiteX6" fmla="*/ 2097391 w 3805674"/>
              <a:gd name="connsiteY6" fmla="*/ 6848176 h 6858000"/>
              <a:gd name="connsiteX7" fmla="*/ 1908175 w 3805674"/>
              <a:gd name="connsiteY7" fmla="*/ 6857730 h 6858000"/>
              <a:gd name="connsiteX8" fmla="*/ 1908175 w 3805674"/>
              <a:gd name="connsiteY8" fmla="*/ 6858000 h 6858000"/>
              <a:gd name="connsiteX9" fmla="*/ 1902837 w 3805674"/>
              <a:gd name="connsiteY9" fmla="*/ 6858000 h 6858000"/>
              <a:gd name="connsiteX10" fmla="*/ 1 w 3805674"/>
              <a:gd name="connsiteY10" fmla="*/ 6858000 h 6858000"/>
              <a:gd name="connsiteX11" fmla="*/ 1 w 3805674"/>
              <a:gd name="connsiteY11" fmla="*/ 4955185 h 6858000"/>
              <a:gd name="connsiteX12" fmla="*/ 0 w 3805674"/>
              <a:gd name="connsiteY12" fmla="*/ 4955163 h 6858000"/>
              <a:gd name="connsiteX13" fmla="*/ 0 w 3805674"/>
              <a:gd name="connsiteY13" fmla="*/ 1902837 h 6858000"/>
              <a:gd name="connsiteX14" fmla="*/ 1708283 w 3805674"/>
              <a:gd name="connsiteY14" fmla="*/ 9824 h 6858000"/>
              <a:gd name="connsiteX15" fmla="*/ 1882774 w 3805674"/>
              <a:gd name="connsiteY15" fmla="*/ 10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05674" h="6858000">
                <a:moveTo>
                  <a:pt x="1882774" y="0"/>
                </a:moveTo>
                <a:lnTo>
                  <a:pt x="1902837" y="0"/>
                </a:lnTo>
                <a:lnTo>
                  <a:pt x="3805671" y="0"/>
                </a:lnTo>
                <a:lnTo>
                  <a:pt x="3805671" y="1902778"/>
                </a:lnTo>
                <a:lnTo>
                  <a:pt x="3805674" y="1902837"/>
                </a:lnTo>
                <a:lnTo>
                  <a:pt x="3805674" y="4955163"/>
                </a:lnTo>
                <a:cubicBezTo>
                  <a:pt x="3805674" y="5940389"/>
                  <a:pt x="3056908" y="6750732"/>
                  <a:pt x="2097391" y="6848176"/>
                </a:cubicBezTo>
                <a:lnTo>
                  <a:pt x="1908175" y="6857730"/>
                </a:lnTo>
                <a:lnTo>
                  <a:pt x="1908175" y="6858000"/>
                </a:lnTo>
                <a:lnTo>
                  <a:pt x="1902837" y="6858000"/>
                </a:lnTo>
                <a:lnTo>
                  <a:pt x="1" y="6858000"/>
                </a:lnTo>
                <a:lnTo>
                  <a:pt x="1" y="4955185"/>
                </a:lnTo>
                <a:lnTo>
                  <a:pt x="0" y="4955163"/>
                </a:lnTo>
                <a:lnTo>
                  <a:pt x="0" y="1902837"/>
                </a:lnTo>
                <a:cubicBezTo>
                  <a:pt x="0" y="917611"/>
                  <a:pt x="748766" y="107269"/>
                  <a:pt x="1708283" y="9824"/>
                </a:cubicBezTo>
                <a:lnTo>
                  <a:pt x="1882774" y="1013"/>
                </a:lnTo>
                <a:close/>
              </a:path>
            </a:pathLst>
          </a:custGeom>
          <a:solidFill>
            <a:srgbClr val="F25F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1" name="Oval 10">
            <a:extLst>
              <a:ext uri="{FF2B5EF4-FFF2-40B4-BE49-F238E27FC236}">
                <a16:creationId xmlns:a16="http://schemas.microsoft.com/office/drawing/2014/main" id="{D0A1287C-1BBF-DAB3-CE28-18DE87EE3C48}"/>
              </a:ext>
            </a:extLst>
          </p:cNvPr>
          <p:cNvSpPr/>
          <p:nvPr/>
        </p:nvSpPr>
        <p:spPr>
          <a:xfrm>
            <a:off x="672033" y="589228"/>
            <a:ext cx="995937" cy="995937"/>
          </a:xfrm>
          <a:prstGeom prst="ellipse">
            <a:avLst/>
          </a:prstGeom>
          <a:solidFill>
            <a:schemeClr val="bg1"/>
          </a:solidFill>
          <a:ln>
            <a:noFill/>
          </a:ln>
          <a:effectLst>
            <a:outerShdw blurRad="4064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Freeform: Shape 155">
            <a:extLst>
              <a:ext uri="{FF2B5EF4-FFF2-40B4-BE49-F238E27FC236}">
                <a16:creationId xmlns:a16="http://schemas.microsoft.com/office/drawing/2014/main" id="{4A633B4D-C9E1-0012-7390-BEF9D6C68630}"/>
              </a:ext>
            </a:extLst>
          </p:cNvPr>
          <p:cNvSpPr/>
          <p:nvPr/>
        </p:nvSpPr>
        <p:spPr>
          <a:xfrm rot="2700000">
            <a:off x="903581" y="917371"/>
            <a:ext cx="336042" cy="336042"/>
          </a:xfrm>
          <a:custGeom>
            <a:avLst/>
            <a:gdLst>
              <a:gd name="connsiteX0" fmla="*/ 0 w 1784233"/>
              <a:gd name="connsiteY0" fmla="*/ 0 h 1784233"/>
              <a:gd name="connsiteX1" fmla="*/ 1784233 w 1784233"/>
              <a:gd name="connsiteY1" fmla="*/ 0 h 1784233"/>
              <a:gd name="connsiteX2" fmla="*/ 1784233 w 1784233"/>
              <a:gd name="connsiteY2" fmla="*/ 1784233 h 1784233"/>
              <a:gd name="connsiteX3" fmla="*/ 1330292 w 1784233"/>
              <a:gd name="connsiteY3" fmla="*/ 1330292 h 1784233"/>
              <a:gd name="connsiteX4" fmla="*/ 1330294 w 1784233"/>
              <a:gd name="connsiteY4" fmla="*/ 1330292 h 1784233"/>
              <a:gd name="connsiteX5" fmla="*/ 1330294 w 1784233"/>
              <a:gd name="connsiteY5" fmla="*/ 453939 h 1784233"/>
              <a:gd name="connsiteX6" fmla="*/ 453941 w 1784233"/>
              <a:gd name="connsiteY6" fmla="*/ 453939 h 1784233"/>
              <a:gd name="connsiteX7" fmla="*/ 453940 w 1784233"/>
              <a:gd name="connsiteY7" fmla="*/ 453940 h 1784233"/>
              <a:gd name="connsiteX8" fmla="*/ 0 w 1784233"/>
              <a:gd name="connsiteY8" fmla="*/ 0 h 178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4233" h="1784233">
                <a:moveTo>
                  <a:pt x="0" y="0"/>
                </a:moveTo>
                <a:lnTo>
                  <a:pt x="1784233" y="0"/>
                </a:lnTo>
                <a:lnTo>
                  <a:pt x="1784233" y="1784233"/>
                </a:lnTo>
                <a:lnTo>
                  <a:pt x="1330292" y="1330292"/>
                </a:lnTo>
                <a:lnTo>
                  <a:pt x="1330294" y="1330292"/>
                </a:lnTo>
                <a:lnTo>
                  <a:pt x="1330294" y="453939"/>
                </a:lnTo>
                <a:lnTo>
                  <a:pt x="453941" y="453939"/>
                </a:lnTo>
                <a:lnTo>
                  <a:pt x="453940" y="453940"/>
                </a:lnTo>
                <a:lnTo>
                  <a:pt x="0" y="0"/>
                </a:lnTo>
                <a:close/>
              </a:path>
            </a:pathLst>
          </a:custGeom>
          <a:solidFill>
            <a:srgbClr val="F25F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p>
        </p:txBody>
      </p:sp>
    </p:spTree>
    <p:extLst>
      <p:ext uri="{BB962C8B-B14F-4D97-AF65-F5344CB8AC3E}">
        <p14:creationId xmlns:p14="http://schemas.microsoft.com/office/powerpoint/2010/main" val="3072848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DD5FB-DCBF-2789-13F3-ED8D59C5205D}"/>
            </a:ext>
          </a:extLst>
        </p:cNvPr>
        <p:cNvGrpSpPr/>
        <p:nvPr/>
      </p:nvGrpSpPr>
      <p:grpSpPr>
        <a:xfrm>
          <a:off x="0" y="0"/>
          <a:ext cx="0" cy="0"/>
          <a:chOff x="0" y="0"/>
          <a:chExt cx="0" cy="0"/>
        </a:xfrm>
      </p:grpSpPr>
      <p:pic>
        <p:nvPicPr>
          <p:cNvPr id="18" name="Picture 17" descr="A group of white ovals on a black background&#10;&#10;Description automatically generated">
            <a:extLst>
              <a:ext uri="{FF2B5EF4-FFF2-40B4-BE49-F238E27FC236}">
                <a16:creationId xmlns:a16="http://schemas.microsoft.com/office/drawing/2014/main" id="{3D6DA84B-7957-EBE1-4CBE-686D4E8C9EEA}"/>
              </a:ext>
            </a:extLst>
          </p:cNvPr>
          <p:cNvPicPr>
            <a:picLocks noGrp="1" noRot="1" noChangeAspect="1" noMove="1" noResize="1" noEditPoints="1" noAdjustHandles="1" noChangeArrowheads="1" noChangeShapeType="1" noCrop="1"/>
          </p:cNvPicPr>
          <p:nvPr/>
        </p:nvPicPr>
        <p:blipFill>
          <a:blip r:embed="rId2"/>
          <a:stretch>
            <a:fillRect/>
          </a:stretch>
        </p:blipFill>
        <p:spPr>
          <a:xfrm rot="13052811">
            <a:off x="9684443" y="-401009"/>
            <a:ext cx="3178281" cy="2039539"/>
          </a:xfrm>
          <a:prstGeom prst="rect">
            <a:avLst/>
          </a:prstGeom>
        </p:spPr>
      </p:pic>
      <p:sp>
        <p:nvSpPr>
          <p:cNvPr id="2" name="Rectangle: Rounded Corners 3">
            <a:extLst>
              <a:ext uri="{FF2B5EF4-FFF2-40B4-BE49-F238E27FC236}">
                <a16:creationId xmlns:a16="http://schemas.microsoft.com/office/drawing/2014/main" id="{76737B76-DAF3-3E1B-12F3-F3ADD6102253}"/>
              </a:ext>
            </a:extLst>
          </p:cNvPr>
          <p:cNvSpPr>
            <a:spLocks noGrp="1" noRot="1" noMove="1" noResize="1" noEditPoints="1" noAdjustHandles="1" noChangeArrowheads="1" noChangeShapeType="1"/>
          </p:cNvSpPr>
          <p:nvPr/>
        </p:nvSpPr>
        <p:spPr>
          <a:xfrm>
            <a:off x="1224975" y="1389865"/>
            <a:ext cx="10362900" cy="1886310"/>
          </a:xfrm>
          <a:prstGeom prst="roundRect">
            <a:avLst>
              <a:gd name="adj" fmla="val 50000"/>
            </a:avLst>
          </a:prstGeom>
          <a:solidFill>
            <a:schemeClr val="bg1"/>
          </a:solidFill>
          <a:ln>
            <a:noFill/>
          </a:ln>
          <a:effectLst>
            <a:outerShdw blurRad="9144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Freeform: Shape 23">
            <a:extLst>
              <a:ext uri="{FF2B5EF4-FFF2-40B4-BE49-F238E27FC236}">
                <a16:creationId xmlns:a16="http://schemas.microsoft.com/office/drawing/2014/main" id="{48ACBE9C-5622-83AC-6DA0-4F23878BF03B}"/>
              </a:ext>
            </a:extLst>
          </p:cNvPr>
          <p:cNvSpPr>
            <a:spLocks noGrp="1" noRot="1" noMove="1" noResize="1" noEditPoints="1" noAdjustHandles="1" noChangeArrowheads="1" noChangeShapeType="1"/>
          </p:cNvSpPr>
          <p:nvPr/>
        </p:nvSpPr>
        <p:spPr>
          <a:xfrm rot="8100000">
            <a:off x="2030426" y="1857958"/>
            <a:ext cx="643084" cy="643084"/>
          </a:xfrm>
          <a:custGeom>
            <a:avLst/>
            <a:gdLst>
              <a:gd name="connsiteX0" fmla="*/ 0 w 1784231"/>
              <a:gd name="connsiteY0" fmla="*/ 0 h 1784232"/>
              <a:gd name="connsiteX1" fmla="*/ 1784231 w 1784231"/>
              <a:gd name="connsiteY1" fmla="*/ 0 h 1784232"/>
              <a:gd name="connsiteX2" fmla="*/ 1784231 w 1784231"/>
              <a:gd name="connsiteY2" fmla="*/ 1784232 h 1784232"/>
              <a:gd name="connsiteX3" fmla="*/ 1330292 w 1784231"/>
              <a:gd name="connsiteY3" fmla="*/ 1330292 h 1784232"/>
              <a:gd name="connsiteX4" fmla="*/ 1330293 w 1784231"/>
              <a:gd name="connsiteY4" fmla="*/ 453939 h 1784232"/>
              <a:gd name="connsiteX5" fmla="*/ 453939 w 1784231"/>
              <a:gd name="connsiteY5" fmla="*/ 453939 h 1784232"/>
              <a:gd name="connsiteX6" fmla="*/ 0 w 1784231"/>
              <a:gd name="connsiteY6" fmla="*/ 0 h 178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4231" h="1784232">
                <a:moveTo>
                  <a:pt x="0" y="0"/>
                </a:moveTo>
                <a:lnTo>
                  <a:pt x="1784231" y="0"/>
                </a:lnTo>
                <a:lnTo>
                  <a:pt x="1784231" y="1784232"/>
                </a:lnTo>
                <a:lnTo>
                  <a:pt x="1330292" y="1330292"/>
                </a:lnTo>
                <a:lnTo>
                  <a:pt x="1330293" y="453939"/>
                </a:lnTo>
                <a:lnTo>
                  <a:pt x="453939" y="45393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0" name="Rectangle: Rounded Corners 3">
            <a:extLst>
              <a:ext uri="{FF2B5EF4-FFF2-40B4-BE49-F238E27FC236}">
                <a16:creationId xmlns:a16="http://schemas.microsoft.com/office/drawing/2014/main" id="{1DED8CC9-EFB3-EF47-0254-41C2F0D87035}"/>
              </a:ext>
            </a:extLst>
          </p:cNvPr>
          <p:cNvSpPr>
            <a:spLocks noGrp="1" noRot="1" noMove="1" noResize="1" noEditPoints="1" noAdjustHandles="1" noChangeArrowheads="1" noChangeShapeType="1"/>
          </p:cNvSpPr>
          <p:nvPr/>
        </p:nvSpPr>
        <p:spPr>
          <a:xfrm>
            <a:off x="1224975" y="3611080"/>
            <a:ext cx="10362900" cy="1886310"/>
          </a:xfrm>
          <a:prstGeom prst="roundRect">
            <a:avLst>
              <a:gd name="adj" fmla="val 50000"/>
            </a:avLst>
          </a:prstGeom>
          <a:solidFill>
            <a:schemeClr val="bg1"/>
          </a:solidFill>
          <a:ln>
            <a:noFill/>
          </a:ln>
          <a:effectLst>
            <a:outerShdw blurRad="9144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rtl="0" eaLnBrk="1" fontAlgn="t" latinLnBrk="0" hangingPunct="1"/>
            <a:r>
              <a:rPr lang="en-ZA" sz="1800" b="1" i="0" u="none" strike="noStrike" kern="1200">
                <a:effectLst/>
                <a:latin typeface="Arial" panose="020B0604020202020204" pitchFamily="34" charset="0"/>
                <a:cs typeface="Arial" panose="020B0604020202020204" pitchFamily="34" charset="0"/>
              </a:rPr>
              <a:t>Productivity</a:t>
            </a:r>
            <a:r>
              <a:rPr lang="en-ZA" sz="1800" b="1" i="0" u="none" strike="noStrike" kern="1200" baseline="0">
                <a:effectLst/>
                <a:latin typeface="Arial" panose="020B0604020202020204" pitchFamily="34" charset="0"/>
                <a:cs typeface="Arial" panose="020B0604020202020204" pitchFamily="34" charset="0"/>
              </a:rPr>
              <a:t> /Technology</a:t>
            </a:r>
          </a:p>
          <a:p>
            <a:pPr marL="0" algn="l" rtl="0" eaLnBrk="1" fontAlgn="t" latinLnBrk="0" hangingPunct="1"/>
            <a:endParaRPr lang="en-ZA" sz="1800" b="0" i="0" u="none" strike="noStrike">
              <a:effectLst/>
              <a:latin typeface="Arial" panose="020B0604020202020204" pitchFamily="34" charset="0"/>
            </a:endParaRPr>
          </a:p>
          <a:p>
            <a:pPr marL="285750" indent="-285750" algn="l" rtl="0" eaLnBrk="1" fontAlgn="t" latinLnBrk="0" hangingPunct="1">
              <a:buFont typeface="Wingdings" panose="05000000000000000000" pitchFamily="2" charset="2"/>
              <a:buChar char="§"/>
            </a:pPr>
            <a:r>
              <a:rPr lang="en-ZA" sz="1800" b="0" i="0" u="none" strike="noStrike" kern="1200">
                <a:effectLst/>
                <a:latin typeface="Arial" panose="020B0604020202020204" pitchFamily="34" charset="0"/>
                <a:cs typeface="Arial" panose="020B0604020202020204" pitchFamily="34" charset="0"/>
              </a:rPr>
              <a:t>Product</a:t>
            </a:r>
            <a:r>
              <a:rPr lang="en-ZA" sz="1800" b="0" i="0" u="none" strike="noStrike" kern="1200" baseline="0">
                <a:effectLst/>
                <a:latin typeface="Arial" panose="020B0604020202020204" pitchFamily="34" charset="0"/>
                <a:cs typeface="Arial" panose="020B0604020202020204" pitchFamily="34" charset="0"/>
              </a:rPr>
              <a:t> Development (prototype)</a:t>
            </a:r>
            <a:endParaRPr lang="en-ZA" sz="1800" b="0" i="0" u="none" strike="noStrike">
              <a:effectLst/>
              <a:latin typeface="Arial" panose="020B0604020202020204" pitchFamily="34" charset="0"/>
            </a:endParaRPr>
          </a:p>
          <a:p>
            <a:pPr marL="285750" indent="-285750" algn="l" rtl="0" eaLnBrk="1" fontAlgn="t" latinLnBrk="0" hangingPunct="1">
              <a:buFont typeface="Wingdings" panose="05000000000000000000" pitchFamily="2" charset="2"/>
              <a:buChar char="§"/>
            </a:pPr>
            <a:r>
              <a:rPr lang="en-ZA" sz="1800" b="0" i="0" u="none" strike="noStrike" kern="1200">
                <a:effectLst/>
                <a:latin typeface="Arial" panose="020B0604020202020204" pitchFamily="34" charset="0"/>
                <a:cs typeface="Arial" panose="020B0604020202020204" pitchFamily="34" charset="0"/>
              </a:rPr>
              <a:t>Process</a:t>
            </a:r>
            <a:r>
              <a:rPr lang="en-ZA" sz="1800" b="0" i="0" u="none" strike="noStrike" kern="1200" baseline="0">
                <a:effectLst/>
                <a:latin typeface="Arial" panose="020B0604020202020204" pitchFamily="34" charset="0"/>
                <a:cs typeface="Arial" panose="020B0604020202020204" pitchFamily="34" charset="0"/>
              </a:rPr>
              <a:t> Development -  Factory Layouts</a:t>
            </a:r>
            <a:endParaRPr lang="en-ZA" sz="1800" b="0" i="0" u="none" strike="noStrike">
              <a:effectLst/>
              <a:latin typeface="Arial" panose="020B0604020202020204" pitchFamily="34" charset="0"/>
            </a:endParaRPr>
          </a:p>
          <a:p>
            <a:pPr marL="285750" indent="-285750" algn="l" rtl="0" eaLnBrk="1" fontAlgn="t" latinLnBrk="0" hangingPunct="1">
              <a:buFont typeface="Wingdings" panose="05000000000000000000" pitchFamily="2" charset="2"/>
              <a:buChar char="§"/>
            </a:pPr>
            <a:r>
              <a:rPr lang="en-ZA" sz="1800" b="0" i="0" u="none" strike="noStrike" kern="1200">
                <a:effectLst/>
                <a:latin typeface="Arial" panose="020B0604020202020204" pitchFamily="34" charset="0"/>
                <a:cs typeface="Arial" panose="020B0604020202020204" pitchFamily="34" charset="0"/>
              </a:rPr>
              <a:t>ICT ( ITC processes)</a:t>
            </a:r>
            <a:endParaRPr lang="en-ZA" sz="1800" b="0" i="0" u="none" strike="noStrike">
              <a:effectLst/>
              <a:latin typeface="Arial" panose="020B0604020202020204" pitchFamily="34" charset="0"/>
            </a:endParaRPr>
          </a:p>
          <a:p>
            <a:pPr marL="285750" indent="-285750" algn="l" rtl="0" eaLnBrk="1" fontAlgn="t" latinLnBrk="0" hangingPunct="1">
              <a:buFont typeface="Wingdings" panose="05000000000000000000" pitchFamily="2" charset="2"/>
              <a:buChar char="§"/>
            </a:pPr>
            <a:r>
              <a:rPr lang="en-ZA" sz="1800" b="0" i="0" u="none" strike="noStrike" kern="1200">
                <a:effectLst/>
                <a:latin typeface="Arial" panose="020B0604020202020204" pitchFamily="34" charset="0"/>
                <a:cs typeface="Arial" panose="020B0604020202020204" pitchFamily="34" charset="0"/>
              </a:rPr>
              <a:t>Productivity</a:t>
            </a:r>
            <a:r>
              <a:rPr lang="en-ZA" sz="1800" b="0" i="0" u="none" strike="noStrike" kern="1200" baseline="0">
                <a:effectLst/>
                <a:latin typeface="Arial" panose="020B0604020202020204" pitchFamily="34" charset="0"/>
                <a:cs typeface="Arial" panose="020B0604020202020204" pitchFamily="34" charset="0"/>
              </a:rPr>
              <a:t> improvement</a:t>
            </a:r>
            <a:endParaRPr lang="ru-RU"/>
          </a:p>
        </p:txBody>
      </p:sp>
      <p:sp>
        <p:nvSpPr>
          <p:cNvPr id="12" name="Freeform: Shape 23">
            <a:extLst>
              <a:ext uri="{FF2B5EF4-FFF2-40B4-BE49-F238E27FC236}">
                <a16:creationId xmlns:a16="http://schemas.microsoft.com/office/drawing/2014/main" id="{E3493A83-83DB-9506-EFA3-4E040FE506E6}"/>
              </a:ext>
            </a:extLst>
          </p:cNvPr>
          <p:cNvSpPr>
            <a:spLocks noGrp="1" noRot="1" noMove="1" noResize="1" noEditPoints="1" noAdjustHandles="1" noChangeArrowheads="1" noChangeShapeType="1"/>
          </p:cNvSpPr>
          <p:nvPr/>
        </p:nvSpPr>
        <p:spPr>
          <a:xfrm rot="8100000">
            <a:off x="2030426" y="4079173"/>
            <a:ext cx="643084" cy="643084"/>
          </a:xfrm>
          <a:custGeom>
            <a:avLst/>
            <a:gdLst>
              <a:gd name="connsiteX0" fmla="*/ 0 w 1784231"/>
              <a:gd name="connsiteY0" fmla="*/ 0 h 1784232"/>
              <a:gd name="connsiteX1" fmla="*/ 1784231 w 1784231"/>
              <a:gd name="connsiteY1" fmla="*/ 0 h 1784232"/>
              <a:gd name="connsiteX2" fmla="*/ 1784231 w 1784231"/>
              <a:gd name="connsiteY2" fmla="*/ 1784232 h 1784232"/>
              <a:gd name="connsiteX3" fmla="*/ 1330292 w 1784231"/>
              <a:gd name="connsiteY3" fmla="*/ 1330292 h 1784232"/>
              <a:gd name="connsiteX4" fmla="*/ 1330293 w 1784231"/>
              <a:gd name="connsiteY4" fmla="*/ 453939 h 1784232"/>
              <a:gd name="connsiteX5" fmla="*/ 453939 w 1784231"/>
              <a:gd name="connsiteY5" fmla="*/ 453939 h 1784232"/>
              <a:gd name="connsiteX6" fmla="*/ 0 w 1784231"/>
              <a:gd name="connsiteY6" fmla="*/ 0 h 178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4231" h="1784232">
                <a:moveTo>
                  <a:pt x="0" y="0"/>
                </a:moveTo>
                <a:lnTo>
                  <a:pt x="1784231" y="0"/>
                </a:lnTo>
                <a:lnTo>
                  <a:pt x="1784231" y="1784232"/>
                </a:lnTo>
                <a:lnTo>
                  <a:pt x="1330292" y="1330292"/>
                </a:lnTo>
                <a:lnTo>
                  <a:pt x="1330293" y="453939"/>
                </a:lnTo>
                <a:lnTo>
                  <a:pt x="453939" y="45393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pic>
        <p:nvPicPr>
          <p:cNvPr id="5" name="Picture 4" descr="A logo with a tree and text&#10;&#10;Description automatically generated">
            <a:extLst>
              <a:ext uri="{FF2B5EF4-FFF2-40B4-BE49-F238E27FC236}">
                <a16:creationId xmlns:a16="http://schemas.microsoft.com/office/drawing/2014/main" id="{BA88BE11-FECC-8B05-633C-234BEF4BBD0F}"/>
              </a:ext>
            </a:extLst>
          </p:cNvPr>
          <p:cNvPicPr>
            <a:picLocks noGrp="1" noRot="1" noChangeAspect="1" noMove="1" noResize="1" noEditPoints="1" noAdjustHandles="1" noChangeArrowheads="1" noChangeShapeType="1" noCrop="1"/>
          </p:cNvPicPr>
          <p:nvPr/>
        </p:nvPicPr>
        <p:blipFill>
          <a:blip r:embed="rId3"/>
          <a:stretch>
            <a:fillRect/>
          </a:stretch>
        </p:blipFill>
        <p:spPr>
          <a:xfrm>
            <a:off x="10411691" y="5510394"/>
            <a:ext cx="1535114" cy="1216069"/>
          </a:xfrm>
          <a:prstGeom prst="rect">
            <a:avLst/>
          </a:prstGeom>
        </p:spPr>
      </p:pic>
      <p:sp>
        <p:nvSpPr>
          <p:cNvPr id="3" name="TextBox 2">
            <a:extLst>
              <a:ext uri="{FF2B5EF4-FFF2-40B4-BE49-F238E27FC236}">
                <a16:creationId xmlns:a16="http://schemas.microsoft.com/office/drawing/2014/main" id="{F528B57E-B9E0-16A8-29FF-A6969D21393A}"/>
              </a:ext>
            </a:extLst>
          </p:cNvPr>
          <p:cNvSpPr txBox="1"/>
          <p:nvPr/>
        </p:nvSpPr>
        <p:spPr>
          <a:xfrm>
            <a:off x="1897237" y="714279"/>
            <a:ext cx="7494929" cy="646331"/>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POST – INVESTMENT PROJECTS </a:t>
            </a:r>
            <a:endParaRPr lang="en-ZA" sz="36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8E7C942-8C99-4589-7DA9-B97D452796DA}"/>
              </a:ext>
            </a:extLst>
          </p:cNvPr>
          <p:cNvSpPr txBox="1"/>
          <p:nvPr/>
        </p:nvSpPr>
        <p:spPr>
          <a:xfrm>
            <a:off x="1773858" y="1506374"/>
            <a:ext cx="9656956" cy="1354217"/>
          </a:xfrm>
          <a:prstGeom prst="rect">
            <a:avLst/>
          </a:prstGeom>
          <a:noFill/>
        </p:spPr>
        <p:txBody>
          <a:bodyPr wrap="square" rtlCol="0">
            <a:spAutoFit/>
          </a:bodyPr>
          <a:lstStyle/>
          <a:p>
            <a:pPr marL="285750" indent="-285750" fontAlgn="t">
              <a:buFont typeface="Wingdings" panose="05000000000000000000" pitchFamily="2" charset="2"/>
              <a:buChar char="q"/>
            </a:pPr>
            <a:r>
              <a:rPr lang="en-ZA" b="1" dirty="0">
                <a:latin typeface="Arial" panose="020B0604020202020204" pitchFamily="34" charset="0"/>
              </a:rPr>
              <a:t>Cooperatives &amp; Micro Enterprises</a:t>
            </a:r>
          </a:p>
          <a:p>
            <a:pPr marL="285750" indent="-285750" fontAlgn="t">
              <a:buFont typeface="Wingdings" panose="05000000000000000000" pitchFamily="2" charset="2"/>
              <a:buChar char="§"/>
            </a:pPr>
            <a:r>
              <a:rPr lang="en-ZA" sz="1600" i="0" u="none" strike="noStrike" dirty="0">
                <a:effectLst/>
                <a:latin typeface="Arial" panose="020B0604020202020204" pitchFamily="34" charset="0"/>
              </a:rPr>
              <a:t>Asset Finance</a:t>
            </a:r>
          </a:p>
          <a:p>
            <a:pPr marL="285750" indent="-285750" fontAlgn="t">
              <a:buFont typeface="Wingdings" panose="05000000000000000000" pitchFamily="2" charset="2"/>
              <a:buChar char="§"/>
            </a:pPr>
            <a:r>
              <a:rPr lang="en-ZA" sz="1600" dirty="0">
                <a:latin typeface="Arial" panose="020B0604020202020204" pitchFamily="34" charset="0"/>
              </a:rPr>
              <a:t>Bridging Loans</a:t>
            </a:r>
          </a:p>
          <a:p>
            <a:pPr marL="285750" indent="-285750" fontAlgn="t">
              <a:buFont typeface="Wingdings" panose="05000000000000000000" pitchFamily="2" charset="2"/>
              <a:buChar char="§"/>
            </a:pPr>
            <a:r>
              <a:rPr lang="en-ZA" sz="1600" i="0" u="none" strike="noStrike" dirty="0">
                <a:effectLst/>
                <a:latin typeface="Arial" panose="020B0604020202020204" pitchFamily="34" charset="0"/>
              </a:rPr>
              <a:t>Revolving Loans</a:t>
            </a:r>
          </a:p>
          <a:p>
            <a:pPr marL="285750" indent="-285750" fontAlgn="t">
              <a:buFont typeface="Wingdings" panose="05000000000000000000" pitchFamily="2" charset="2"/>
              <a:buChar char="§"/>
            </a:pPr>
            <a:r>
              <a:rPr lang="en-ZA" sz="1600" dirty="0">
                <a:latin typeface="Arial" panose="020B0604020202020204" pitchFamily="34" charset="0"/>
              </a:rPr>
              <a:t>Term loans</a:t>
            </a:r>
            <a:endParaRPr lang="en-ZA" sz="1600" i="0" dirty="0">
              <a:solidFill>
                <a:srgbClr val="333333"/>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4117BAB-FE6B-8792-2B9A-DA91D874A8A8}"/>
              </a:ext>
            </a:extLst>
          </p:cNvPr>
          <p:cNvSpPr txBox="1"/>
          <p:nvPr/>
        </p:nvSpPr>
        <p:spPr>
          <a:xfrm>
            <a:off x="1773858" y="3733523"/>
            <a:ext cx="9265134" cy="1600438"/>
          </a:xfrm>
          <a:prstGeom prst="rect">
            <a:avLst/>
          </a:prstGeom>
          <a:noFill/>
        </p:spPr>
        <p:txBody>
          <a:bodyPr wrap="square" rtlCol="0">
            <a:spAutoFit/>
          </a:bodyPr>
          <a:lstStyle/>
          <a:p>
            <a:pPr marL="285750" indent="-285750">
              <a:buFont typeface="Wingdings" panose="05000000000000000000" pitchFamily="2" charset="2"/>
              <a:buChar char="q"/>
            </a:pPr>
            <a:r>
              <a:rPr lang="en-GB" b="1" dirty="0">
                <a:solidFill>
                  <a:srgbClr val="333333"/>
                </a:solidFill>
                <a:latin typeface="Arial" panose="020B0604020202020204" pitchFamily="34" charset="0"/>
                <a:cs typeface="Arial" panose="020B0604020202020204" pitchFamily="34" charset="0"/>
              </a:rPr>
              <a:t>Credit Guarantees</a:t>
            </a:r>
          </a:p>
          <a:p>
            <a:pPr marL="285750" indent="-285750">
              <a:buFont typeface="Wingdings" panose="05000000000000000000" pitchFamily="2" charset="2"/>
              <a:buChar char="§"/>
            </a:pPr>
            <a:r>
              <a:rPr lang="en-GB" sz="1600" dirty="0">
                <a:solidFill>
                  <a:srgbClr val="333333"/>
                </a:solidFill>
                <a:latin typeface="Arial" panose="020B0604020202020204" pitchFamily="34" charset="0"/>
                <a:cs typeface="Arial" panose="020B0604020202020204" pitchFamily="34" charset="0"/>
              </a:rPr>
              <a:t>Credit Guarantees</a:t>
            </a:r>
          </a:p>
          <a:p>
            <a:pPr marL="285750" indent="-285750">
              <a:buFont typeface="Wingdings" panose="05000000000000000000" pitchFamily="2" charset="2"/>
              <a:buChar char="§"/>
            </a:pPr>
            <a:r>
              <a:rPr lang="en-GB" sz="1600" dirty="0">
                <a:solidFill>
                  <a:srgbClr val="333333"/>
                </a:solidFill>
                <a:latin typeface="Arial" panose="020B0604020202020204" pitchFamily="34" charset="0"/>
                <a:cs typeface="Arial" panose="020B0604020202020204" pitchFamily="34" charset="0"/>
              </a:rPr>
              <a:t>Wholesale Credit</a:t>
            </a:r>
          </a:p>
          <a:p>
            <a:pPr marL="285750" indent="-285750">
              <a:buFont typeface="Wingdings" panose="05000000000000000000" pitchFamily="2" charset="2"/>
              <a:buChar char="§"/>
            </a:pPr>
            <a:r>
              <a:rPr lang="en-GB" sz="1600" dirty="0">
                <a:solidFill>
                  <a:srgbClr val="333333"/>
                </a:solidFill>
                <a:latin typeface="Arial" panose="020B0604020202020204" pitchFamily="34" charset="0"/>
                <a:cs typeface="Arial" panose="020B0604020202020204" pitchFamily="34" charset="0"/>
              </a:rPr>
              <a:t>Guarantees</a:t>
            </a:r>
          </a:p>
          <a:p>
            <a:pPr marL="285750" indent="-285750">
              <a:buFont typeface="Wingdings" panose="05000000000000000000" pitchFamily="2" charset="2"/>
              <a:buChar char="§"/>
            </a:pPr>
            <a:r>
              <a:rPr lang="en-GB" sz="1600" dirty="0">
                <a:solidFill>
                  <a:srgbClr val="333333"/>
                </a:solidFill>
                <a:latin typeface="Arial" panose="020B0604020202020204" pitchFamily="34" charset="0"/>
                <a:cs typeface="Arial" panose="020B0604020202020204" pitchFamily="34" charset="0"/>
              </a:rPr>
              <a:t>Credit Indemnities</a:t>
            </a:r>
          </a:p>
          <a:p>
            <a:endParaRPr lang="en-GB" sz="1600" b="1" dirty="0">
              <a:solidFill>
                <a:srgbClr val="333333"/>
              </a:solidFill>
              <a:latin typeface="Arial" panose="020B0604020202020204" pitchFamily="34" charset="0"/>
              <a:cs typeface="Arial" panose="020B0604020202020204" pitchFamily="34" charset="0"/>
            </a:endParaRPr>
          </a:p>
        </p:txBody>
      </p:sp>
      <p:sp>
        <p:nvSpPr>
          <p:cNvPr id="6" name="Freeform: Shape 58">
            <a:extLst>
              <a:ext uri="{FF2B5EF4-FFF2-40B4-BE49-F238E27FC236}">
                <a16:creationId xmlns:a16="http://schemas.microsoft.com/office/drawing/2014/main" id="{DADF7CC6-DAC1-396F-0A43-C44DA4FC0ACE}"/>
              </a:ext>
            </a:extLst>
          </p:cNvPr>
          <p:cNvSpPr/>
          <p:nvPr/>
        </p:nvSpPr>
        <p:spPr>
          <a:xfrm>
            <a:off x="0" y="5138598"/>
            <a:ext cx="1667970" cy="1719402"/>
          </a:xfrm>
          <a:custGeom>
            <a:avLst/>
            <a:gdLst>
              <a:gd name="connsiteX0" fmla="*/ 1882774 w 3805674"/>
              <a:gd name="connsiteY0" fmla="*/ 0 h 6858000"/>
              <a:gd name="connsiteX1" fmla="*/ 1902837 w 3805674"/>
              <a:gd name="connsiteY1" fmla="*/ 0 h 6858000"/>
              <a:gd name="connsiteX2" fmla="*/ 3805671 w 3805674"/>
              <a:gd name="connsiteY2" fmla="*/ 0 h 6858000"/>
              <a:gd name="connsiteX3" fmla="*/ 3805671 w 3805674"/>
              <a:gd name="connsiteY3" fmla="*/ 1902778 h 6858000"/>
              <a:gd name="connsiteX4" fmla="*/ 3805674 w 3805674"/>
              <a:gd name="connsiteY4" fmla="*/ 1902837 h 6858000"/>
              <a:gd name="connsiteX5" fmla="*/ 3805674 w 3805674"/>
              <a:gd name="connsiteY5" fmla="*/ 4955163 h 6858000"/>
              <a:gd name="connsiteX6" fmla="*/ 2097391 w 3805674"/>
              <a:gd name="connsiteY6" fmla="*/ 6848176 h 6858000"/>
              <a:gd name="connsiteX7" fmla="*/ 1908175 w 3805674"/>
              <a:gd name="connsiteY7" fmla="*/ 6857730 h 6858000"/>
              <a:gd name="connsiteX8" fmla="*/ 1908175 w 3805674"/>
              <a:gd name="connsiteY8" fmla="*/ 6858000 h 6858000"/>
              <a:gd name="connsiteX9" fmla="*/ 1902837 w 3805674"/>
              <a:gd name="connsiteY9" fmla="*/ 6858000 h 6858000"/>
              <a:gd name="connsiteX10" fmla="*/ 1 w 3805674"/>
              <a:gd name="connsiteY10" fmla="*/ 6858000 h 6858000"/>
              <a:gd name="connsiteX11" fmla="*/ 1 w 3805674"/>
              <a:gd name="connsiteY11" fmla="*/ 4955185 h 6858000"/>
              <a:gd name="connsiteX12" fmla="*/ 0 w 3805674"/>
              <a:gd name="connsiteY12" fmla="*/ 4955163 h 6858000"/>
              <a:gd name="connsiteX13" fmla="*/ 0 w 3805674"/>
              <a:gd name="connsiteY13" fmla="*/ 1902837 h 6858000"/>
              <a:gd name="connsiteX14" fmla="*/ 1708283 w 3805674"/>
              <a:gd name="connsiteY14" fmla="*/ 9824 h 6858000"/>
              <a:gd name="connsiteX15" fmla="*/ 1882774 w 3805674"/>
              <a:gd name="connsiteY15" fmla="*/ 10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05674" h="6858000">
                <a:moveTo>
                  <a:pt x="1882774" y="0"/>
                </a:moveTo>
                <a:lnTo>
                  <a:pt x="1902837" y="0"/>
                </a:lnTo>
                <a:lnTo>
                  <a:pt x="3805671" y="0"/>
                </a:lnTo>
                <a:lnTo>
                  <a:pt x="3805671" y="1902778"/>
                </a:lnTo>
                <a:lnTo>
                  <a:pt x="3805674" y="1902837"/>
                </a:lnTo>
                <a:lnTo>
                  <a:pt x="3805674" y="4955163"/>
                </a:lnTo>
                <a:cubicBezTo>
                  <a:pt x="3805674" y="5940389"/>
                  <a:pt x="3056908" y="6750732"/>
                  <a:pt x="2097391" y="6848176"/>
                </a:cubicBezTo>
                <a:lnTo>
                  <a:pt x="1908175" y="6857730"/>
                </a:lnTo>
                <a:lnTo>
                  <a:pt x="1908175" y="6858000"/>
                </a:lnTo>
                <a:lnTo>
                  <a:pt x="1902837" y="6858000"/>
                </a:lnTo>
                <a:lnTo>
                  <a:pt x="1" y="6858000"/>
                </a:lnTo>
                <a:lnTo>
                  <a:pt x="1" y="4955185"/>
                </a:lnTo>
                <a:lnTo>
                  <a:pt x="0" y="4955163"/>
                </a:lnTo>
                <a:lnTo>
                  <a:pt x="0" y="1902837"/>
                </a:lnTo>
                <a:cubicBezTo>
                  <a:pt x="0" y="917611"/>
                  <a:pt x="748766" y="107269"/>
                  <a:pt x="1708283" y="9824"/>
                </a:cubicBezTo>
                <a:lnTo>
                  <a:pt x="1882774" y="1013"/>
                </a:lnTo>
                <a:close/>
              </a:path>
            </a:pathLst>
          </a:custGeom>
          <a:solidFill>
            <a:srgbClr val="F25F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9" name="Oval 8">
            <a:extLst>
              <a:ext uri="{FF2B5EF4-FFF2-40B4-BE49-F238E27FC236}">
                <a16:creationId xmlns:a16="http://schemas.microsoft.com/office/drawing/2014/main" id="{13990E27-6665-CEBE-65A0-7D2CA505134E}"/>
              </a:ext>
            </a:extLst>
          </p:cNvPr>
          <p:cNvSpPr/>
          <p:nvPr/>
        </p:nvSpPr>
        <p:spPr>
          <a:xfrm>
            <a:off x="672033" y="589228"/>
            <a:ext cx="995937" cy="995937"/>
          </a:xfrm>
          <a:prstGeom prst="ellipse">
            <a:avLst/>
          </a:prstGeom>
          <a:solidFill>
            <a:schemeClr val="bg1"/>
          </a:solidFill>
          <a:ln>
            <a:noFill/>
          </a:ln>
          <a:effectLst>
            <a:outerShdw blurRad="4064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Freeform: Shape 155">
            <a:extLst>
              <a:ext uri="{FF2B5EF4-FFF2-40B4-BE49-F238E27FC236}">
                <a16:creationId xmlns:a16="http://schemas.microsoft.com/office/drawing/2014/main" id="{C10DFCCC-D65D-C60D-1554-5A08BCBD6CE9}"/>
              </a:ext>
            </a:extLst>
          </p:cNvPr>
          <p:cNvSpPr/>
          <p:nvPr/>
        </p:nvSpPr>
        <p:spPr>
          <a:xfrm rot="2700000">
            <a:off x="903581" y="917371"/>
            <a:ext cx="336042" cy="336042"/>
          </a:xfrm>
          <a:custGeom>
            <a:avLst/>
            <a:gdLst>
              <a:gd name="connsiteX0" fmla="*/ 0 w 1784233"/>
              <a:gd name="connsiteY0" fmla="*/ 0 h 1784233"/>
              <a:gd name="connsiteX1" fmla="*/ 1784233 w 1784233"/>
              <a:gd name="connsiteY1" fmla="*/ 0 h 1784233"/>
              <a:gd name="connsiteX2" fmla="*/ 1784233 w 1784233"/>
              <a:gd name="connsiteY2" fmla="*/ 1784233 h 1784233"/>
              <a:gd name="connsiteX3" fmla="*/ 1330292 w 1784233"/>
              <a:gd name="connsiteY3" fmla="*/ 1330292 h 1784233"/>
              <a:gd name="connsiteX4" fmla="*/ 1330294 w 1784233"/>
              <a:gd name="connsiteY4" fmla="*/ 1330292 h 1784233"/>
              <a:gd name="connsiteX5" fmla="*/ 1330294 w 1784233"/>
              <a:gd name="connsiteY5" fmla="*/ 453939 h 1784233"/>
              <a:gd name="connsiteX6" fmla="*/ 453941 w 1784233"/>
              <a:gd name="connsiteY6" fmla="*/ 453939 h 1784233"/>
              <a:gd name="connsiteX7" fmla="*/ 453940 w 1784233"/>
              <a:gd name="connsiteY7" fmla="*/ 453940 h 1784233"/>
              <a:gd name="connsiteX8" fmla="*/ 0 w 1784233"/>
              <a:gd name="connsiteY8" fmla="*/ 0 h 178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4233" h="1784233">
                <a:moveTo>
                  <a:pt x="0" y="0"/>
                </a:moveTo>
                <a:lnTo>
                  <a:pt x="1784233" y="0"/>
                </a:lnTo>
                <a:lnTo>
                  <a:pt x="1784233" y="1784233"/>
                </a:lnTo>
                <a:lnTo>
                  <a:pt x="1330292" y="1330292"/>
                </a:lnTo>
                <a:lnTo>
                  <a:pt x="1330294" y="1330292"/>
                </a:lnTo>
                <a:lnTo>
                  <a:pt x="1330294" y="453939"/>
                </a:lnTo>
                <a:lnTo>
                  <a:pt x="453941" y="453939"/>
                </a:lnTo>
                <a:lnTo>
                  <a:pt x="453940" y="453940"/>
                </a:lnTo>
                <a:lnTo>
                  <a:pt x="0" y="0"/>
                </a:lnTo>
                <a:close/>
              </a:path>
            </a:pathLst>
          </a:custGeom>
          <a:solidFill>
            <a:srgbClr val="F25F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p>
        </p:txBody>
      </p:sp>
    </p:spTree>
    <p:extLst>
      <p:ext uri="{BB962C8B-B14F-4D97-AF65-F5344CB8AC3E}">
        <p14:creationId xmlns:p14="http://schemas.microsoft.com/office/powerpoint/2010/main" val="710530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EE97A-865F-38ED-21E3-155D2A10F810}"/>
            </a:ext>
          </a:extLst>
        </p:cNvPr>
        <p:cNvGrpSpPr/>
        <p:nvPr/>
      </p:nvGrpSpPr>
      <p:grpSpPr>
        <a:xfrm>
          <a:off x="0" y="0"/>
          <a:ext cx="0" cy="0"/>
          <a:chOff x="0" y="0"/>
          <a:chExt cx="0" cy="0"/>
        </a:xfrm>
      </p:grpSpPr>
      <p:pic>
        <p:nvPicPr>
          <p:cNvPr id="18" name="Picture 17" descr="A group of white ovals on a black background&#10;&#10;Description automatically generated">
            <a:extLst>
              <a:ext uri="{FF2B5EF4-FFF2-40B4-BE49-F238E27FC236}">
                <a16:creationId xmlns:a16="http://schemas.microsoft.com/office/drawing/2014/main" id="{1226A77B-FAA0-FB68-129E-1CAEF002C347}"/>
              </a:ext>
            </a:extLst>
          </p:cNvPr>
          <p:cNvPicPr>
            <a:picLocks noGrp="1" noRot="1" noChangeAspect="1" noMove="1" noResize="1" noEditPoints="1" noAdjustHandles="1" noChangeArrowheads="1" noChangeShapeType="1" noCrop="1"/>
          </p:cNvPicPr>
          <p:nvPr/>
        </p:nvPicPr>
        <p:blipFill>
          <a:blip r:embed="rId2"/>
          <a:stretch>
            <a:fillRect/>
          </a:stretch>
        </p:blipFill>
        <p:spPr>
          <a:xfrm rot="13052811">
            <a:off x="9684443" y="-401009"/>
            <a:ext cx="3178281" cy="2039539"/>
          </a:xfrm>
          <a:prstGeom prst="rect">
            <a:avLst/>
          </a:prstGeom>
        </p:spPr>
      </p:pic>
      <p:sp>
        <p:nvSpPr>
          <p:cNvPr id="2" name="Rectangle: Rounded Corners 3">
            <a:extLst>
              <a:ext uri="{FF2B5EF4-FFF2-40B4-BE49-F238E27FC236}">
                <a16:creationId xmlns:a16="http://schemas.microsoft.com/office/drawing/2014/main" id="{D275E6F5-2771-25A2-0484-865CD7912951}"/>
              </a:ext>
            </a:extLst>
          </p:cNvPr>
          <p:cNvSpPr>
            <a:spLocks noGrp="1" noRot="1" noMove="1" noResize="1" noEditPoints="1" noAdjustHandles="1" noChangeArrowheads="1" noChangeShapeType="1"/>
          </p:cNvSpPr>
          <p:nvPr/>
        </p:nvSpPr>
        <p:spPr>
          <a:xfrm>
            <a:off x="1224975" y="1389865"/>
            <a:ext cx="10362900" cy="1886310"/>
          </a:xfrm>
          <a:prstGeom prst="roundRect">
            <a:avLst>
              <a:gd name="adj" fmla="val 50000"/>
            </a:avLst>
          </a:prstGeom>
          <a:solidFill>
            <a:schemeClr val="bg1"/>
          </a:solidFill>
          <a:ln>
            <a:noFill/>
          </a:ln>
          <a:effectLst>
            <a:outerShdw blurRad="9144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Freeform: Shape 23">
            <a:extLst>
              <a:ext uri="{FF2B5EF4-FFF2-40B4-BE49-F238E27FC236}">
                <a16:creationId xmlns:a16="http://schemas.microsoft.com/office/drawing/2014/main" id="{BECB0CBD-70AE-C46E-DBE7-D848968507BE}"/>
              </a:ext>
            </a:extLst>
          </p:cNvPr>
          <p:cNvSpPr>
            <a:spLocks noGrp="1" noRot="1" noMove="1" noResize="1" noEditPoints="1" noAdjustHandles="1" noChangeArrowheads="1" noChangeShapeType="1"/>
          </p:cNvSpPr>
          <p:nvPr/>
        </p:nvSpPr>
        <p:spPr>
          <a:xfrm rot="8100000">
            <a:off x="2030426" y="1857958"/>
            <a:ext cx="643084" cy="643084"/>
          </a:xfrm>
          <a:custGeom>
            <a:avLst/>
            <a:gdLst>
              <a:gd name="connsiteX0" fmla="*/ 0 w 1784231"/>
              <a:gd name="connsiteY0" fmla="*/ 0 h 1784232"/>
              <a:gd name="connsiteX1" fmla="*/ 1784231 w 1784231"/>
              <a:gd name="connsiteY1" fmla="*/ 0 h 1784232"/>
              <a:gd name="connsiteX2" fmla="*/ 1784231 w 1784231"/>
              <a:gd name="connsiteY2" fmla="*/ 1784232 h 1784232"/>
              <a:gd name="connsiteX3" fmla="*/ 1330292 w 1784231"/>
              <a:gd name="connsiteY3" fmla="*/ 1330292 h 1784232"/>
              <a:gd name="connsiteX4" fmla="*/ 1330293 w 1784231"/>
              <a:gd name="connsiteY4" fmla="*/ 453939 h 1784232"/>
              <a:gd name="connsiteX5" fmla="*/ 453939 w 1784231"/>
              <a:gd name="connsiteY5" fmla="*/ 453939 h 1784232"/>
              <a:gd name="connsiteX6" fmla="*/ 0 w 1784231"/>
              <a:gd name="connsiteY6" fmla="*/ 0 h 178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4231" h="1784232">
                <a:moveTo>
                  <a:pt x="0" y="0"/>
                </a:moveTo>
                <a:lnTo>
                  <a:pt x="1784231" y="0"/>
                </a:lnTo>
                <a:lnTo>
                  <a:pt x="1784231" y="1784232"/>
                </a:lnTo>
                <a:lnTo>
                  <a:pt x="1330292" y="1330292"/>
                </a:lnTo>
                <a:lnTo>
                  <a:pt x="1330293" y="453939"/>
                </a:lnTo>
                <a:lnTo>
                  <a:pt x="453939" y="45393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0" name="Rectangle: Rounded Corners 3">
            <a:extLst>
              <a:ext uri="{FF2B5EF4-FFF2-40B4-BE49-F238E27FC236}">
                <a16:creationId xmlns:a16="http://schemas.microsoft.com/office/drawing/2014/main" id="{B0AD1CE3-6CDB-04DC-0FEE-2F7A6761AC71}"/>
              </a:ext>
            </a:extLst>
          </p:cNvPr>
          <p:cNvSpPr>
            <a:spLocks noGrp="1" noRot="1" noMove="1" noResize="1" noEditPoints="1" noAdjustHandles="1" noChangeArrowheads="1" noChangeShapeType="1"/>
          </p:cNvSpPr>
          <p:nvPr/>
        </p:nvSpPr>
        <p:spPr>
          <a:xfrm>
            <a:off x="1224975" y="3611080"/>
            <a:ext cx="10362900" cy="1886310"/>
          </a:xfrm>
          <a:prstGeom prst="roundRect">
            <a:avLst>
              <a:gd name="adj" fmla="val 50000"/>
            </a:avLst>
          </a:prstGeom>
          <a:solidFill>
            <a:schemeClr val="bg1"/>
          </a:solidFill>
          <a:ln>
            <a:noFill/>
          </a:ln>
          <a:effectLst>
            <a:outerShdw blurRad="9144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rtl="0" eaLnBrk="1" fontAlgn="t" latinLnBrk="0" hangingPunct="1"/>
            <a:r>
              <a:rPr lang="en-ZA" sz="1800" b="1" i="0" u="none" strike="noStrike" kern="1200" dirty="0">
                <a:effectLst/>
                <a:latin typeface="Arial" panose="020B0604020202020204" pitchFamily="34" charset="0"/>
                <a:cs typeface="Arial" panose="020B0604020202020204" pitchFamily="34" charset="0"/>
              </a:rPr>
              <a:t>Productivity</a:t>
            </a:r>
            <a:r>
              <a:rPr lang="en-ZA" sz="1800" b="1" i="0" u="none" strike="noStrike" kern="1200" baseline="0" dirty="0">
                <a:effectLst/>
                <a:latin typeface="Arial" panose="020B0604020202020204" pitchFamily="34" charset="0"/>
                <a:cs typeface="Arial" panose="020B0604020202020204" pitchFamily="34" charset="0"/>
              </a:rPr>
              <a:t> /Technology</a:t>
            </a:r>
          </a:p>
          <a:p>
            <a:pPr marL="0" algn="l" rtl="0" eaLnBrk="1" fontAlgn="t" latinLnBrk="0" hangingPunct="1"/>
            <a:endParaRPr lang="en-ZA" sz="1800" b="0" i="0" u="none" strike="noStrike" dirty="0">
              <a:effectLst/>
              <a:latin typeface="Arial" panose="020B0604020202020204" pitchFamily="34" charset="0"/>
            </a:endParaRPr>
          </a:p>
          <a:p>
            <a:pPr marL="285750" indent="-285750" algn="l" rtl="0" eaLnBrk="1" fontAlgn="t" latinLnBrk="0" hangingPunct="1">
              <a:buFont typeface="Wingdings" panose="05000000000000000000" pitchFamily="2" charset="2"/>
              <a:buChar char="§"/>
            </a:pPr>
            <a:r>
              <a:rPr lang="en-ZA" sz="1800" b="0" i="0" u="none" strike="noStrike" kern="1200" dirty="0">
                <a:effectLst/>
                <a:latin typeface="Arial" panose="020B0604020202020204" pitchFamily="34" charset="0"/>
                <a:cs typeface="Arial" panose="020B0604020202020204" pitchFamily="34" charset="0"/>
              </a:rPr>
              <a:t>Product</a:t>
            </a:r>
            <a:r>
              <a:rPr lang="en-ZA" sz="1800" b="0" i="0" u="none" strike="noStrike" kern="1200" baseline="0" dirty="0">
                <a:effectLst/>
                <a:latin typeface="Arial" panose="020B0604020202020204" pitchFamily="34" charset="0"/>
                <a:cs typeface="Arial" panose="020B0604020202020204" pitchFamily="34" charset="0"/>
              </a:rPr>
              <a:t> Development (prototype)</a:t>
            </a:r>
            <a:endParaRPr lang="en-ZA" sz="1800" b="0" i="0" u="none" strike="noStrike" dirty="0">
              <a:effectLst/>
              <a:latin typeface="Arial" panose="020B0604020202020204" pitchFamily="34" charset="0"/>
            </a:endParaRPr>
          </a:p>
          <a:p>
            <a:pPr marL="285750" indent="-285750" algn="l" rtl="0" eaLnBrk="1" fontAlgn="t" latinLnBrk="0" hangingPunct="1">
              <a:buFont typeface="Wingdings" panose="05000000000000000000" pitchFamily="2" charset="2"/>
              <a:buChar char="§"/>
            </a:pPr>
            <a:r>
              <a:rPr lang="en-ZA" sz="1800" b="0" i="0" u="none" strike="noStrike" kern="1200" dirty="0">
                <a:effectLst/>
                <a:latin typeface="Arial" panose="020B0604020202020204" pitchFamily="34" charset="0"/>
                <a:cs typeface="Arial" panose="020B0604020202020204" pitchFamily="34" charset="0"/>
              </a:rPr>
              <a:t>Process</a:t>
            </a:r>
            <a:r>
              <a:rPr lang="en-ZA" sz="1800" b="0" i="0" u="none" strike="noStrike" kern="1200" baseline="0" dirty="0">
                <a:effectLst/>
                <a:latin typeface="Arial" panose="020B0604020202020204" pitchFamily="34" charset="0"/>
                <a:cs typeface="Arial" panose="020B0604020202020204" pitchFamily="34" charset="0"/>
              </a:rPr>
              <a:t> Development -  Factory Layouts</a:t>
            </a:r>
            <a:endParaRPr lang="en-ZA" sz="1800" b="0" i="0" u="none" strike="noStrike" dirty="0">
              <a:effectLst/>
              <a:latin typeface="Arial" panose="020B0604020202020204" pitchFamily="34" charset="0"/>
            </a:endParaRPr>
          </a:p>
          <a:p>
            <a:pPr marL="285750" indent="-285750" algn="l" rtl="0" eaLnBrk="1" fontAlgn="t" latinLnBrk="0" hangingPunct="1">
              <a:buFont typeface="Wingdings" panose="05000000000000000000" pitchFamily="2" charset="2"/>
              <a:buChar char="§"/>
            </a:pPr>
            <a:r>
              <a:rPr lang="en-ZA" sz="1800" b="0" i="0" u="none" strike="noStrike" kern="1200" dirty="0">
                <a:effectLst/>
                <a:latin typeface="Arial" panose="020B0604020202020204" pitchFamily="34" charset="0"/>
                <a:cs typeface="Arial" panose="020B0604020202020204" pitchFamily="34" charset="0"/>
              </a:rPr>
              <a:t>ICT ( ITC processes)</a:t>
            </a:r>
            <a:endParaRPr lang="en-ZA" sz="1800" b="0" i="0" u="none" strike="noStrike" dirty="0">
              <a:effectLst/>
              <a:latin typeface="Arial" panose="020B0604020202020204" pitchFamily="34" charset="0"/>
            </a:endParaRPr>
          </a:p>
          <a:p>
            <a:pPr marL="285750" indent="-285750" algn="l" rtl="0" eaLnBrk="1" fontAlgn="t" latinLnBrk="0" hangingPunct="1">
              <a:buFont typeface="Wingdings" panose="05000000000000000000" pitchFamily="2" charset="2"/>
              <a:buChar char="§"/>
            </a:pPr>
            <a:r>
              <a:rPr lang="en-ZA" sz="1800" b="0" i="0" u="none" strike="noStrike" kern="1200" dirty="0">
                <a:effectLst/>
                <a:latin typeface="Arial" panose="020B0604020202020204" pitchFamily="34" charset="0"/>
                <a:cs typeface="Arial" panose="020B0604020202020204" pitchFamily="34" charset="0"/>
              </a:rPr>
              <a:t>Productivity</a:t>
            </a:r>
            <a:r>
              <a:rPr lang="en-ZA" sz="1800" b="0" i="0" u="none" strike="noStrike" kern="1200" baseline="0" dirty="0">
                <a:effectLst/>
                <a:latin typeface="Arial" panose="020B0604020202020204" pitchFamily="34" charset="0"/>
                <a:cs typeface="Arial" panose="020B0604020202020204" pitchFamily="34" charset="0"/>
              </a:rPr>
              <a:t> improvement</a:t>
            </a:r>
            <a:endParaRPr lang="ru-RU" dirty="0"/>
          </a:p>
        </p:txBody>
      </p:sp>
      <p:sp>
        <p:nvSpPr>
          <p:cNvPr id="12" name="Freeform: Shape 23">
            <a:extLst>
              <a:ext uri="{FF2B5EF4-FFF2-40B4-BE49-F238E27FC236}">
                <a16:creationId xmlns:a16="http://schemas.microsoft.com/office/drawing/2014/main" id="{E78D66D7-572C-DE3A-D430-47FF8F8DA993}"/>
              </a:ext>
            </a:extLst>
          </p:cNvPr>
          <p:cNvSpPr>
            <a:spLocks noGrp="1" noRot="1" noMove="1" noResize="1" noEditPoints="1" noAdjustHandles="1" noChangeArrowheads="1" noChangeShapeType="1"/>
          </p:cNvSpPr>
          <p:nvPr/>
        </p:nvSpPr>
        <p:spPr>
          <a:xfrm rot="8100000">
            <a:off x="2030426" y="4079173"/>
            <a:ext cx="643084" cy="643084"/>
          </a:xfrm>
          <a:custGeom>
            <a:avLst/>
            <a:gdLst>
              <a:gd name="connsiteX0" fmla="*/ 0 w 1784231"/>
              <a:gd name="connsiteY0" fmla="*/ 0 h 1784232"/>
              <a:gd name="connsiteX1" fmla="*/ 1784231 w 1784231"/>
              <a:gd name="connsiteY1" fmla="*/ 0 h 1784232"/>
              <a:gd name="connsiteX2" fmla="*/ 1784231 w 1784231"/>
              <a:gd name="connsiteY2" fmla="*/ 1784232 h 1784232"/>
              <a:gd name="connsiteX3" fmla="*/ 1330292 w 1784231"/>
              <a:gd name="connsiteY3" fmla="*/ 1330292 h 1784232"/>
              <a:gd name="connsiteX4" fmla="*/ 1330293 w 1784231"/>
              <a:gd name="connsiteY4" fmla="*/ 453939 h 1784232"/>
              <a:gd name="connsiteX5" fmla="*/ 453939 w 1784231"/>
              <a:gd name="connsiteY5" fmla="*/ 453939 h 1784232"/>
              <a:gd name="connsiteX6" fmla="*/ 0 w 1784231"/>
              <a:gd name="connsiteY6" fmla="*/ 0 h 178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4231" h="1784232">
                <a:moveTo>
                  <a:pt x="0" y="0"/>
                </a:moveTo>
                <a:lnTo>
                  <a:pt x="1784231" y="0"/>
                </a:lnTo>
                <a:lnTo>
                  <a:pt x="1784231" y="1784232"/>
                </a:lnTo>
                <a:lnTo>
                  <a:pt x="1330292" y="1330292"/>
                </a:lnTo>
                <a:lnTo>
                  <a:pt x="1330293" y="453939"/>
                </a:lnTo>
                <a:lnTo>
                  <a:pt x="453939" y="45393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pic>
        <p:nvPicPr>
          <p:cNvPr id="5" name="Picture 4" descr="A logo with a tree and text&#10;&#10;Description automatically generated">
            <a:extLst>
              <a:ext uri="{FF2B5EF4-FFF2-40B4-BE49-F238E27FC236}">
                <a16:creationId xmlns:a16="http://schemas.microsoft.com/office/drawing/2014/main" id="{7E50445D-6411-1F80-E9C0-33A777FE090B}"/>
              </a:ext>
            </a:extLst>
          </p:cNvPr>
          <p:cNvPicPr>
            <a:picLocks noGrp="1" noRot="1" noChangeAspect="1" noMove="1" noResize="1" noEditPoints="1" noAdjustHandles="1" noChangeArrowheads="1" noChangeShapeType="1" noCrop="1"/>
          </p:cNvPicPr>
          <p:nvPr/>
        </p:nvPicPr>
        <p:blipFill>
          <a:blip r:embed="rId3"/>
          <a:stretch>
            <a:fillRect/>
          </a:stretch>
        </p:blipFill>
        <p:spPr>
          <a:xfrm>
            <a:off x="10411691" y="5510394"/>
            <a:ext cx="1535114" cy="1216069"/>
          </a:xfrm>
          <a:prstGeom prst="rect">
            <a:avLst/>
          </a:prstGeom>
        </p:spPr>
      </p:pic>
      <p:sp>
        <p:nvSpPr>
          <p:cNvPr id="3" name="TextBox 2">
            <a:extLst>
              <a:ext uri="{FF2B5EF4-FFF2-40B4-BE49-F238E27FC236}">
                <a16:creationId xmlns:a16="http://schemas.microsoft.com/office/drawing/2014/main" id="{FEA0C0A1-EB87-ECF8-7D65-85A5C4A9A3B3}"/>
              </a:ext>
            </a:extLst>
          </p:cNvPr>
          <p:cNvSpPr txBox="1"/>
          <p:nvPr/>
        </p:nvSpPr>
        <p:spPr>
          <a:xfrm>
            <a:off x="1897237" y="714279"/>
            <a:ext cx="7494929" cy="646331"/>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POST – INVESTMENT PROJECTS </a:t>
            </a:r>
            <a:endParaRPr lang="en-ZA" sz="36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02B8EF8-E6A1-13D5-8539-993BCBCC3F63}"/>
              </a:ext>
            </a:extLst>
          </p:cNvPr>
          <p:cNvSpPr txBox="1"/>
          <p:nvPr/>
        </p:nvSpPr>
        <p:spPr>
          <a:xfrm>
            <a:off x="1773858" y="1666264"/>
            <a:ext cx="9656956" cy="1107996"/>
          </a:xfrm>
          <a:prstGeom prst="rect">
            <a:avLst/>
          </a:prstGeom>
          <a:noFill/>
        </p:spPr>
        <p:txBody>
          <a:bodyPr wrap="square" rtlCol="0">
            <a:spAutoFit/>
          </a:bodyPr>
          <a:lstStyle/>
          <a:p>
            <a:pPr marL="285750" indent="-285750" rtl="0" eaLnBrk="1" fontAlgn="t" latinLnBrk="0" hangingPunct="1">
              <a:buFont typeface="Wingdings" panose="05000000000000000000" pitchFamily="2" charset="2"/>
              <a:buChar char="q"/>
            </a:pPr>
            <a:r>
              <a:rPr lang="en-ZA" b="1" i="0" u="none" strike="noStrike" kern="1200" dirty="0">
                <a:solidFill>
                  <a:schemeClr val="tx1"/>
                </a:solidFill>
                <a:effectLst/>
                <a:latin typeface="Arial" panose="020B0604020202020204" pitchFamily="34" charset="0"/>
                <a:cs typeface="Arial" panose="020B0604020202020204" pitchFamily="34" charset="0"/>
              </a:rPr>
              <a:t>Fund Management and Ancillary Services</a:t>
            </a:r>
            <a:endParaRPr lang="en-ZA" b="0" i="0" u="none" strike="noStrike" dirty="0">
              <a:solidFill>
                <a:schemeClr val="tx1"/>
              </a:solidFill>
              <a:effectLst/>
              <a:latin typeface="Arial" panose="020B0604020202020204" pitchFamily="34" charset="0"/>
            </a:endParaRPr>
          </a:p>
          <a:p>
            <a:pPr marL="285750" indent="-285750" rtl="0" eaLnBrk="1" fontAlgn="t" latinLnBrk="0" hangingPunct="1">
              <a:buFont typeface="Wingdings" panose="05000000000000000000" pitchFamily="2" charset="2"/>
              <a:buChar char="§"/>
            </a:pPr>
            <a:endParaRPr lang="en-ZA" sz="1600" b="0" i="0" u="none" strike="noStrike" kern="1200" dirty="0">
              <a:solidFill>
                <a:schemeClr val="tx1"/>
              </a:solidFill>
              <a:effectLst/>
              <a:latin typeface="Arial" panose="020B0604020202020204" pitchFamily="34" charset="0"/>
              <a:cs typeface="Arial" panose="020B0604020202020204" pitchFamily="34" charset="0"/>
            </a:endParaRPr>
          </a:p>
          <a:p>
            <a:pPr marL="446088" indent="-177800" fontAlgn="t">
              <a:buFont typeface="Wingdings" panose="05000000000000000000" pitchFamily="2" charset="2"/>
              <a:buChar char="§"/>
            </a:pPr>
            <a:r>
              <a:rPr lang="en-ZA" sz="1600" dirty="0">
                <a:solidFill>
                  <a:schemeClr val="tx1"/>
                </a:solidFill>
                <a:latin typeface="Arial" panose="020B0604020202020204" pitchFamily="34" charset="0"/>
                <a:cs typeface="Arial" panose="020B0604020202020204" pitchFamily="34" charset="0"/>
              </a:rPr>
              <a:t>Leverage Sedfa capabilities 3</a:t>
            </a:r>
            <a:r>
              <a:rPr lang="en-ZA" sz="1600" baseline="30000" dirty="0">
                <a:solidFill>
                  <a:schemeClr val="tx1"/>
                </a:solidFill>
                <a:latin typeface="Arial" panose="020B0604020202020204" pitchFamily="34" charset="0"/>
                <a:cs typeface="Arial" panose="020B0604020202020204" pitchFamily="34" charset="0"/>
              </a:rPr>
              <a:t>rd</a:t>
            </a:r>
            <a:r>
              <a:rPr lang="en-ZA" sz="1600" dirty="0">
                <a:solidFill>
                  <a:schemeClr val="tx1"/>
                </a:solidFill>
                <a:latin typeface="Arial" panose="020B0604020202020204" pitchFamily="34" charset="0"/>
                <a:cs typeface="Arial" panose="020B0604020202020204" pitchFamily="34" charset="0"/>
              </a:rPr>
              <a:t>to manage party</a:t>
            </a:r>
          </a:p>
          <a:p>
            <a:pPr marL="285750" indent="-285750" fontAlgn="t">
              <a:buFont typeface="Wingdings" panose="05000000000000000000" pitchFamily="2" charset="2"/>
              <a:buChar char="q"/>
            </a:pPr>
            <a:endParaRPr lang="en-ZA" sz="1600" i="0" dirty="0">
              <a:solidFill>
                <a:srgbClr val="333333"/>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5D66D98-A245-E4CD-2B2A-82C5E6D3D10B}"/>
              </a:ext>
            </a:extLst>
          </p:cNvPr>
          <p:cNvSpPr txBox="1"/>
          <p:nvPr/>
        </p:nvSpPr>
        <p:spPr>
          <a:xfrm>
            <a:off x="1928105" y="3754016"/>
            <a:ext cx="9265134" cy="861774"/>
          </a:xfrm>
          <a:prstGeom prst="rect">
            <a:avLst/>
          </a:prstGeom>
          <a:noFill/>
        </p:spPr>
        <p:txBody>
          <a:bodyPr wrap="square" rtlCol="0">
            <a:spAutoFit/>
          </a:bodyPr>
          <a:lstStyle/>
          <a:p>
            <a:pPr marL="285750" indent="-285750" fontAlgn="t">
              <a:buFont typeface="Wingdings" panose="05000000000000000000" pitchFamily="2" charset="2"/>
              <a:buChar char="q"/>
            </a:pPr>
            <a:r>
              <a:rPr lang="en-ZA" b="1" dirty="0">
                <a:solidFill>
                  <a:schemeClr val="tx1"/>
                </a:solidFill>
                <a:latin typeface="Arial" panose="020B0604020202020204" pitchFamily="34" charset="0"/>
                <a:cs typeface="Arial" panose="020B0604020202020204" pitchFamily="34" charset="0"/>
              </a:rPr>
              <a:t>Property Portfolio Management</a:t>
            </a:r>
          </a:p>
          <a:p>
            <a:pPr fontAlgn="t"/>
            <a:endParaRPr lang="en-ZA" sz="1600" b="1" dirty="0">
              <a:solidFill>
                <a:schemeClr val="tx1"/>
              </a:solidFill>
              <a:latin typeface="Arial" panose="020B0604020202020204" pitchFamily="34" charset="0"/>
              <a:cs typeface="Arial" panose="020B0604020202020204" pitchFamily="34" charset="0"/>
            </a:endParaRPr>
          </a:p>
          <a:p>
            <a:pPr marL="268288" indent="-90488" fontAlgn="t">
              <a:buFont typeface="Wingdings" panose="05000000000000000000" pitchFamily="2" charset="2"/>
              <a:buChar char="§"/>
              <a:tabLst>
                <a:tab pos="357188" algn="l"/>
              </a:tabLst>
            </a:pPr>
            <a:r>
              <a:rPr lang="en-ZA" sz="1600" dirty="0">
                <a:solidFill>
                  <a:schemeClr val="tx1"/>
                </a:solidFill>
                <a:latin typeface="Arial" panose="020B0604020202020204" pitchFamily="34" charset="0"/>
                <a:cs typeface="Arial" panose="020B0604020202020204" pitchFamily="34" charset="0"/>
              </a:rPr>
              <a:t> Leverage property portfolio sustainability</a:t>
            </a:r>
          </a:p>
        </p:txBody>
      </p:sp>
      <p:sp>
        <p:nvSpPr>
          <p:cNvPr id="6" name="Freeform: Shape 58">
            <a:extLst>
              <a:ext uri="{FF2B5EF4-FFF2-40B4-BE49-F238E27FC236}">
                <a16:creationId xmlns:a16="http://schemas.microsoft.com/office/drawing/2014/main" id="{DCE80636-0647-6272-5905-D7F04FE0EBBC}"/>
              </a:ext>
            </a:extLst>
          </p:cNvPr>
          <p:cNvSpPr/>
          <p:nvPr/>
        </p:nvSpPr>
        <p:spPr>
          <a:xfrm>
            <a:off x="0" y="5138598"/>
            <a:ext cx="1667970" cy="1719402"/>
          </a:xfrm>
          <a:custGeom>
            <a:avLst/>
            <a:gdLst>
              <a:gd name="connsiteX0" fmla="*/ 1882774 w 3805674"/>
              <a:gd name="connsiteY0" fmla="*/ 0 h 6858000"/>
              <a:gd name="connsiteX1" fmla="*/ 1902837 w 3805674"/>
              <a:gd name="connsiteY1" fmla="*/ 0 h 6858000"/>
              <a:gd name="connsiteX2" fmla="*/ 3805671 w 3805674"/>
              <a:gd name="connsiteY2" fmla="*/ 0 h 6858000"/>
              <a:gd name="connsiteX3" fmla="*/ 3805671 w 3805674"/>
              <a:gd name="connsiteY3" fmla="*/ 1902778 h 6858000"/>
              <a:gd name="connsiteX4" fmla="*/ 3805674 w 3805674"/>
              <a:gd name="connsiteY4" fmla="*/ 1902837 h 6858000"/>
              <a:gd name="connsiteX5" fmla="*/ 3805674 w 3805674"/>
              <a:gd name="connsiteY5" fmla="*/ 4955163 h 6858000"/>
              <a:gd name="connsiteX6" fmla="*/ 2097391 w 3805674"/>
              <a:gd name="connsiteY6" fmla="*/ 6848176 h 6858000"/>
              <a:gd name="connsiteX7" fmla="*/ 1908175 w 3805674"/>
              <a:gd name="connsiteY7" fmla="*/ 6857730 h 6858000"/>
              <a:gd name="connsiteX8" fmla="*/ 1908175 w 3805674"/>
              <a:gd name="connsiteY8" fmla="*/ 6858000 h 6858000"/>
              <a:gd name="connsiteX9" fmla="*/ 1902837 w 3805674"/>
              <a:gd name="connsiteY9" fmla="*/ 6858000 h 6858000"/>
              <a:gd name="connsiteX10" fmla="*/ 1 w 3805674"/>
              <a:gd name="connsiteY10" fmla="*/ 6858000 h 6858000"/>
              <a:gd name="connsiteX11" fmla="*/ 1 w 3805674"/>
              <a:gd name="connsiteY11" fmla="*/ 4955185 h 6858000"/>
              <a:gd name="connsiteX12" fmla="*/ 0 w 3805674"/>
              <a:gd name="connsiteY12" fmla="*/ 4955163 h 6858000"/>
              <a:gd name="connsiteX13" fmla="*/ 0 w 3805674"/>
              <a:gd name="connsiteY13" fmla="*/ 1902837 h 6858000"/>
              <a:gd name="connsiteX14" fmla="*/ 1708283 w 3805674"/>
              <a:gd name="connsiteY14" fmla="*/ 9824 h 6858000"/>
              <a:gd name="connsiteX15" fmla="*/ 1882774 w 3805674"/>
              <a:gd name="connsiteY15" fmla="*/ 10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05674" h="6858000">
                <a:moveTo>
                  <a:pt x="1882774" y="0"/>
                </a:moveTo>
                <a:lnTo>
                  <a:pt x="1902837" y="0"/>
                </a:lnTo>
                <a:lnTo>
                  <a:pt x="3805671" y="0"/>
                </a:lnTo>
                <a:lnTo>
                  <a:pt x="3805671" y="1902778"/>
                </a:lnTo>
                <a:lnTo>
                  <a:pt x="3805674" y="1902837"/>
                </a:lnTo>
                <a:lnTo>
                  <a:pt x="3805674" y="4955163"/>
                </a:lnTo>
                <a:cubicBezTo>
                  <a:pt x="3805674" y="5940389"/>
                  <a:pt x="3056908" y="6750732"/>
                  <a:pt x="2097391" y="6848176"/>
                </a:cubicBezTo>
                <a:lnTo>
                  <a:pt x="1908175" y="6857730"/>
                </a:lnTo>
                <a:lnTo>
                  <a:pt x="1908175" y="6858000"/>
                </a:lnTo>
                <a:lnTo>
                  <a:pt x="1902837" y="6858000"/>
                </a:lnTo>
                <a:lnTo>
                  <a:pt x="1" y="6858000"/>
                </a:lnTo>
                <a:lnTo>
                  <a:pt x="1" y="4955185"/>
                </a:lnTo>
                <a:lnTo>
                  <a:pt x="0" y="4955163"/>
                </a:lnTo>
                <a:lnTo>
                  <a:pt x="0" y="1902837"/>
                </a:lnTo>
                <a:cubicBezTo>
                  <a:pt x="0" y="917611"/>
                  <a:pt x="748766" y="107269"/>
                  <a:pt x="1708283" y="9824"/>
                </a:cubicBezTo>
                <a:lnTo>
                  <a:pt x="1882774" y="1013"/>
                </a:lnTo>
                <a:close/>
              </a:path>
            </a:pathLst>
          </a:custGeom>
          <a:solidFill>
            <a:srgbClr val="F25F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1" name="Oval 10">
            <a:extLst>
              <a:ext uri="{FF2B5EF4-FFF2-40B4-BE49-F238E27FC236}">
                <a16:creationId xmlns:a16="http://schemas.microsoft.com/office/drawing/2014/main" id="{C9F86315-D787-4F40-8B4F-B8D718962E31}"/>
              </a:ext>
            </a:extLst>
          </p:cNvPr>
          <p:cNvSpPr/>
          <p:nvPr/>
        </p:nvSpPr>
        <p:spPr>
          <a:xfrm>
            <a:off x="672033" y="589228"/>
            <a:ext cx="995937" cy="995937"/>
          </a:xfrm>
          <a:prstGeom prst="ellipse">
            <a:avLst/>
          </a:prstGeom>
          <a:solidFill>
            <a:schemeClr val="bg1"/>
          </a:solidFill>
          <a:ln>
            <a:noFill/>
          </a:ln>
          <a:effectLst>
            <a:outerShdw blurRad="4064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Freeform: Shape 155">
            <a:extLst>
              <a:ext uri="{FF2B5EF4-FFF2-40B4-BE49-F238E27FC236}">
                <a16:creationId xmlns:a16="http://schemas.microsoft.com/office/drawing/2014/main" id="{B76EFF11-AC40-EB4F-139A-735222DA9C96}"/>
              </a:ext>
            </a:extLst>
          </p:cNvPr>
          <p:cNvSpPr/>
          <p:nvPr/>
        </p:nvSpPr>
        <p:spPr>
          <a:xfrm rot="2700000">
            <a:off x="903581" y="917371"/>
            <a:ext cx="336042" cy="336042"/>
          </a:xfrm>
          <a:custGeom>
            <a:avLst/>
            <a:gdLst>
              <a:gd name="connsiteX0" fmla="*/ 0 w 1784233"/>
              <a:gd name="connsiteY0" fmla="*/ 0 h 1784233"/>
              <a:gd name="connsiteX1" fmla="*/ 1784233 w 1784233"/>
              <a:gd name="connsiteY1" fmla="*/ 0 h 1784233"/>
              <a:gd name="connsiteX2" fmla="*/ 1784233 w 1784233"/>
              <a:gd name="connsiteY2" fmla="*/ 1784233 h 1784233"/>
              <a:gd name="connsiteX3" fmla="*/ 1330292 w 1784233"/>
              <a:gd name="connsiteY3" fmla="*/ 1330292 h 1784233"/>
              <a:gd name="connsiteX4" fmla="*/ 1330294 w 1784233"/>
              <a:gd name="connsiteY4" fmla="*/ 1330292 h 1784233"/>
              <a:gd name="connsiteX5" fmla="*/ 1330294 w 1784233"/>
              <a:gd name="connsiteY5" fmla="*/ 453939 h 1784233"/>
              <a:gd name="connsiteX6" fmla="*/ 453941 w 1784233"/>
              <a:gd name="connsiteY6" fmla="*/ 453939 h 1784233"/>
              <a:gd name="connsiteX7" fmla="*/ 453940 w 1784233"/>
              <a:gd name="connsiteY7" fmla="*/ 453940 h 1784233"/>
              <a:gd name="connsiteX8" fmla="*/ 0 w 1784233"/>
              <a:gd name="connsiteY8" fmla="*/ 0 h 178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4233" h="1784233">
                <a:moveTo>
                  <a:pt x="0" y="0"/>
                </a:moveTo>
                <a:lnTo>
                  <a:pt x="1784233" y="0"/>
                </a:lnTo>
                <a:lnTo>
                  <a:pt x="1784233" y="1784233"/>
                </a:lnTo>
                <a:lnTo>
                  <a:pt x="1330292" y="1330292"/>
                </a:lnTo>
                <a:lnTo>
                  <a:pt x="1330294" y="1330292"/>
                </a:lnTo>
                <a:lnTo>
                  <a:pt x="1330294" y="453939"/>
                </a:lnTo>
                <a:lnTo>
                  <a:pt x="453941" y="453939"/>
                </a:lnTo>
                <a:lnTo>
                  <a:pt x="453940" y="453940"/>
                </a:lnTo>
                <a:lnTo>
                  <a:pt x="0" y="0"/>
                </a:lnTo>
                <a:close/>
              </a:path>
            </a:pathLst>
          </a:custGeom>
          <a:solidFill>
            <a:srgbClr val="F25F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p>
        </p:txBody>
      </p:sp>
    </p:spTree>
    <p:extLst>
      <p:ext uri="{BB962C8B-B14F-4D97-AF65-F5344CB8AC3E}">
        <p14:creationId xmlns:p14="http://schemas.microsoft.com/office/powerpoint/2010/main" val="3765296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85F14-96B4-ED84-145F-68F431771AD0}"/>
            </a:ext>
          </a:extLst>
        </p:cNvPr>
        <p:cNvGrpSpPr/>
        <p:nvPr/>
      </p:nvGrpSpPr>
      <p:grpSpPr>
        <a:xfrm>
          <a:off x="0" y="0"/>
          <a:ext cx="0" cy="0"/>
          <a:chOff x="0" y="0"/>
          <a:chExt cx="0" cy="0"/>
        </a:xfrm>
      </p:grpSpPr>
      <p:sp>
        <p:nvSpPr>
          <p:cNvPr id="23" name="Oval 22">
            <a:extLst>
              <a:ext uri="{FF2B5EF4-FFF2-40B4-BE49-F238E27FC236}">
                <a16:creationId xmlns:a16="http://schemas.microsoft.com/office/drawing/2014/main" id="{6C51C380-7DC0-ADC7-1347-D964CE4F607A}"/>
              </a:ext>
            </a:extLst>
          </p:cNvPr>
          <p:cNvSpPr>
            <a:spLocks noGrp="1" noRot="1" noMove="1" noResize="1" noEditPoints="1" noAdjustHandles="1" noChangeArrowheads="1" noChangeShapeType="1"/>
          </p:cNvSpPr>
          <p:nvPr/>
        </p:nvSpPr>
        <p:spPr>
          <a:xfrm>
            <a:off x="471948" y="1993265"/>
            <a:ext cx="3991587" cy="3916110"/>
          </a:xfrm>
          <a:prstGeom prst="ellipse">
            <a:avLst/>
          </a:prstGeom>
          <a:solidFill>
            <a:schemeClr val="bg1"/>
          </a:solidFill>
          <a:ln w="127000">
            <a:solidFill>
              <a:schemeClr val="bg1"/>
            </a:solidFill>
          </a:ln>
          <a:effectLst>
            <a:outerShdw blurRad="508000" dist="266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Freeform: Shape 58">
            <a:extLst>
              <a:ext uri="{FF2B5EF4-FFF2-40B4-BE49-F238E27FC236}">
                <a16:creationId xmlns:a16="http://schemas.microsoft.com/office/drawing/2014/main" id="{B54802B2-68F1-A2F2-8418-9F5F6ECBEDD8}"/>
              </a:ext>
            </a:extLst>
          </p:cNvPr>
          <p:cNvSpPr>
            <a:spLocks noGrp="1" noRot="1" noMove="1" noResize="1" noEditPoints="1" noAdjustHandles="1" noChangeArrowheads="1" noChangeShapeType="1"/>
          </p:cNvSpPr>
          <p:nvPr/>
        </p:nvSpPr>
        <p:spPr>
          <a:xfrm>
            <a:off x="0" y="5138598"/>
            <a:ext cx="1667970" cy="1719402"/>
          </a:xfrm>
          <a:custGeom>
            <a:avLst/>
            <a:gdLst>
              <a:gd name="connsiteX0" fmla="*/ 1882774 w 3805674"/>
              <a:gd name="connsiteY0" fmla="*/ 0 h 6858000"/>
              <a:gd name="connsiteX1" fmla="*/ 1902837 w 3805674"/>
              <a:gd name="connsiteY1" fmla="*/ 0 h 6858000"/>
              <a:gd name="connsiteX2" fmla="*/ 3805671 w 3805674"/>
              <a:gd name="connsiteY2" fmla="*/ 0 h 6858000"/>
              <a:gd name="connsiteX3" fmla="*/ 3805671 w 3805674"/>
              <a:gd name="connsiteY3" fmla="*/ 1902778 h 6858000"/>
              <a:gd name="connsiteX4" fmla="*/ 3805674 w 3805674"/>
              <a:gd name="connsiteY4" fmla="*/ 1902837 h 6858000"/>
              <a:gd name="connsiteX5" fmla="*/ 3805674 w 3805674"/>
              <a:gd name="connsiteY5" fmla="*/ 4955163 h 6858000"/>
              <a:gd name="connsiteX6" fmla="*/ 2097391 w 3805674"/>
              <a:gd name="connsiteY6" fmla="*/ 6848176 h 6858000"/>
              <a:gd name="connsiteX7" fmla="*/ 1908175 w 3805674"/>
              <a:gd name="connsiteY7" fmla="*/ 6857730 h 6858000"/>
              <a:gd name="connsiteX8" fmla="*/ 1908175 w 3805674"/>
              <a:gd name="connsiteY8" fmla="*/ 6858000 h 6858000"/>
              <a:gd name="connsiteX9" fmla="*/ 1902837 w 3805674"/>
              <a:gd name="connsiteY9" fmla="*/ 6858000 h 6858000"/>
              <a:gd name="connsiteX10" fmla="*/ 1 w 3805674"/>
              <a:gd name="connsiteY10" fmla="*/ 6858000 h 6858000"/>
              <a:gd name="connsiteX11" fmla="*/ 1 w 3805674"/>
              <a:gd name="connsiteY11" fmla="*/ 4955185 h 6858000"/>
              <a:gd name="connsiteX12" fmla="*/ 0 w 3805674"/>
              <a:gd name="connsiteY12" fmla="*/ 4955163 h 6858000"/>
              <a:gd name="connsiteX13" fmla="*/ 0 w 3805674"/>
              <a:gd name="connsiteY13" fmla="*/ 1902837 h 6858000"/>
              <a:gd name="connsiteX14" fmla="*/ 1708283 w 3805674"/>
              <a:gd name="connsiteY14" fmla="*/ 9824 h 6858000"/>
              <a:gd name="connsiteX15" fmla="*/ 1882774 w 3805674"/>
              <a:gd name="connsiteY15" fmla="*/ 10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05674" h="6858000">
                <a:moveTo>
                  <a:pt x="1882774" y="0"/>
                </a:moveTo>
                <a:lnTo>
                  <a:pt x="1902837" y="0"/>
                </a:lnTo>
                <a:lnTo>
                  <a:pt x="3805671" y="0"/>
                </a:lnTo>
                <a:lnTo>
                  <a:pt x="3805671" y="1902778"/>
                </a:lnTo>
                <a:lnTo>
                  <a:pt x="3805674" y="1902837"/>
                </a:lnTo>
                <a:lnTo>
                  <a:pt x="3805674" y="4955163"/>
                </a:lnTo>
                <a:cubicBezTo>
                  <a:pt x="3805674" y="5940389"/>
                  <a:pt x="3056908" y="6750732"/>
                  <a:pt x="2097391" y="6848176"/>
                </a:cubicBezTo>
                <a:lnTo>
                  <a:pt x="1908175" y="6857730"/>
                </a:lnTo>
                <a:lnTo>
                  <a:pt x="1908175" y="6858000"/>
                </a:lnTo>
                <a:lnTo>
                  <a:pt x="1902837" y="6858000"/>
                </a:lnTo>
                <a:lnTo>
                  <a:pt x="1" y="6858000"/>
                </a:lnTo>
                <a:lnTo>
                  <a:pt x="1" y="4955185"/>
                </a:lnTo>
                <a:lnTo>
                  <a:pt x="0" y="4955163"/>
                </a:lnTo>
                <a:lnTo>
                  <a:pt x="0" y="1902837"/>
                </a:lnTo>
                <a:cubicBezTo>
                  <a:pt x="0" y="917611"/>
                  <a:pt x="748766" y="107269"/>
                  <a:pt x="1708283" y="9824"/>
                </a:cubicBezTo>
                <a:lnTo>
                  <a:pt x="1882774" y="1013"/>
                </a:lnTo>
                <a:close/>
              </a:path>
            </a:pathLst>
          </a:custGeom>
          <a:solidFill>
            <a:srgbClr val="F25F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nvGrpSpPr>
          <p:cNvPr id="9" name="Group 8">
            <a:extLst>
              <a:ext uri="{FF2B5EF4-FFF2-40B4-BE49-F238E27FC236}">
                <a16:creationId xmlns:a16="http://schemas.microsoft.com/office/drawing/2014/main" id="{9E2B7369-E34D-05F0-A5CF-5FB0F50807E9}"/>
              </a:ext>
            </a:extLst>
          </p:cNvPr>
          <p:cNvGrpSpPr>
            <a:grpSpLocks noGrp="1" noUngrp="1" noRot="1" noMove="1" noResize="1"/>
          </p:cNvGrpSpPr>
          <p:nvPr/>
        </p:nvGrpSpPr>
        <p:grpSpPr>
          <a:xfrm>
            <a:off x="833985" y="1617816"/>
            <a:ext cx="995937" cy="995937"/>
            <a:chOff x="7963617" y="6347542"/>
            <a:chExt cx="1554316" cy="1554316"/>
          </a:xfrm>
        </p:grpSpPr>
        <p:sp>
          <p:nvSpPr>
            <p:cNvPr id="20" name="Oval 19">
              <a:extLst>
                <a:ext uri="{FF2B5EF4-FFF2-40B4-BE49-F238E27FC236}">
                  <a16:creationId xmlns:a16="http://schemas.microsoft.com/office/drawing/2014/main" id="{60A3D049-FDE4-5AEF-45C9-7A33B7188CB3}"/>
                </a:ext>
              </a:extLst>
            </p:cNvPr>
            <p:cNvSpPr>
              <a:spLocks noGrp="1" noRot="1" noMove="1" noResize="1" noEditPoints="1" noAdjustHandles="1" noChangeArrowheads="1" noChangeShapeType="1"/>
            </p:cNvSpPr>
            <p:nvPr/>
          </p:nvSpPr>
          <p:spPr>
            <a:xfrm>
              <a:off x="7963617" y="6347542"/>
              <a:ext cx="1554316" cy="1554316"/>
            </a:xfrm>
            <a:prstGeom prst="ellipse">
              <a:avLst/>
            </a:prstGeom>
            <a:solidFill>
              <a:schemeClr val="bg1"/>
            </a:solidFill>
            <a:ln>
              <a:noFill/>
            </a:ln>
            <a:effectLst>
              <a:outerShdw blurRad="4064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Freeform: Shape 155">
              <a:extLst>
                <a:ext uri="{FF2B5EF4-FFF2-40B4-BE49-F238E27FC236}">
                  <a16:creationId xmlns:a16="http://schemas.microsoft.com/office/drawing/2014/main" id="{C50C1BA2-7BD8-B4BD-0A15-17A3D7DF90BD}"/>
                </a:ext>
              </a:extLst>
            </p:cNvPr>
            <p:cNvSpPr>
              <a:spLocks noGrp="1" noRot="1" noMove="1" noResize="1" noEditPoints="1" noAdjustHandles="1" noChangeArrowheads="1" noChangeShapeType="1"/>
            </p:cNvSpPr>
            <p:nvPr/>
          </p:nvSpPr>
          <p:spPr>
            <a:xfrm rot="2700000">
              <a:off x="8358536" y="6862478"/>
              <a:ext cx="524446" cy="524446"/>
            </a:xfrm>
            <a:custGeom>
              <a:avLst/>
              <a:gdLst>
                <a:gd name="connsiteX0" fmla="*/ 0 w 1784233"/>
                <a:gd name="connsiteY0" fmla="*/ 0 h 1784233"/>
                <a:gd name="connsiteX1" fmla="*/ 1784233 w 1784233"/>
                <a:gd name="connsiteY1" fmla="*/ 0 h 1784233"/>
                <a:gd name="connsiteX2" fmla="*/ 1784233 w 1784233"/>
                <a:gd name="connsiteY2" fmla="*/ 1784233 h 1784233"/>
                <a:gd name="connsiteX3" fmla="*/ 1330292 w 1784233"/>
                <a:gd name="connsiteY3" fmla="*/ 1330292 h 1784233"/>
                <a:gd name="connsiteX4" fmla="*/ 1330294 w 1784233"/>
                <a:gd name="connsiteY4" fmla="*/ 1330292 h 1784233"/>
                <a:gd name="connsiteX5" fmla="*/ 1330294 w 1784233"/>
                <a:gd name="connsiteY5" fmla="*/ 453939 h 1784233"/>
                <a:gd name="connsiteX6" fmla="*/ 453941 w 1784233"/>
                <a:gd name="connsiteY6" fmla="*/ 453939 h 1784233"/>
                <a:gd name="connsiteX7" fmla="*/ 453940 w 1784233"/>
                <a:gd name="connsiteY7" fmla="*/ 453940 h 1784233"/>
                <a:gd name="connsiteX8" fmla="*/ 0 w 1784233"/>
                <a:gd name="connsiteY8" fmla="*/ 0 h 178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4233" h="1784233">
                  <a:moveTo>
                    <a:pt x="0" y="0"/>
                  </a:moveTo>
                  <a:lnTo>
                    <a:pt x="1784233" y="0"/>
                  </a:lnTo>
                  <a:lnTo>
                    <a:pt x="1784233" y="1784233"/>
                  </a:lnTo>
                  <a:lnTo>
                    <a:pt x="1330292" y="1330292"/>
                  </a:lnTo>
                  <a:lnTo>
                    <a:pt x="1330294" y="1330292"/>
                  </a:lnTo>
                  <a:lnTo>
                    <a:pt x="1330294" y="453939"/>
                  </a:lnTo>
                  <a:lnTo>
                    <a:pt x="453941" y="453939"/>
                  </a:lnTo>
                  <a:lnTo>
                    <a:pt x="453940" y="453940"/>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4" name="TextBox 23">
            <a:extLst>
              <a:ext uri="{FF2B5EF4-FFF2-40B4-BE49-F238E27FC236}">
                <a16:creationId xmlns:a16="http://schemas.microsoft.com/office/drawing/2014/main" id="{8F6AE7F4-B060-0D7C-2D93-053D6C4139B8}"/>
              </a:ext>
            </a:extLst>
          </p:cNvPr>
          <p:cNvSpPr txBox="1">
            <a:spLocks noGrp="1" noRot="1" noMove="1" noResize="1" noEditPoints="1" noAdjustHandles="1" noChangeArrowheads="1" noChangeShapeType="1"/>
          </p:cNvSpPr>
          <p:nvPr/>
        </p:nvSpPr>
        <p:spPr>
          <a:xfrm>
            <a:off x="803198" y="4042264"/>
            <a:ext cx="3215352" cy="646331"/>
          </a:xfrm>
          <a:prstGeom prst="rect">
            <a:avLst/>
          </a:prstGeom>
          <a:noFill/>
        </p:spPr>
        <p:txBody>
          <a:bodyPr wrap="square" rtlCol="0">
            <a:spAutoFit/>
          </a:bodyPr>
          <a:lstStyle/>
          <a:p>
            <a:pPr algn="ctr"/>
            <a:r>
              <a:rPr lang="en-ZA" sz="3600" b="1" dirty="0">
                <a:solidFill>
                  <a:srgbClr val="333333"/>
                </a:solidFill>
                <a:latin typeface="Arial" panose="020B0604020202020204" pitchFamily="34" charset="0"/>
                <a:cs typeface="Arial" panose="020B0604020202020204" pitchFamily="34" charset="0"/>
              </a:rPr>
              <a:t>THANK YOU</a:t>
            </a:r>
            <a:endParaRPr lang="en-ZA" sz="3600" b="1" i="0" dirty="0">
              <a:solidFill>
                <a:srgbClr val="333333"/>
              </a:solidFill>
              <a:effectLst/>
              <a:latin typeface="Arial" panose="020B0604020202020204" pitchFamily="34" charset="0"/>
              <a:cs typeface="Arial" panose="020B0604020202020204" pitchFamily="34" charset="0"/>
            </a:endParaRPr>
          </a:p>
        </p:txBody>
      </p:sp>
      <p:sp>
        <p:nvSpPr>
          <p:cNvPr id="25" name="Freeform 114">
            <a:extLst>
              <a:ext uri="{FF2B5EF4-FFF2-40B4-BE49-F238E27FC236}">
                <a16:creationId xmlns:a16="http://schemas.microsoft.com/office/drawing/2014/main" id="{E445808D-CEDB-B57D-6F5A-D22065D0BDE1}"/>
              </a:ext>
            </a:extLst>
          </p:cNvPr>
          <p:cNvSpPr>
            <a:spLocks noGrp="1" noRot="1" noMove="1" noResize="1" noEditPoints="1" noAdjustHandles="1" noChangeArrowheads="1" noChangeShapeType="1"/>
          </p:cNvSpPr>
          <p:nvPr/>
        </p:nvSpPr>
        <p:spPr bwMode="auto">
          <a:xfrm>
            <a:off x="2053712" y="2809149"/>
            <a:ext cx="828058" cy="1021366"/>
          </a:xfrm>
          <a:custGeom>
            <a:avLst/>
            <a:gdLst>
              <a:gd name="T0" fmla="*/ 109 w 176"/>
              <a:gd name="T1" fmla="*/ 17 h 217"/>
              <a:gd name="T2" fmla="*/ 67 w 176"/>
              <a:gd name="T3" fmla="*/ 17 h 217"/>
              <a:gd name="T4" fmla="*/ 0 w 176"/>
              <a:gd name="T5" fmla="*/ 28 h 217"/>
              <a:gd name="T6" fmla="*/ 12 w 176"/>
              <a:gd name="T7" fmla="*/ 160 h 217"/>
              <a:gd name="T8" fmla="*/ 47 w 176"/>
              <a:gd name="T9" fmla="*/ 211 h 217"/>
              <a:gd name="T10" fmla="*/ 51 w 176"/>
              <a:gd name="T11" fmla="*/ 217 h 217"/>
              <a:gd name="T12" fmla="*/ 73 w 176"/>
              <a:gd name="T13" fmla="*/ 160 h 217"/>
              <a:gd name="T14" fmla="*/ 121 w 176"/>
              <a:gd name="T15" fmla="*/ 214 h 217"/>
              <a:gd name="T16" fmla="*/ 126 w 176"/>
              <a:gd name="T17" fmla="*/ 217 h 217"/>
              <a:gd name="T18" fmla="*/ 111 w 176"/>
              <a:gd name="T19" fmla="*/ 160 h 217"/>
              <a:gd name="T20" fmla="*/ 176 w 176"/>
              <a:gd name="T21" fmla="*/ 149 h 217"/>
              <a:gd name="T22" fmla="*/ 164 w 176"/>
              <a:gd name="T23" fmla="*/ 17 h 217"/>
              <a:gd name="T24" fmla="*/ 100 w 176"/>
              <a:gd name="T25" fmla="*/ 17 h 217"/>
              <a:gd name="T26" fmla="*/ 88 w 176"/>
              <a:gd name="T27" fmla="*/ 8 h 217"/>
              <a:gd name="T28" fmla="*/ 164 w 176"/>
              <a:gd name="T29" fmla="*/ 152 h 217"/>
              <a:gd name="T30" fmla="*/ 153 w 176"/>
              <a:gd name="T31" fmla="*/ 91 h 217"/>
              <a:gd name="T32" fmla="*/ 145 w 176"/>
              <a:gd name="T33" fmla="*/ 91 h 217"/>
              <a:gd name="T34" fmla="*/ 132 w 176"/>
              <a:gd name="T35" fmla="*/ 152 h 217"/>
              <a:gd name="T36" fmla="*/ 128 w 176"/>
              <a:gd name="T37" fmla="*/ 100 h 217"/>
              <a:gd name="T38" fmla="*/ 123 w 176"/>
              <a:gd name="T39" fmla="*/ 152 h 217"/>
              <a:gd name="T40" fmla="*/ 111 w 176"/>
              <a:gd name="T41" fmla="*/ 118 h 217"/>
              <a:gd name="T42" fmla="*/ 103 w 176"/>
              <a:gd name="T43" fmla="*/ 118 h 217"/>
              <a:gd name="T44" fmla="*/ 92 w 176"/>
              <a:gd name="T45" fmla="*/ 152 h 217"/>
              <a:gd name="T46" fmla="*/ 88 w 176"/>
              <a:gd name="T47" fmla="*/ 103 h 217"/>
              <a:gd name="T48" fmla="*/ 84 w 176"/>
              <a:gd name="T49" fmla="*/ 152 h 217"/>
              <a:gd name="T50" fmla="*/ 71 w 176"/>
              <a:gd name="T51" fmla="*/ 128 h 217"/>
              <a:gd name="T52" fmla="*/ 63 w 176"/>
              <a:gd name="T53" fmla="*/ 128 h 217"/>
              <a:gd name="T54" fmla="*/ 53 w 176"/>
              <a:gd name="T55" fmla="*/ 152 h 217"/>
              <a:gd name="T56" fmla="*/ 49 w 176"/>
              <a:gd name="T57" fmla="*/ 126 h 217"/>
              <a:gd name="T58" fmla="*/ 45 w 176"/>
              <a:gd name="T59" fmla="*/ 152 h 217"/>
              <a:gd name="T60" fmla="*/ 33 w 176"/>
              <a:gd name="T61" fmla="*/ 135 h 217"/>
              <a:gd name="T62" fmla="*/ 25 w 176"/>
              <a:gd name="T63" fmla="*/ 135 h 217"/>
              <a:gd name="T64" fmla="*/ 12 w 176"/>
              <a:gd name="T65" fmla="*/ 152 h 217"/>
              <a:gd name="T66" fmla="*/ 9 w 176"/>
              <a:gd name="T67" fmla="*/ 28 h 217"/>
              <a:gd name="T68" fmla="*/ 164 w 176"/>
              <a:gd name="T69" fmla="*/ 25 h 217"/>
              <a:gd name="T70" fmla="*/ 167 w 176"/>
              <a:gd name="T71" fmla="*/ 149 h 217"/>
              <a:gd name="T72" fmla="*/ 167 w 176"/>
              <a:gd name="T73" fmla="*/ 14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6" h="217">
                <a:moveTo>
                  <a:pt x="164" y="17"/>
                </a:moveTo>
                <a:cubicBezTo>
                  <a:pt x="109" y="17"/>
                  <a:pt x="109" y="17"/>
                  <a:pt x="109" y="17"/>
                </a:cubicBezTo>
                <a:cubicBezTo>
                  <a:pt x="107" y="7"/>
                  <a:pt x="98" y="0"/>
                  <a:pt x="88" y="0"/>
                </a:cubicBezTo>
                <a:cubicBezTo>
                  <a:pt x="78" y="0"/>
                  <a:pt x="69" y="7"/>
                  <a:pt x="67" y="17"/>
                </a:cubicBezTo>
                <a:cubicBezTo>
                  <a:pt x="12" y="17"/>
                  <a:pt x="12" y="17"/>
                  <a:pt x="12" y="17"/>
                </a:cubicBezTo>
                <a:cubicBezTo>
                  <a:pt x="5" y="17"/>
                  <a:pt x="0" y="22"/>
                  <a:pt x="0" y="28"/>
                </a:cubicBezTo>
                <a:cubicBezTo>
                  <a:pt x="0" y="149"/>
                  <a:pt x="0" y="149"/>
                  <a:pt x="0" y="149"/>
                </a:cubicBezTo>
                <a:cubicBezTo>
                  <a:pt x="0" y="155"/>
                  <a:pt x="5" y="160"/>
                  <a:pt x="12" y="160"/>
                </a:cubicBezTo>
                <a:cubicBezTo>
                  <a:pt x="65" y="160"/>
                  <a:pt x="65" y="160"/>
                  <a:pt x="65" y="160"/>
                </a:cubicBezTo>
                <a:cubicBezTo>
                  <a:pt x="47" y="211"/>
                  <a:pt x="47" y="211"/>
                  <a:pt x="47" y="211"/>
                </a:cubicBezTo>
                <a:cubicBezTo>
                  <a:pt x="47" y="214"/>
                  <a:pt x="48" y="216"/>
                  <a:pt x="50" y="217"/>
                </a:cubicBezTo>
                <a:cubicBezTo>
                  <a:pt x="50" y="217"/>
                  <a:pt x="51" y="217"/>
                  <a:pt x="51" y="217"/>
                </a:cubicBezTo>
                <a:cubicBezTo>
                  <a:pt x="53" y="217"/>
                  <a:pt x="55" y="216"/>
                  <a:pt x="55" y="214"/>
                </a:cubicBezTo>
                <a:cubicBezTo>
                  <a:pt x="73" y="160"/>
                  <a:pt x="73" y="160"/>
                  <a:pt x="73" y="160"/>
                </a:cubicBezTo>
                <a:cubicBezTo>
                  <a:pt x="102" y="160"/>
                  <a:pt x="102" y="160"/>
                  <a:pt x="102" y="160"/>
                </a:cubicBezTo>
                <a:cubicBezTo>
                  <a:pt x="121" y="214"/>
                  <a:pt x="121" y="214"/>
                  <a:pt x="121" y="214"/>
                </a:cubicBezTo>
                <a:cubicBezTo>
                  <a:pt x="121" y="216"/>
                  <a:pt x="123" y="217"/>
                  <a:pt x="125" y="217"/>
                </a:cubicBezTo>
                <a:cubicBezTo>
                  <a:pt x="125" y="217"/>
                  <a:pt x="126" y="217"/>
                  <a:pt x="126" y="217"/>
                </a:cubicBezTo>
                <a:cubicBezTo>
                  <a:pt x="128" y="216"/>
                  <a:pt x="129" y="214"/>
                  <a:pt x="129" y="211"/>
                </a:cubicBezTo>
                <a:cubicBezTo>
                  <a:pt x="111" y="160"/>
                  <a:pt x="111" y="160"/>
                  <a:pt x="111" y="160"/>
                </a:cubicBezTo>
                <a:cubicBezTo>
                  <a:pt x="164" y="160"/>
                  <a:pt x="164" y="160"/>
                  <a:pt x="164" y="160"/>
                </a:cubicBezTo>
                <a:cubicBezTo>
                  <a:pt x="171" y="160"/>
                  <a:pt x="176" y="155"/>
                  <a:pt x="176" y="149"/>
                </a:cubicBezTo>
                <a:cubicBezTo>
                  <a:pt x="176" y="28"/>
                  <a:pt x="176" y="28"/>
                  <a:pt x="176" y="28"/>
                </a:cubicBezTo>
                <a:cubicBezTo>
                  <a:pt x="176" y="22"/>
                  <a:pt x="171" y="17"/>
                  <a:pt x="164" y="17"/>
                </a:cubicBezTo>
                <a:close/>
                <a:moveTo>
                  <a:pt x="88" y="8"/>
                </a:moveTo>
                <a:cubicBezTo>
                  <a:pt x="93" y="8"/>
                  <a:pt x="98" y="12"/>
                  <a:pt x="100" y="17"/>
                </a:cubicBezTo>
                <a:cubicBezTo>
                  <a:pt x="76" y="17"/>
                  <a:pt x="76" y="17"/>
                  <a:pt x="76" y="17"/>
                </a:cubicBezTo>
                <a:cubicBezTo>
                  <a:pt x="78" y="12"/>
                  <a:pt x="82" y="8"/>
                  <a:pt x="88" y="8"/>
                </a:cubicBezTo>
                <a:close/>
                <a:moveTo>
                  <a:pt x="167" y="149"/>
                </a:moveTo>
                <a:cubicBezTo>
                  <a:pt x="167" y="150"/>
                  <a:pt x="166" y="152"/>
                  <a:pt x="164" y="152"/>
                </a:cubicBezTo>
                <a:cubicBezTo>
                  <a:pt x="153" y="152"/>
                  <a:pt x="153" y="152"/>
                  <a:pt x="153" y="152"/>
                </a:cubicBezTo>
                <a:cubicBezTo>
                  <a:pt x="153" y="91"/>
                  <a:pt x="153" y="91"/>
                  <a:pt x="153" y="91"/>
                </a:cubicBezTo>
                <a:cubicBezTo>
                  <a:pt x="153" y="89"/>
                  <a:pt x="151" y="87"/>
                  <a:pt x="149" y="87"/>
                </a:cubicBezTo>
                <a:cubicBezTo>
                  <a:pt x="147" y="87"/>
                  <a:pt x="145" y="89"/>
                  <a:pt x="145" y="91"/>
                </a:cubicBezTo>
                <a:cubicBezTo>
                  <a:pt x="145" y="152"/>
                  <a:pt x="145" y="152"/>
                  <a:pt x="145" y="152"/>
                </a:cubicBezTo>
                <a:cubicBezTo>
                  <a:pt x="132" y="152"/>
                  <a:pt x="132" y="152"/>
                  <a:pt x="132" y="152"/>
                </a:cubicBezTo>
                <a:cubicBezTo>
                  <a:pt x="132" y="104"/>
                  <a:pt x="132" y="104"/>
                  <a:pt x="132" y="104"/>
                </a:cubicBezTo>
                <a:cubicBezTo>
                  <a:pt x="132" y="102"/>
                  <a:pt x="130" y="100"/>
                  <a:pt x="128" y="100"/>
                </a:cubicBezTo>
                <a:cubicBezTo>
                  <a:pt x="125" y="100"/>
                  <a:pt x="123" y="102"/>
                  <a:pt x="123" y="104"/>
                </a:cubicBezTo>
                <a:cubicBezTo>
                  <a:pt x="123" y="152"/>
                  <a:pt x="123" y="152"/>
                  <a:pt x="123" y="152"/>
                </a:cubicBezTo>
                <a:cubicBezTo>
                  <a:pt x="111" y="152"/>
                  <a:pt x="111" y="152"/>
                  <a:pt x="111" y="152"/>
                </a:cubicBezTo>
                <a:cubicBezTo>
                  <a:pt x="111" y="118"/>
                  <a:pt x="111" y="118"/>
                  <a:pt x="111" y="118"/>
                </a:cubicBezTo>
                <a:cubicBezTo>
                  <a:pt x="111" y="116"/>
                  <a:pt x="110" y="114"/>
                  <a:pt x="107" y="114"/>
                </a:cubicBezTo>
                <a:cubicBezTo>
                  <a:pt x="105" y="114"/>
                  <a:pt x="103" y="116"/>
                  <a:pt x="103" y="118"/>
                </a:cubicBezTo>
                <a:cubicBezTo>
                  <a:pt x="103" y="152"/>
                  <a:pt x="103" y="152"/>
                  <a:pt x="103" y="152"/>
                </a:cubicBezTo>
                <a:cubicBezTo>
                  <a:pt x="92" y="152"/>
                  <a:pt x="92" y="152"/>
                  <a:pt x="92" y="152"/>
                </a:cubicBezTo>
                <a:cubicBezTo>
                  <a:pt x="92" y="107"/>
                  <a:pt x="92" y="107"/>
                  <a:pt x="92" y="107"/>
                </a:cubicBezTo>
                <a:cubicBezTo>
                  <a:pt x="92" y="105"/>
                  <a:pt x="90" y="103"/>
                  <a:pt x="88" y="103"/>
                </a:cubicBezTo>
                <a:cubicBezTo>
                  <a:pt x="86" y="103"/>
                  <a:pt x="84" y="105"/>
                  <a:pt x="84" y="107"/>
                </a:cubicBezTo>
                <a:cubicBezTo>
                  <a:pt x="84" y="152"/>
                  <a:pt x="84" y="152"/>
                  <a:pt x="84" y="152"/>
                </a:cubicBezTo>
                <a:cubicBezTo>
                  <a:pt x="71" y="152"/>
                  <a:pt x="71" y="152"/>
                  <a:pt x="71" y="152"/>
                </a:cubicBezTo>
                <a:cubicBezTo>
                  <a:pt x="71" y="128"/>
                  <a:pt x="71" y="128"/>
                  <a:pt x="71" y="128"/>
                </a:cubicBezTo>
                <a:cubicBezTo>
                  <a:pt x="71" y="126"/>
                  <a:pt x="70" y="124"/>
                  <a:pt x="67" y="124"/>
                </a:cubicBezTo>
                <a:cubicBezTo>
                  <a:pt x="65" y="124"/>
                  <a:pt x="63" y="126"/>
                  <a:pt x="63" y="128"/>
                </a:cubicBezTo>
                <a:cubicBezTo>
                  <a:pt x="63" y="152"/>
                  <a:pt x="63" y="152"/>
                  <a:pt x="63" y="152"/>
                </a:cubicBezTo>
                <a:cubicBezTo>
                  <a:pt x="53" y="152"/>
                  <a:pt x="53" y="152"/>
                  <a:pt x="53" y="152"/>
                </a:cubicBezTo>
                <a:cubicBezTo>
                  <a:pt x="53" y="130"/>
                  <a:pt x="53" y="130"/>
                  <a:pt x="53" y="130"/>
                </a:cubicBezTo>
                <a:cubicBezTo>
                  <a:pt x="53" y="128"/>
                  <a:pt x="51" y="126"/>
                  <a:pt x="49" y="126"/>
                </a:cubicBezTo>
                <a:cubicBezTo>
                  <a:pt x="47" y="126"/>
                  <a:pt x="45" y="128"/>
                  <a:pt x="45" y="130"/>
                </a:cubicBezTo>
                <a:cubicBezTo>
                  <a:pt x="45" y="152"/>
                  <a:pt x="45" y="152"/>
                  <a:pt x="45" y="152"/>
                </a:cubicBezTo>
                <a:cubicBezTo>
                  <a:pt x="33" y="152"/>
                  <a:pt x="33" y="152"/>
                  <a:pt x="33" y="152"/>
                </a:cubicBezTo>
                <a:cubicBezTo>
                  <a:pt x="33" y="135"/>
                  <a:pt x="33" y="135"/>
                  <a:pt x="33" y="135"/>
                </a:cubicBezTo>
                <a:cubicBezTo>
                  <a:pt x="33" y="133"/>
                  <a:pt x="31" y="131"/>
                  <a:pt x="29" y="131"/>
                </a:cubicBezTo>
                <a:cubicBezTo>
                  <a:pt x="27" y="131"/>
                  <a:pt x="25" y="133"/>
                  <a:pt x="25" y="135"/>
                </a:cubicBezTo>
                <a:cubicBezTo>
                  <a:pt x="25" y="152"/>
                  <a:pt x="25" y="152"/>
                  <a:pt x="25" y="152"/>
                </a:cubicBezTo>
                <a:cubicBezTo>
                  <a:pt x="12" y="152"/>
                  <a:pt x="12" y="152"/>
                  <a:pt x="12" y="152"/>
                </a:cubicBezTo>
                <a:cubicBezTo>
                  <a:pt x="10" y="152"/>
                  <a:pt x="9" y="150"/>
                  <a:pt x="9" y="149"/>
                </a:cubicBezTo>
                <a:cubicBezTo>
                  <a:pt x="9" y="28"/>
                  <a:pt x="9" y="28"/>
                  <a:pt x="9" y="28"/>
                </a:cubicBezTo>
                <a:cubicBezTo>
                  <a:pt x="9" y="27"/>
                  <a:pt x="10" y="25"/>
                  <a:pt x="12" y="25"/>
                </a:cubicBezTo>
                <a:cubicBezTo>
                  <a:pt x="164" y="25"/>
                  <a:pt x="164" y="25"/>
                  <a:pt x="164" y="25"/>
                </a:cubicBezTo>
                <a:cubicBezTo>
                  <a:pt x="166" y="25"/>
                  <a:pt x="167" y="27"/>
                  <a:pt x="167" y="28"/>
                </a:cubicBezTo>
                <a:lnTo>
                  <a:pt x="167" y="149"/>
                </a:lnTo>
                <a:close/>
                <a:moveTo>
                  <a:pt x="167" y="149"/>
                </a:moveTo>
                <a:cubicBezTo>
                  <a:pt x="167" y="149"/>
                  <a:pt x="167" y="149"/>
                  <a:pt x="167" y="149"/>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pic>
        <p:nvPicPr>
          <p:cNvPr id="4" name="Picture 3" descr="A logo with a tree and text&#10;&#10;Description automatically generated">
            <a:extLst>
              <a:ext uri="{FF2B5EF4-FFF2-40B4-BE49-F238E27FC236}">
                <a16:creationId xmlns:a16="http://schemas.microsoft.com/office/drawing/2014/main" id="{CAD2769D-C679-AD56-4445-5C670AFD2192}"/>
              </a:ext>
            </a:extLst>
          </p:cNvPr>
          <p:cNvPicPr>
            <a:picLocks noGrp="1" noRot="1" noChangeAspect="1" noMove="1" noResize="1" noEditPoints="1" noAdjustHandles="1" noChangeArrowheads="1" noChangeShapeType="1" noCrop="1"/>
          </p:cNvPicPr>
          <p:nvPr/>
        </p:nvPicPr>
        <p:blipFill>
          <a:blip r:embed="rId2"/>
          <a:stretch>
            <a:fillRect/>
          </a:stretch>
        </p:blipFill>
        <p:spPr>
          <a:xfrm>
            <a:off x="10411691" y="5510394"/>
            <a:ext cx="1535114" cy="1216069"/>
          </a:xfrm>
          <a:prstGeom prst="rect">
            <a:avLst/>
          </a:prstGeom>
        </p:spPr>
      </p:pic>
      <p:pic>
        <p:nvPicPr>
          <p:cNvPr id="6" name="Picture 5" descr="A group of white ovals on a black background&#10;&#10;Description automatically generated">
            <a:extLst>
              <a:ext uri="{FF2B5EF4-FFF2-40B4-BE49-F238E27FC236}">
                <a16:creationId xmlns:a16="http://schemas.microsoft.com/office/drawing/2014/main" id="{64A40052-D9A5-D260-6F65-93E88E88174A}"/>
              </a:ext>
            </a:extLst>
          </p:cNvPr>
          <p:cNvPicPr>
            <a:picLocks noGrp="1" noRot="1" noChangeAspect="1" noMove="1" noResize="1" noEditPoints="1" noAdjustHandles="1" noChangeArrowheads="1" noChangeShapeType="1" noCrop="1"/>
          </p:cNvPicPr>
          <p:nvPr/>
        </p:nvPicPr>
        <p:blipFill>
          <a:blip r:embed="rId3"/>
          <a:stretch>
            <a:fillRect/>
          </a:stretch>
        </p:blipFill>
        <p:spPr>
          <a:xfrm rot="8280731">
            <a:off x="-798316" y="-430209"/>
            <a:ext cx="3631502" cy="2330376"/>
          </a:xfrm>
          <a:prstGeom prst="rect">
            <a:avLst/>
          </a:prstGeom>
        </p:spPr>
      </p:pic>
      <p:pic>
        <p:nvPicPr>
          <p:cNvPr id="7" name="Picture 6">
            <a:extLst>
              <a:ext uri="{FF2B5EF4-FFF2-40B4-BE49-F238E27FC236}">
                <a16:creationId xmlns:a16="http://schemas.microsoft.com/office/drawing/2014/main" id="{49AE2967-6097-10E4-1CE0-A19CA2D32CA8}"/>
              </a:ext>
            </a:extLst>
          </p:cNvPr>
          <p:cNvPicPr>
            <a:picLocks noGrp="1" noRot="1" noChangeAspect="1" noMove="1" noResize="1" noEditPoints="1" noAdjustHandles="1" noChangeArrowheads="1" noChangeShapeType="1" noCrop="1"/>
          </p:cNvPicPr>
          <p:nvPr/>
        </p:nvPicPr>
        <p:blipFill>
          <a:blip r:embed="rId4"/>
          <a:stretch>
            <a:fillRect/>
          </a:stretch>
        </p:blipFill>
        <p:spPr>
          <a:xfrm>
            <a:off x="10837010" y="0"/>
            <a:ext cx="1354989" cy="2353402"/>
          </a:xfrm>
          <a:prstGeom prst="rect">
            <a:avLst/>
          </a:prstGeom>
        </p:spPr>
      </p:pic>
    </p:spTree>
    <p:extLst>
      <p:ext uri="{BB962C8B-B14F-4D97-AF65-F5344CB8AC3E}">
        <p14:creationId xmlns:p14="http://schemas.microsoft.com/office/powerpoint/2010/main" val="3238779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F923A-7D81-4105-8F1B-C26082AF8ED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879D0F4-2621-B9E3-9CE8-4B7731B48DC4}"/>
              </a:ext>
            </a:extLst>
          </p:cNvPr>
          <p:cNvSpPr txBox="1">
            <a:spLocks noGrp="1" noRot="1" noMove="1" noResize="1" noEditPoints="1" noAdjustHandles="1" noChangeArrowheads="1" noChangeShapeType="1"/>
          </p:cNvSpPr>
          <p:nvPr/>
        </p:nvSpPr>
        <p:spPr>
          <a:xfrm>
            <a:off x="5848347" y="3105834"/>
            <a:ext cx="6098458" cy="1107996"/>
          </a:xfrm>
          <a:prstGeom prst="rect">
            <a:avLst/>
          </a:prstGeom>
          <a:noFill/>
        </p:spPr>
        <p:txBody>
          <a:bodyPr wrap="square">
            <a:spAutoFit/>
          </a:bodyPr>
          <a:lstStyle/>
          <a:p>
            <a:pPr algn="l">
              <a:spcBef>
                <a:spcPts val="3000"/>
              </a:spcBef>
            </a:pPr>
            <a:r>
              <a:rPr lang="en-ZA" sz="2200" i="0" dirty="0">
                <a:solidFill>
                  <a:srgbClr val="333333"/>
                </a:solidFill>
                <a:effectLst/>
                <a:latin typeface="Arial" panose="020B0604020202020204" pitchFamily="34" charset="0"/>
                <a:cs typeface="Arial" panose="020B0604020202020204" pitchFamily="34" charset="0"/>
              </a:rPr>
              <a:t>Seda, </a:t>
            </a:r>
            <a:r>
              <a:rPr lang="en-ZA" sz="2200" b="1" i="0" dirty="0">
                <a:solidFill>
                  <a:srgbClr val="333333"/>
                </a:solidFill>
                <a:effectLst/>
                <a:latin typeface="Arial" panose="020B0604020202020204" pitchFamily="34" charset="0"/>
                <a:cs typeface="Arial" panose="020B0604020202020204" pitchFamily="34" charset="0"/>
              </a:rPr>
              <a:t>sefa</a:t>
            </a:r>
            <a:r>
              <a:rPr lang="en-ZA" sz="2200" i="0" dirty="0">
                <a:solidFill>
                  <a:srgbClr val="333333"/>
                </a:solidFill>
                <a:effectLst/>
                <a:latin typeface="Arial" panose="020B0604020202020204" pitchFamily="34" charset="0"/>
                <a:cs typeface="Arial" panose="020B0604020202020204" pitchFamily="34" charset="0"/>
              </a:rPr>
              <a:t> and CBDA Merge into the </a:t>
            </a:r>
            <a:r>
              <a:rPr lang="en-ZA" sz="2200" i="0" dirty="0">
                <a:solidFill>
                  <a:srgbClr val="B19530"/>
                </a:solidFill>
                <a:effectLst/>
                <a:latin typeface="Arial" panose="020B0604020202020204" pitchFamily="34" charset="0"/>
                <a:cs typeface="Arial" panose="020B0604020202020204" pitchFamily="34" charset="0"/>
              </a:rPr>
              <a:t>Small Enterprise Development and Finance Agency </a:t>
            </a:r>
            <a:r>
              <a:rPr lang="en-ZA" sz="2200" i="0" dirty="0">
                <a:solidFill>
                  <a:srgbClr val="333333"/>
                </a:solidFill>
                <a:effectLst/>
                <a:latin typeface="Arial" panose="020B0604020202020204" pitchFamily="34" charset="0"/>
                <a:cs typeface="Arial" panose="020B0604020202020204" pitchFamily="34" charset="0"/>
              </a:rPr>
              <a:t>(</a:t>
            </a:r>
            <a:r>
              <a:rPr lang="en-ZA" sz="2200" b="1" i="0" dirty="0">
                <a:solidFill>
                  <a:srgbClr val="333333"/>
                </a:solidFill>
                <a:effectLst/>
                <a:latin typeface="Arial" panose="020B0604020202020204" pitchFamily="34" charset="0"/>
                <a:cs typeface="Arial" panose="020B0604020202020204" pitchFamily="34" charset="0"/>
              </a:rPr>
              <a:t>Sedfa</a:t>
            </a:r>
            <a:r>
              <a:rPr lang="en-ZA" sz="2200" i="0" dirty="0">
                <a:solidFill>
                  <a:srgbClr val="333333"/>
                </a:solidFill>
                <a:effectLst/>
                <a:latin typeface="Arial" panose="020B0604020202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733E2644-3864-ACA8-E732-C53897089EDA}"/>
              </a:ext>
            </a:extLst>
          </p:cNvPr>
          <p:cNvPicPr>
            <a:picLocks noGrp="1" noRot="1" noChangeAspect="1" noMove="1" noResize="1" noEditPoints="1" noAdjustHandles="1" noChangeArrowheads="1" noChangeShapeType="1" noCrop="1"/>
          </p:cNvPicPr>
          <p:nvPr/>
        </p:nvPicPr>
        <p:blipFill>
          <a:blip r:embed="rId2"/>
          <a:stretch>
            <a:fillRect/>
          </a:stretch>
        </p:blipFill>
        <p:spPr>
          <a:xfrm>
            <a:off x="935293" y="1554931"/>
            <a:ext cx="3961171" cy="3961171"/>
          </a:xfrm>
          <a:prstGeom prst="rect">
            <a:avLst/>
          </a:prstGeom>
        </p:spPr>
      </p:pic>
      <p:pic>
        <p:nvPicPr>
          <p:cNvPr id="8" name="Picture 7">
            <a:extLst>
              <a:ext uri="{FF2B5EF4-FFF2-40B4-BE49-F238E27FC236}">
                <a16:creationId xmlns:a16="http://schemas.microsoft.com/office/drawing/2014/main" id="{31D6EAD7-7B7C-0033-764F-87BDD5CBF324}"/>
              </a:ext>
            </a:extLst>
          </p:cNvPr>
          <p:cNvPicPr>
            <a:picLocks noGrp="1" noRot="1" noChangeAspect="1" noMove="1" noResize="1" noEditPoints="1" noAdjustHandles="1" noChangeArrowheads="1" noChangeShapeType="1" noCrop="1"/>
          </p:cNvPicPr>
          <p:nvPr/>
        </p:nvPicPr>
        <p:blipFill>
          <a:blip r:embed="rId3"/>
          <a:stretch>
            <a:fillRect/>
          </a:stretch>
        </p:blipFill>
        <p:spPr>
          <a:xfrm>
            <a:off x="2812638" y="1981283"/>
            <a:ext cx="4207593" cy="1692021"/>
          </a:xfrm>
          <a:prstGeom prst="rect">
            <a:avLst/>
          </a:prstGeom>
        </p:spPr>
      </p:pic>
      <p:pic>
        <p:nvPicPr>
          <p:cNvPr id="2" name="Picture 1" descr="A logo with a tree and text&#10;&#10;Description automatically generated">
            <a:extLst>
              <a:ext uri="{FF2B5EF4-FFF2-40B4-BE49-F238E27FC236}">
                <a16:creationId xmlns:a16="http://schemas.microsoft.com/office/drawing/2014/main" id="{A409AF7E-9CFD-FF66-45AF-A1BF62C10DFC}"/>
              </a:ext>
            </a:extLst>
          </p:cNvPr>
          <p:cNvPicPr>
            <a:picLocks noGrp="1" noRot="1" noChangeAspect="1" noMove="1" noResize="1" noEditPoints="1" noAdjustHandles="1" noChangeArrowheads="1" noChangeShapeType="1" noCrop="1"/>
          </p:cNvPicPr>
          <p:nvPr/>
        </p:nvPicPr>
        <p:blipFill>
          <a:blip r:embed="rId4"/>
          <a:stretch>
            <a:fillRect/>
          </a:stretch>
        </p:blipFill>
        <p:spPr>
          <a:xfrm>
            <a:off x="10411691" y="5510394"/>
            <a:ext cx="1535114" cy="1216069"/>
          </a:xfrm>
          <a:prstGeom prst="rect">
            <a:avLst/>
          </a:prstGeom>
        </p:spPr>
      </p:pic>
      <p:pic>
        <p:nvPicPr>
          <p:cNvPr id="6" name="Picture 5">
            <a:extLst>
              <a:ext uri="{FF2B5EF4-FFF2-40B4-BE49-F238E27FC236}">
                <a16:creationId xmlns:a16="http://schemas.microsoft.com/office/drawing/2014/main" id="{77DE8B8D-CE6D-6D06-412A-797038F91C72}"/>
              </a:ext>
            </a:extLst>
          </p:cNvPr>
          <p:cNvPicPr>
            <a:picLocks noGrp="1" noRot="1" noChangeAspect="1" noMove="1" noResize="1" noEditPoints="1" noAdjustHandles="1" noChangeArrowheads="1" noChangeShapeType="1" noCrop="1"/>
          </p:cNvPicPr>
          <p:nvPr/>
        </p:nvPicPr>
        <p:blipFill>
          <a:blip r:embed="rId5"/>
          <a:stretch>
            <a:fillRect/>
          </a:stretch>
        </p:blipFill>
        <p:spPr>
          <a:xfrm>
            <a:off x="10502900" y="0"/>
            <a:ext cx="1689100" cy="2933700"/>
          </a:xfrm>
          <a:prstGeom prst="rect">
            <a:avLst/>
          </a:prstGeom>
        </p:spPr>
      </p:pic>
    </p:spTree>
    <p:extLst>
      <p:ext uri="{BB962C8B-B14F-4D97-AF65-F5344CB8AC3E}">
        <p14:creationId xmlns:p14="http://schemas.microsoft.com/office/powerpoint/2010/main" val="753461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347A2-60DD-9A30-9DD2-F3DEE35A7AED}"/>
            </a:ext>
          </a:extLst>
        </p:cNvPr>
        <p:cNvGrpSpPr/>
        <p:nvPr/>
      </p:nvGrpSpPr>
      <p:grpSpPr>
        <a:xfrm>
          <a:off x="0" y="0"/>
          <a:ext cx="0" cy="0"/>
          <a:chOff x="0" y="0"/>
          <a:chExt cx="0" cy="0"/>
        </a:xfrm>
      </p:grpSpPr>
      <p:pic>
        <p:nvPicPr>
          <p:cNvPr id="4" name="Picture 3" descr="A group of white ovals on a black background&#10;&#10;Description automatically generated">
            <a:extLst>
              <a:ext uri="{FF2B5EF4-FFF2-40B4-BE49-F238E27FC236}">
                <a16:creationId xmlns:a16="http://schemas.microsoft.com/office/drawing/2014/main" id="{B7B1C1E7-8527-E81E-A810-A00EB7361FA9}"/>
              </a:ext>
            </a:extLst>
          </p:cNvPr>
          <p:cNvPicPr>
            <a:picLocks noGrp="1" noRot="1" noChangeAspect="1" noMove="1" noResize="1" noEditPoints="1" noAdjustHandles="1" noChangeArrowheads="1" noChangeShapeType="1" noCrop="1"/>
          </p:cNvPicPr>
          <p:nvPr/>
        </p:nvPicPr>
        <p:blipFill>
          <a:blip r:embed="rId2"/>
          <a:stretch>
            <a:fillRect/>
          </a:stretch>
        </p:blipFill>
        <p:spPr>
          <a:xfrm rot="8280731">
            <a:off x="-798316" y="-430209"/>
            <a:ext cx="3631502" cy="2330376"/>
          </a:xfrm>
          <a:prstGeom prst="rect">
            <a:avLst/>
          </a:prstGeom>
        </p:spPr>
      </p:pic>
      <p:sp>
        <p:nvSpPr>
          <p:cNvPr id="47" name="Oval 46">
            <a:extLst>
              <a:ext uri="{FF2B5EF4-FFF2-40B4-BE49-F238E27FC236}">
                <a16:creationId xmlns:a16="http://schemas.microsoft.com/office/drawing/2014/main" id="{4CC99F33-A124-6903-1956-32F3478E53BC}"/>
              </a:ext>
            </a:extLst>
          </p:cNvPr>
          <p:cNvSpPr>
            <a:spLocks noGrp="1" noRot="1" noMove="1" noResize="1" noEditPoints="1" noAdjustHandles="1" noChangeArrowheads="1" noChangeShapeType="1"/>
          </p:cNvSpPr>
          <p:nvPr/>
        </p:nvSpPr>
        <p:spPr>
          <a:xfrm>
            <a:off x="471948" y="1993265"/>
            <a:ext cx="3991587" cy="3916110"/>
          </a:xfrm>
          <a:prstGeom prst="ellipse">
            <a:avLst/>
          </a:prstGeom>
          <a:solidFill>
            <a:schemeClr val="bg1"/>
          </a:solidFill>
          <a:ln w="127000">
            <a:solidFill>
              <a:schemeClr val="bg1"/>
            </a:solidFill>
          </a:ln>
          <a:effectLst>
            <a:outerShdw blurRad="508000" dist="266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48" name="Group 47">
            <a:extLst>
              <a:ext uri="{FF2B5EF4-FFF2-40B4-BE49-F238E27FC236}">
                <a16:creationId xmlns:a16="http://schemas.microsoft.com/office/drawing/2014/main" id="{A0C93FF9-1755-F2D9-2E90-F7FDE75AF09A}"/>
              </a:ext>
            </a:extLst>
          </p:cNvPr>
          <p:cNvGrpSpPr>
            <a:grpSpLocks noGrp="1" noUngrp="1" noRot="1" noMove="1" noResize="1"/>
          </p:cNvGrpSpPr>
          <p:nvPr/>
        </p:nvGrpSpPr>
        <p:grpSpPr>
          <a:xfrm>
            <a:off x="833985" y="1617816"/>
            <a:ext cx="995937" cy="995937"/>
            <a:chOff x="7963617" y="6347542"/>
            <a:chExt cx="1554316" cy="1554316"/>
          </a:xfrm>
        </p:grpSpPr>
        <p:sp>
          <p:nvSpPr>
            <p:cNvPr id="49" name="Oval 48">
              <a:extLst>
                <a:ext uri="{FF2B5EF4-FFF2-40B4-BE49-F238E27FC236}">
                  <a16:creationId xmlns:a16="http://schemas.microsoft.com/office/drawing/2014/main" id="{CD7359C1-506C-65E7-7B41-3861968745F1}"/>
                </a:ext>
              </a:extLst>
            </p:cNvPr>
            <p:cNvSpPr>
              <a:spLocks noGrp="1" noRot="1" noMove="1" noResize="1" noEditPoints="1" noAdjustHandles="1" noChangeArrowheads="1" noChangeShapeType="1"/>
            </p:cNvSpPr>
            <p:nvPr/>
          </p:nvSpPr>
          <p:spPr>
            <a:xfrm>
              <a:off x="7963617" y="6347542"/>
              <a:ext cx="1554316" cy="1554316"/>
            </a:xfrm>
            <a:prstGeom prst="ellipse">
              <a:avLst/>
            </a:prstGeom>
            <a:solidFill>
              <a:schemeClr val="bg1"/>
            </a:solidFill>
            <a:ln>
              <a:noFill/>
            </a:ln>
            <a:effectLst>
              <a:outerShdw blurRad="4064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Freeform: Shape 155">
              <a:extLst>
                <a:ext uri="{FF2B5EF4-FFF2-40B4-BE49-F238E27FC236}">
                  <a16:creationId xmlns:a16="http://schemas.microsoft.com/office/drawing/2014/main" id="{48EF17AA-B417-1098-A104-59BD0015FE43}"/>
                </a:ext>
              </a:extLst>
            </p:cNvPr>
            <p:cNvSpPr>
              <a:spLocks noGrp="1" noRot="1" noMove="1" noResize="1" noEditPoints="1" noAdjustHandles="1" noChangeArrowheads="1" noChangeShapeType="1"/>
            </p:cNvSpPr>
            <p:nvPr/>
          </p:nvSpPr>
          <p:spPr>
            <a:xfrm rot="2700000">
              <a:off x="8358536" y="6862478"/>
              <a:ext cx="524446" cy="524446"/>
            </a:xfrm>
            <a:custGeom>
              <a:avLst/>
              <a:gdLst>
                <a:gd name="connsiteX0" fmla="*/ 0 w 1784233"/>
                <a:gd name="connsiteY0" fmla="*/ 0 h 1784233"/>
                <a:gd name="connsiteX1" fmla="*/ 1784233 w 1784233"/>
                <a:gd name="connsiteY1" fmla="*/ 0 h 1784233"/>
                <a:gd name="connsiteX2" fmla="*/ 1784233 w 1784233"/>
                <a:gd name="connsiteY2" fmla="*/ 1784233 h 1784233"/>
                <a:gd name="connsiteX3" fmla="*/ 1330292 w 1784233"/>
                <a:gd name="connsiteY3" fmla="*/ 1330292 h 1784233"/>
                <a:gd name="connsiteX4" fmla="*/ 1330294 w 1784233"/>
                <a:gd name="connsiteY4" fmla="*/ 1330292 h 1784233"/>
                <a:gd name="connsiteX5" fmla="*/ 1330294 w 1784233"/>
                <a:gd name="connsiteY5" fmla="*/ 453939 h 1784233"/>
                <a:gd name="connsiteX6" fmla="*/ 453941 w 1784233"/>
                <a:gd name="connsiteY6" fmla="*/ 453939 h 1784233"/>
                <a:gd name="connsiteX7" fmla="*/ 453940 w 1784233"/>
                <a:gd name="connsiteY7" fmla="*/ 453940 h 1784233"/>
                <a:gd name="connsiteX8" fmla="*/ 0 w 1784233"/>
                <a:gd name="connsiteY8" fmla="*/ 0 h 178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4233" h="1784233">
                  <a:moveTo>
                    <a:pt x="0" y="0"/>
                  </a:moveTo>
                  <a:lnTo>
                    <a:pt x="1784233" y="0"/>
                  </a:lnTo>
                  <a:lnTo>
                    <a:pt x="1784233" y="1784233"/>
                  </a:lnTo>
                  <a:lnTo>
                    <a:pt x="1330292" y="1330292"/>
                  </a:lnTo>
                  <a:lnTo>
                    <a:pt x="1330294" y="1330292"/>
                  </a:lnTo>
                  <a:lnTo>
                    <a:pt x="1330294" y="453939"/>
                  </a:lnTo>
                  <a:lnTo>
                    <a:pt x="453941" y="453939"/>
                  </a:lnTo>
                  <a:lnTo>
                    <a:pt x="453940" y="453940"/>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51" name="TextBox 50">
            <a:extLst>
              <a:ext uri="{FF2B5EF4-FFF2-40B4-BE49-F238E27FC236}">
                <a16:creationId xmlns:a16="http://schemas.microsoft.com/office/drawing/2014/main" id="{EB6F6132-5EB5-7C24-6C7D-A3C2938CFB65}"/>
              </a:ext>
            </a:extLst>
          </p:cNvPr>
          <p:cNvSpPr txBox="1">
            <a:spLocks noGrp="1" noRot="1" noMove="1" noResize="1" noEditPoints="1" noAdjustHandles="1" noChangeArrowheads="1" noChangeShapeType="1"/>
          </p:cNvSpPr>
          <p:nvPr/>
        </p:nvSpPr>
        <p:spPr>
          <a:xfrm>
            <a:off x="803198" y="4042264"/>
            <a:ext cx="3215352" cy="1200329"/>
          </a:xfrm>
          <a:prstGeom prst="rect">
            <a:avLst/>
          </a:prstGeom>
          <a:noFill/>
        </p:spPr>
        <p:txBody>
          <a:bodyPr wrap="square" rtlCol="0">
            <a:spAutoFit/>
          </a:bodyPr>
          <a:lstStyle/>
          <a:p>
            <a:pPr algn="ctr"/>
            <a:r>
              <a:rPr lang="en-ZA" sz="3600" b="1" dirty="0">
                <a:solidFill>
                  <a:srgbClr val="333333"/>
                </a:solidFill>
                <a:latin typeface="Arial" panose="020B0604020202020204" pitchFamily="34" charset="0"/>
                <a:cs typeface="Arial" panose="020B0604020202020204" pitchFamily="34" charset="0"/>
              </a:rPr>
              <a:t>WHO WE</a:t>
            </a:r>
          </a:p>
          <a:p>
            <a:pPr algn="ctr"/>
            <a:r>
              <a:rPr lang="en-ZA" sz="3600" b="1" i="0" dirty="0">
                <a:solidFill>
                  <a:srgbClr val="333333"/>
                </a:solidFill>
                <a:effectLst/>
                <a:latin typeface="Arial" panose="020B0604020202020204" pitchFamily="34" charset="0"/>
                <a:cs typeface="Arial" panose="020B0604020202020204" pitchFamily="34" charset="0"/>
              </a:rPr>
              <a:t>ARE</a:t>
            </a:r>
          </a:p>
        </p:txBody>
      </p:sp>
      <p:pic>
        <p:nvPicPr>
          <p:cNvPr id="45" name="Picture 44">
            <a:extLst>
              <a:ext uri="{FF2B5EF4-FFF2-40B4-BE49-F238E27FC236}">
                <a16:creationId xmlns:a16="http://schemas.microsoft.com/office/drawing/2014/main" id="{1192786C-5E27-80DE-7895-8D5B676BA57A}"/>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937618" y="2708576"/>
            <a:ext cx="1089742" cy="1238865"/>
          </a:xfrm>
          <a:prstGeom prst="rect">
            <a:avLst/>
          </a:prstGeom>
        </p:spPr>
      </p:pic>
      <p:sp>
        <p:nvSpPr>
          <p:cNvPr id="46" name="Freeform: Shape 58">
            <a:extLst>
              <a:ext uri="{FF2B5EF4-FFF2-40B4-BE49-F238E27FC236}">
                <a16:creationId xmlns:a16="http://schemas.microsoft.com/office/drawing/2014/main" id="{603C3DBA-5F03-26BA-1344-E764D4D09959}"/>
              </a:ext>
            </a:extLst>
          </p:cNvPr>
          <p:cNvSpPr>
            <a:spLocks noGrp="1" noRot="1" noMove="1" noResize="1" noEditPoints="1" noAdjustHandles="1" noChangeArrowheads="1" noChangeShapeType="1"/>
          </p:cNvSpPr>
          <p:nvPr/>
        </p:nvSpPr>
        <p:spPr>
          <a:xfrm>
            <a:off x="0" y="5138598"/>
            <a:ext cx="1667970" cy="1719402"/>
          </a:xfrm>
          <a:custGeom>
            <a:avLst/>
            <a:gdLst>
              <a:gd name="connsiteX0" fmla="*/ 1882774 w 3805674"/>
              <a:gd name="connsiteY0" fmla="*/ 0 h 6858000"/>
              <a:gd name="connsiteX1" fmla="*/ 1902837 w 3805674"/>
              <a:gd name="connsiteY1" fmla="*/ 0 h 6858000"/>
              <a:gd name="connsiteX2" fmla="*/ 3805671 w 3805674"/>
              <a:gd name="connsiteY2" fmla="*/ 0 h 6858000"/>
              <a:gd name="connsiteX3" fmla="*/ 3805671 w 3805674"/>
              <a:gd name="connsiteY3" fmla="*/ 1902778 h 6858000"/>
              <a:gd name="connsiteX4" fmla="*/ 3805674 w 3805674"/>
              <a:gd name="connsiteY4" fmla="*/ 1902837 h 6858000"/>
              <a:gd name="connsiteX5" fmla="*/ 3805674 w 3805674"/>
              <a:gd name="connsiteY5" fmla="*/ 4955163 h 6858000"/>
              <a:gd name="connsiteX6" fmla="*/ 2097391 w 3805674"/>
              <a:gd name="connsiteY6" fmla="*/ 6848176 h 6858000"/>
              <a:gd name="connsiteX7" fmla="*/ 1908175 w 3805674"/>
              <a:gd name="connsiteY7" fmla="*/ 6857730 h 6858000"/>
              <a:gd name="connsiteX8" fmla="*/ 1908175 w 3805674"/>
              <a:gd name="connsiteY8" fmla="*/ 6858000 h 6858000"/>
              <a:gd name="connsiteX9" fmla="*/ 1902837 w 3805674"/>
              <a:gd name="connsiteY9" fmla="*/ 6858000 h 6858000"/>
              <a:gd name="connsiteX10" fmla="*/ 1 w 3805674"/>
              <a:gd name="connsiteY10" fmla="*/ 6858000 h 6858000"/>
              <a:gd name="connsiteX11" fmla="*/ 1 w 3805674"/>
              <a:gd name="connsiteY11" fmla="*/ 4955185 h 6858000"/>
              <a:gd name="connsiteX12" fmla="*/ 0 w 3805674"/>
              <a:gd name="connsiteY12" fmla="*/ 4955163 h 6858000"/>
              <a:gd name="connsiteX13" fmla="*/ 0 w 3805674"/>
              <a:gd name="connsiteY13" fmla="*/ 1902837 h 6858000"/>
              <a:gd name="connsiteX14" fmla="*/ 1708283 w 3805674"/>
              <a:gd name="connsiteY14" fmla="*/ 9824 h 6858000"/>
              <a:gd name="connsiteX15" fmla="*/ 1882774 w 3805674"/>
              <a:gd name="connsiteY15" fmla="*/ 10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05674" h="6858000">
                <a:moveTo>
                  <a:pt x="1882774" y="0"/>
                </a:moveTo>
                <a:lnTo>
                  <a:pt x="1902837" y="0"/>
                </a:lnTo>
                <a:lnTo>
                  <a:pt x="3805671" y="0"/>
                </a:lnTo>
                <a:lnTo>
                  <a:pt x="3805671" y="1902778"/>
                </a:lnTo>
                <a:lnTo>
                  <a:pt x="3805674" y="1902837"/>
                </a:lnTo>
                <a:lnTo>
                  <a:pt x="3805674" y="4955163"/>
                </a:lnTo>
                <a:cubicBezTo>
                  <a:pt x="3805674" y="5940389"/>
                  <a:pt x="3056908" y="6750732"/>
                  <a:pt x="2097391" y="6848176"/>
                </a:cubicBezTo>
                <a:lnTo>
                  <a:pt x="1908175" y="6857730"/>
                </a:lnTo>
                <a:lnTo>
                  <a:pt x="1908175" y="6858000"/>
                </a:lnTo>
                <a:lnTo>
                  <a:pt x="1902837" y="6858000"/>
                </a:lnTo>
                <a:lnTo>
                  <a:pt x="1" y="6858000"/>
                </a:lnTo>
                <a:lnTo>
                  <a:pt x="1" y="4955185"/>
                </a:lnTo>
                <a:lnTo>
                  <a:pt x="0" y="4955163"/>
                </a:lnTo>
                <a:lnTo>
                  <a:pt x="0" y="1902837"/>
                </a:lnTo>
                <a:cubicBezTo>
                  <a:pt x="0" y="917611"/>
                  <a:pt x="748766" y="107269"/>
                  <a:pt x="1708283" y="9824"/>
                </a:cubicBezTo>
                <a:lnTo>
                  <a:pt x="1882774" y="1013"/>
                </a:lnTo>
                <a:close/>
              </a:path>
            </a:pathLst>
          </a:custGeom>
          <a:solidFill>
            <a:srgbClr val="F25F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pic>
        <p:nvPicPr>
          <p:cNvPr id="2" name="Picture 1" descr="A logo with a tree and text&#10;&#10;Description automatically generated">
            <a:extLst>
              <a:ext uri="{FF2B5EF4-FFF2-40B4-BE49-F238E27FC236}">
                <a16:creationId xmlns:a16="http://schemas.microsoft.com/office/drawing/2014/main" id="{E7AFFD5A-8477-F4FE-6AAB-45A143E6AF07}"/>
              </a:ext>
            </a:extLst>
          </p:cNvPr>
          <p:cNvPicPr>
            <a:picLocks noGrp="1" noRot="1" noChangeAspect="1" noMove="1" noResize="1" noEditPoints="1" noAdjustHandles="1" noChangeArrowheads="1" noChangeShapeType="1" noCrop="1"/>
          </p:cNvPicPr>
          <p:nvPr/>
        </p:nvPicPr>
        <p:blipFill>
          <a:blip r:embed="rId4"/>
          <a:stretch>
            <a:fillRect/>
          </a:stretch>
        </p:blipFill>
        <p:spPr>
          <a:xfrm>
            <a:off x="10411691" y="5510394"/>
            <a:ext cx="1535114" cy="1216069"/>
          </a:xfrm>
          <a:prstGeom prst="rect">
            <a:avLst/>
          </a:prstGeom>
        </p:spPr>
      </p:pic>
      <p:sp>
        <p:nvSpPr>
          <p:cNvPr id="5" name="TextBox 4">
            <a:extLst>
              <a:ext uri="{FF2B5EF4-FFF2-40B4-BE49-F238E27FC236}">
                <a16:creationId xmlns:a16="http://schemas.microsoft.com/office/drawing/2014/main" id="{FB61BCEA-737A-3AA7-C6A9-711098C60686}"/>
              </a:ext>
            </a:extLst>
          </p:cNvPr>
          <p:cNvSpPr txBox="1"/>
          <p:nvPr/>
        </p:nvSpPr>
        <p:spPr>
          <a:xfrm>
            <a:off x="4493030" y="245326"/>
            <a:ext cx="7453775" cy="5370701"/>
          </a:xfrm>
          <a:prstGeom prst="rect">
            <a:avLst/>
          </a:prstGeom>
          <a:noFill/>
        </p:spPr>
        <p:txBody>
          <a:bodyPr wrap="square" rtlCol="0">
            <a:spAutoFit/>
          </a:bodyPr>
          <a:lstStyle/>
          <a:p>
            <a:pPr marL="285750" indent="-285750" algn="l">
              <a:spcBef>
                <a:spcPts val="1125"/>
              </a:spcBef>
              <a:spcAft>
                <a:spcPts val="1125"/>
              </a:spcAft>
              <a:buFont typeface="Wingdings" panose="05000000000000000000" pitchFamily="2" charset="2"/>
              <a:buChar char="§"/>
            </a:pPr>
            <a:r>
              <a:rPr lang="en-ZA" sz="1800" b="0" i="0" dirty="0">
                <a:solidFill>
                  <a:srgbClr val="333333"/>
                </a:solidFill>
                <a:effectLst/>
                <a:latin typeface="Arial" panose="020B0604020202020204" pitchFamily="34" charset="0"/>
                <a:cs typeface="Arial" panose="020B0604020202020204" pitchFamily="34" charset="0"/>
              </a:rPr>
              <a:t>As of 01 October 2024, </a:t>
            </a:r>
            <a:r>
              <a:rPr lang="en-ZA" sz="1800" b="1" i="0" dirty="0">
                <a:solidFill>
                  <a:srgbClr val="333333"/>
                </a:solidFill>
                <a:effectLst/>
                <a:latin typeface="Arial" panose="020B0604020202020204" pitchFamily="34" charset="0"/>
                <a:cs typeface="Arial" panose="020B0604020202020204" pitchFamily="34" charset="0"/>
              </a:rPr>
              <a:t>Sedfa</a:t>
            </a:r>
            <a:r>
              <a:rPr lang="en-ZA" sz="1800" b="0" i="0" dirty="0">
                <a:solidFill>
                  <a:srgbClr val="333333"/>
                </a:solidFill>
                <a:effectLst/>
                <a:latin typeface="Arial" panose="020B0604020202020204" pitchFamily="34" charset="0"/>
                <a:cs typeface="Arial" panose="020B0604020202020204" pitchFamily="34" charset="0"/>
              </a:rPr>
              <a:t> commenced its operations. This new entity was formed when </a:t>
            </a:r>
            <a:r>
              <a:rPr lang="en-ZA" sz="1800" b="1" dirty="0">
                <a:solidFill>
                  <a:srgbClr val="333333"/>
                </a:solidFill>
                <a:latin typeface="Arial" panose="020B0604020202020204" pitchFamily="34" charset="0"/>
                <a:cs typeface="Arial" panose="020B0604020202020204" pitchFamily="34" charset="0"/>
              </a:rPr>
              <a:t>s</a:t>
            </a:r>
            <a:r>
              <a:rPr lang="en-ZA" sz="1800" b="1" i="0" dirty="0">
                <a:solidFill>
                  <a:srgbClr val="333333"/>
                </a:solidFill>
                <a:effectLst/>
                <a:latin typeface="Arial" panose="020B0604020202020204" pitchFamily="34" charset="0"/>
                <a:cs typeface="Arial" panose="020B0604020202020204" pitchFamily="34" charset="0"/>
              </a:rPr>
              <a:t>efa</a:t>
            </a:r>
            <a:r>
              <a:rPr lang="en-ZA" sz="1800" b="0" i="0" dirty="0">
                <a:solidFill>
                  <a:srgbClr val="333333"/>
                </a:solidFill>
                <a:effectLst/>
                <a:latin typeface="Arial" panose="020B0604020202020204" pitchFamily="34" charset="0"/>
                <a:cs typeface="Arial" panose="020B0604020202020204" pitchFamily="34" charset="0"/>
              </a:rPr>
              <a:t>, </a:t>
            </a:r>
            <a:r>
              <a:rPr lang="en-ZA" sz="1800" b="1" i="0" dirty="0">
                <a:solidFill>
                  <a:srgbClr val="333333"/>
                </a:solidFill>
                <a:effectLst/>
                <a:latin typeface="Arial" panose="020B0604020202020204" pitchFamily="34" charset="0"/>
                <a:cs typeface="Arial" panose="020B0604020202020204" pitchFamily="34" charset="0"/>
              </a:rPr>
              <a:t>Seda</a:t>
            </a:r>
            <a:r>
              <a:rPr lang="en-ZA" sz="1800" b="0" i="0" dirty="0">
                <a:solidFill>
                  <a:srgbClr val="333333"/>
                </a:solidFill>
                <a:effectLst/>
                <a:latin typeface="Arial" panose="020B0604020202020204" pitchFamily="34" charset="0"/>
                <a:cs typeface="Arial" panose="020B0604020202020204" pitchFamily="34" charset="0"/>
              </a:rPr>
              <a:t>, and the Cooperative Banks Development Agency </a:t>
            </a:r>
            <a:r>
              <a:rPr lang="en-ZA" sz="1800" b="1" i="0" dirty="0">
                <a:solidFill>
                  <a:srgbClr val="333333"/>
                </a:solidFill>
                <a:effectLst/>
                <a:latin typeface="Arial" panose="020B0604020202020204" pitchFamily="34" charset="0"/>
                <a:cs typeface="Arial" panose="020B0604020202020204" pitchFamily="34" charset="0"/>
              </a:rPr>
              <a:t>(CBDA)</a:t>
            </a:r>
            <a:r>
              <a:rPr lang="en-ZA" sz="1800" b="0" i="0" dirty="0">
                <a:solidFill>
                  <a:srgbClr val="333333"/>
                </a:solidFill>
                <a:effectLst/>
                <a:latin typeface="Arial" panose="020B0604020202020204" pitchFamily="34" charset="0"/>
                <a:cs typeface="Arial" panose="020B0604020202020204" pitchFamily="34" charset="0"/>
              </a:rPr>
              <a:t> officially merged to create the Small Enterprise Development and Finance Agency </a:t>
            </a:r>
            <a:r>
              <a:rPr lang="en-ZA" sz="1800" b="1" i="0" dirty="0">
                <a:solidFill>
                  <a:srgbClr val="333333"/>
                </a:solidFill>
                <a:effectLst/>
                <a:latin typeface="Arial" panose="020B0604020202020204" pitchFamily="34" charset="0"/>
                <a:cs typeface="Arial" panose="020B0604020202020204" pitchFamily="34" charset="0"/>
              </a:rPr>
              <a:t>(Sedfa)</a:t>
            </a:r>
            <a:r>
              <a:rPr lang="en-ZA" sz="1800" b="0" i="0" dirty="0">
                <a:solidFill>
                  <a:srgbClr val="333333"/>
                </a:solidFill>
                <a:effectLst/>
                <a:latin typeface="Arial" panose="020B0604020202020204" pitchFamily="34" charset="0"/>
                <a:cs typeface="Arial" panose="020B0604020202020204" pitchFamily="34" charset="0"/>
              </a:rPr>
              <a:t> under the National Small Enterprise Amendment Act of 2024 (NSEA).</a:t>
            </a:r>
          </a:p>
          <a:p>
            <a:pPr marL="285750" indent="-285750" algn="l">
              <a:spcBef>
                <a:spcPts val="1125"/>
              </a:spcBef>
              <a:spcAft>
                <a:spcPts val="1125"/>
              </a:spcAft>
              <a:buFont typeface="Wingdings" panose="05000000000000000000" pitchFamily="2" charset="2"/>
              <a:buChar char="§"/>
            </a:pPr>
            <a:r>
              <a:rPr lang="en-ZA" sz="1800" b="0" i="0" dirty="0">
                <a:solidFill>
                  <a:srgbClr val="333333"/>
                </a:solidFill>
                <a:effectLst/>
                <a:latin typeface="Arial" panose="020B0604020202020204" pitchFamily="34" charset="0"/>
                <a:cs typeface="Arial" panose="020B0604020202020204" pitchFamily="34" charset="0"/>
              </a:rPr>
              <a:t>This significant development creates a unified institution dedicated to supporting the growth and development of Micro Small and Medium Enterprises (MSME) across South Africa.</a:t>
            </a:r>
          </a:p>
          <a:p>
            <a:pPr marL="285750" indent="-285750" algn="l">
              <a:spcBef>
                <a:spcPts val="1125"/>
              </a:spcBef>
              <a:spcAft>
                <a:spcPts val="1125"/>
              </a:spcAft>
              <a:buFont typeface="Wingdings" panose="05000000000000000000" pitchFamily="2" charset="2"/>
              <a:buChar char="§"/>
            </a:pPr>
            <a:r>
              <a:rPr lang="en-ZA" sz="1800" b="0" i="0" dirty="0">
                <a:solidFill>
                  <a:srgbClr val="333333"/>
                </a:solidFill>
                <a:effectLst/>
                <a:latin typeface="Arial" panose="020B0604020202020204" pitchFamily="34" charset="0"/>
                <a:cs typeface="Arial" panose="020B0604020202020204" pitchFamily="34" charset="0"/>
              </a:rPr>
              <a:t>This step is in response to the National Small Enterprise Amendment Bill signed by President Cyril Ramaphosa on 23 July 2024. </a:t>
            </a:r>
            <a:r>
              <a:rPr lang="en-ZA" sz="1800" b="1" i="0" dirty="0">
                <a:solidFill>
                  <a:srgbClr val="333333"/>
                </a:solidFill>
                <a:effectLst/>
                <a:latin typeface="Arial" panose="020B0604020202020204" pitchFamily="34" charset="0"/>
                <a:cs typeface="Arial" panose="020B0604020202020204" pitchFamily="34" charset="0"/>
              </a:rPr>
              <a:t>Sedfa</a:t>
            </a:r>
            <a:r>
              <a:rPr lang="en-ZA" sz="1800" b="0" i="0" dirty="0">
                <a:solidFill>
                  <a:srgbClr val="333333"/>
                </a:solidFill>
                <a:effectLst/>
                <a:latin typeface="Arial" panose="020B0604020202020204" pitchFamily="34" charset="0"/>
                <a:cs typeface="Arial" panose="020B0604020202020204" pitchFamily="34" charset="0"/>
              </a:rPr>
              <a:t> is incorporated as a State-Owned Company under "Small Enterprise Development and Finance Agency SOC Limited," with the State as the sole shareholder. The agency operates through its Board and adheres to the Public Finance Management Act and the Companies Act.</a:t>
            </a:r>
          </a:p>
          <a:p>
            <a:pPr marL="285750" indent="-285750" algn="l">
              <a:spcBef>
                <a:spcPts val="1125"/>
              </a:spcBef>
              <a:spcAft>
                <a:spcPts val="1125"/>
              </a:spcAft>
              <a:buFont typeface="Wingdings" panose="05000000000000000000" pitchFamily="2" charset="2"/>
              <a:buChar char="§"/>
            </a:pPr>
            <a:endParaRPr lang="en-ZA" sz="1800" b="0" i="0" dirty="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6347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5BAFF-4299-EE2E-0474-85E27FEA0E78}"/>
            </a:ext>
          </a:extLst>
        </p:cNvPr>
        <p:cNvGrpSpPr/>
        <p:nvPr/>
      </p:nvGrpSpPr>
      <p:grpSpPr>
        <a:xfrm>
          <a:off x="0" y="0"/>
          <a:ext cx="0" cy="0"/>
          <a:chOff x="0" y="0"/>
          <a:chExt cx="0" cy="0"/>
        </a:xfrm>
      </p:grpSpPr>
      <p:pic>
        <p:nvPicPr>
          <p:cNvPr id="18" name="Picture 17" descr="A group of white ovals on a black background&#10;&#10;Description automatically generated">
            <a:extLst>
              <a:ext uri="{FF2B5EF4-FFF2-40B4-BE49-F238E27FC236}">
                <a16:creationId xmlns:a16="http://schemas.microsoft.com/office/drawing/2014/main" id="{C592F7C3-C8D3-7CA7-6781-3F17ABACC855}"/>
              </a:ext>
            </a:extLst>
          </p:cNvPr>
          <p:cNvPicPr>
            <a:picLocks noGrp="1" noRot="1" noChangeAspect="1" noMove="1" noResize="1" noEditPoints="1" noAdjustHandles="1" noChangeArrowheads="1" noChangeShapeType="1" noCrop="1"/>
          </p:cNvPicPr>
          <p:nvPr/>
        </p:nvPicPr>
        <p:blipFill>
          <a:blip r:embed="rId2"/>
          <a:stretch>
            <a:fillRect/>
          </a:stretch>
        </p:blipFill>
        <p:spPr>
          <a:xfrm rot="13052811">
            <a:off x="9684443" y="-401009"/>
            <a:ext cx="3178281" cy="2039539"/>
          </a:xfrm>
          <a:prstGeom prst="rect">
            <a:avLst/>
          </a:prstGeom>
        </p:spPr>
      </p:pic>
      <p:sp>
        <p:nvSpPr>
          <p:cNvPr id="2" name="Rectangle: Rounded Corners 3">
            <a:extLst>
              <a:ext uri="{FF2B5EF4-FFF2-40B4-BE49-F238E27FC236}">
                <a16:creationId xmlns:a16="http://schemas.microsoft.com/office/drawing/2014/main" id="{2582C186-4470-87CC-160A-D77D90AD37D7}"/>
              </a:ext>
            </a:extLst>
          </p:cNvPr>
          <p:cNvSpPr>
            <a:spLocks noGrp="1" noRot="1" noMove="1" noResize="1" noEditPoints="1" noAdjustHandles="1" noChangeArrowheads="1" noChangeShapeType="1"/>
          </p:cNvSpPr>
          <p:nvPr/>
        </p:nvSpPr>
        <p:spPr>
          <a:xfrm>
            <a:off x="1224975" y="1389865"/>
            <a:ext cx="10362900" cy="1886310"/>
          </a:xfrm>
          <a:prstGeom prst="roundRect">
            <a:avLst>
              <a:gd name="adj" fmla="val 50000"/>
            </a:avLst>
          </a:prstGeom>
          <a:solidFill>
            <a:schemeClr val="bg1"/>
          </a:solidFill>
          <a:ln>
            <a:noFill/>
          </a:ln>
          <a:effectLst>
            <a:outerShdw blurRad="9144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Freeform: Shape 17">
            <a:extLst>
              <a:ext uri="{FF2B5EF4-FFF2-40B4-BE49-F238E27FC236}">
                <a16:creationId xmlns:a16="http://schemas.microsoft.com/office/drawing/2014/main" id="{1824ECBC-EB70-AA59-B645-229AF878604B}"/>
              </a:ext>
            </a:extLst>
          </p:cNvPr>
          <p:cNvSpPr>
            <a:spLocks noGrp="1" noRot="1" noMove="1" noResize="1" noEditPoints="1" noAdjustHandles="1" noChangeArrowheads="1" noChangeShapeType="1"/>
          </p:cNvSpPr>
          <p:nvPr/>
        </p:nvSpPr>
        <p:spPr>
          <a:xfrm>
            <a:off x="1224975" y="1389865"/>
            <a:ext cx="2081456" cy="1886310"/>
          </a:xfrm>
          <a:custGeom>
            <a:avLst/>
            <a:gdLst>
              <a:gd name="connsiteX0" fmla="*/ 990600 w 2438400"/>
              <a:gd name="connsiteY0" fmla="*/ 0 h 1981200"/>
              <a:gd name="connsiteX1" fmla="*/ 2438400 w 2438400"/>
              <a:gd name="connsiteY1" fmla="*/ 0 h 1981200"/>
              <a:gd name="connsiteX2" fmla="*/ 2438400 w 2438400"/>
              <a:gd name="connsiteY2" fmla="*/ 1981200 h 1981200"/>
              <a:gd name="connsiteX3" fmla="*/ 990600 w 2438400"/>
              <a:gd name="connsiteY3" fmla="*/ 1981200 h 1981200"/>
              <a:gd name="connsiteX4" fmla="*/ 0 w 2438400"/>
              <a:gd name="connsiteY4" fmla="*/ 990600 h 1981200"/>
              <a:gd name="connsiteX5" fmla="*/ 990600 w 2438400"/>
              <a:gd name="connsiteY5"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400" h="1981200">
                <a:moveTo>
                  <a:pt x="990600" y="0"/>
                </a:moveTo>
                <a:lnTo>
                  <a:pt x="2438400" y="0"/>
                </a:lnTo>
                <a:lnTo>
                  <a:pt x="2438400" y="1981200"/>
                </a:lnTo>
                <a:lnTo>
                  <a:pt x="990600" y="1981200"/>
                </a:lnTo>
                <a:cubicBezTo>
                  <a:pt x="443507" y="1981200"/>
                  <a:pt x="0" y="1537693"/>
                  <a:pt x="0" y="990600"/>
                </a:cubicBezTo>
                <a:cubicBezTo>
                  <a:pt x="0" y="443507"/>
                  <a:pt x="443507" y="0"/>
                  <a:pt x="990600" y="0"/>
                </a:cubicBezTo>
                <a:close/>
              </a:path>
            </a:pathLst>
          </a:custGeom>
          <a:solidFill>
            <a:srgbClr val="B195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 name="Freeform: Shape 23">
            <a:extLst>
              <a:ext uri="{FF2B5EF4-FFF2-40B4-BE49-F238E27FC236}">
                <a16:creationId xmlns:a16="http://schemas.microsoft.com/office/drawing/2014/main" id="{FB45166C-4D88-8E13-B47B-83B05D221169}"/>
              </a:ext>
            </a:extLst>
          </p:cNvPr>
          <p:cNvSpPr>
            <a:spLocks noGrp="1" noRot="1" noMove="1" noResize="1" noEditPoints="1" noAdjustHandles="1" noChangeArrowheads="1" noChangeShapeType="1"/>
          </p:cNvSpPr>
          <p:nvPr/>
        </p:nvSpPr>
        <p:spPr>
          <a:xfrm rot="8100000">
            <a:off x="2030426" y="1857958"/>
            <a:ext cx="643084" cy="643084"/>
          </a:xfrm>
          <a:custGeom>
            <a:avLst/>
            <a:gdLst>
              <a:gd name="connsiteX0" fmla="*/ 0 w 1784231"/>
              <a:gd name="connsiteY0" fmla="*/ 0 h 1784232"/>
              <a:gd name="connsiteX1" fmla="*/ 1784231 w 1784231"/>
              <a:gd name="connsiteY1" fmla="*/ 0 h 1784232"/>
              <a:gd name="connsiteX2" fmla="*/ 1784231 w 1784231"/>
              <a:gd name="connsiteY2" fmla="*/ 1784232 h 1784232"/>
              <a:gd name="connsiteX3" fmla="*/ 1330292 w 1784231"/>
              <a:gd name="connsiteY3" fmla="*/ 1330292 h 1784232"/>
              <a:gd name="connsiteX4" fmla="*/ 1330293 w 1784231"/>
              <a:gd name="connsiteY4" fmla="*/ 453939 h 1784232"/>
              <a:gd name="connsiteX5" fmla="*/ 453939 w 1784231"/>
              <a:gd name="connsiteY5" fmla="*/ 453939 h 1784232"/>
              <a:gd name="connsiteX6" fmla="*/ 0 w 1784231"/>
              <a:gd name="connsiteY6" fmla="*/ 0 h 178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4231" h="1784232">
                <a:moveTo>
                  <a:pt x="0" y="0"/>
                </a:moveTo>
                <a:lnTo>
                  <a:pt x="1784231" y="0"/>
                </a:lnTo>
                <a:lnTo>
                  <a:pt x="1784231" y="1784232"/>
                </a:lnTo>
                <a:lnTo>
                  <a:pt x="1330292" y="1330292"/>
                </a:lnTo>
                <a:lnTo>
                  <a:pt x="1330293" y="453939"/>
                </a:lnTo>
                <a:lnTo>
                  <a:pt x="453939" y="45393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9" name="TextBox 8">
            <a:extLst>
              <a:ext uri="{FF2B5EF4-FFF2-40B4-BE49-F238E27FC236}">
                <a16:creationId xmlns:a16="http://schemas.microsoft.com/office/drawing/2014/main" id="{FDF8F5FE-9558-B369-E06A-1B15692BA287}"/>
              </a:ext>
            </a:extLst>
          </p:cNvPr>
          <p:cNvSpPr txBox="1">
            <a:spLocks noGrp="1" noRot="1" noMove="1" noResize="1" noEditPoints="1" noAdjustHandles="1" noChangeArrowheads="1" noChangeShapeType="1"/>
          </p:cNvSpPr>
          <p:nvPr/>
        </p:nvSpPr>
        <p:spPr>
          <a:xfrm>
            <a:off x="3478960" y="1656981"/>
            <a:ext cx="7754953" cy="1323439"/>
          </a:xfrm>
          <a:prstGeom prst="rect">
            <a:avLst/>
          </a:prstGeom>
          <a:noFill/>
        </p:spPr>
        <p:txBody>
          <a:bodyPr wrap="square" rtlCol="0">
            <a:spAutoFit/>
          </a:bodyPr>
          <a:lstStyle/>
          <a:p>
            <a:pPr marL="285750" indent="-285750" algn="l">
              <a:buFont typeface="Arial" panose="020B0604020202020204" pitchFamily="34" charset="0"/>
              <a:buChar char="•"/>
            </a:pPr>
            <a:r>
              <a:rPr lang="en-ZA" sz="1600" b="0" i="0" dirty="0">
                <a:solidFill>
                  <a:srgbClr val="333333"/>
                </a:solidFill>
                <a:effectLst/>
                <a:latin typeface="Arial" panose="020B0604020202020204" pitchFamily="34" charset="0"/>
                <a:cs typeface="Arial" panose="020B0604020202020204" pitchFamily="34" charset="0"/>
              </a:rPr>
              <a:t>Design and implement development support programmes for small enterprises.</a:t>
            </a:r>
          </a:p>
          <a:p>
            <a:pPr marL="285750" indent="-285750" algn="l">
              <a:buFont typeface="Arial" panose="020B0604020202020204" pitchFamily="34" charset="0"/>
              <a:buChar char="•"/>
            </a:pPr>
            <a:endParaRPr lang="en-ZA" sz="1600" dirty="0">
              <a:solidFill>
                <a:srgbClr val="33333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b="0" i="0" dirty="0">
                <a:solidFill>
                  <a:srgbClr val="333333"/>
                </a:solidFill>
                <a:effectLst/>
                <a:latin typeface="Arial" panose="020B0604020202020204" pitchFamily="34" charset="0"/>
                <a:cs typeface="Arial" panose="020B0604020202020204" pitchFamily="34" charset="0"/>
              </a:rPr>
              <a:t>Promote a service delivery network that increases the contribution of small enterprises to the South African economy, and enhances economic growth, job creation, and equity for historically disadvantaged communities.</a:t>
            </a:r>
          </a:p>
        </p:txBody>
      </p:sp>
      <p:sp>
        <p:nvSpPr>
          <p:cNvPr id="10" name="Rectangle: Rounded Corners 3">
            <a:extLst>
              <a:ext uri="{FF2B5EF4-FFF2-40B4-BE49-F238E27FC236}">
                <a16:creationId xmlns:a16="http://schemas.microsoft.com/office/drawing/2014/main" id="{809DEB95-15AE-92C0-FBEC-EBE55CAE141F}"/>
              </a:ext>
            </a:extLst>
          </p:cNvPr>
          <p:cNvSpPr>
            <a:spLocks noGrp="1" noRot="1" noMove="1" noResize="1" noEditPoints="1" noAdjustHandles="1" noChangeArrowheads="1" noChangeShapeType="1"/>
          </p:cNvSpPr>
          <p:nvPr/>
        </p:nvSpPr>
        <p:spPr>
          <a:xfrm>
            <a:off x="1224975" y="3611080"/>
            <a:ext cx="10362900" cy="1886310"/>
          </a:xfrm>
          <a:prstGeom prst="roundRect">
            <a:avLst>
              <a:gd name="adj" fmla="val 50000"/>
            </a:avLst>
          </a:prstGeom>
          <a:solidFill>
            <a:schemeClr val="bg1"/>
          </a:solidFill>
          <a:ln>
            <a:noFill/>
          </a:ln>
          <a:effectLst>
            <a:outerShdw blurRad="9144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Freeform: Shape 17">
            <a:extLst>
              <a:ext uri="{FF2B5EF4-FFF2-40B4-BE49-F238E27FC236}">
                <a16:creationId xmlns:a16="http://schemas.microsoft.com/office/drawing/2014/main" id="{E8059E3C-2D49-69AD-597B-84D79F8D7013}"/>
              </a:ext>
            </a:extLst>
          </p:cNvPr>
          <p:cNvSpPr>
            <a:spLocks noGrp="1" noRot="1" noMove="1" noResize="1" noEditPoints="1" noAdjustHandles="1" noChangeArrowheads="1" noChangeShapeType="1"/>
          </p:cNvSpPr>
          <p:nvPr/>
        </p:nvSpPr>
        <p:spPr>
          <a:xfrm>
            <a:off x="1224975" y="3611080"/>
            <a:ext cx="2081456" cy="1886310"/>
          </a:xfrm>
          <a:custGeom>
            <a:avLst/>
            <a:gdLst>
              <a:gd name="connsiteX0" fmla="*/ 990600 w 2438400"/>
              <a:gd name="connsiteY0" fmla="*/ 0 h 1981200"/>
              <a:gd name="connsiteX1" fmla="*/ 2438400 w 2438400"/>
              <a:gd name="connsiteY1" fmla="*/ 0 h 1981200"/>
              <a:gd name="connsiteX2" fmla="*/ 2438400 w 2438400"/>
              <a:gd name="connsiteY2" fmla="*/ 1981200 h 1981200"/>
              <a:gd name="connsiteX3" fmla="*/ 990600 w 2438400"/>
              <a:gd name="connsiteY3" fmla="*/ 1981200 h 1981200"/>
              <a:gd name="connsiteX4" fmla="*/ 0 w 2438400"/>
              <a:gd name="connsiteY4" fmla="*/ 990600 h 1981200"/>
              <a:gd name="connsiteX5" fmla="*/ 990600 w 2438400"/>
              <a:gd name="connsiteY5"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400" h="1981200">
                <a:moveTo>
                  <a:pt x="990600" y="0"/>
                </a:moveTo>
                <a:lnTo>
                  <a:pt x="2438400" y="0"/>
                </a:lnTo>
                <a:lnTo>
                  <a:pt x="2438400" y="1981200"/>
                </a:lnTo>
                <a:lnTo>
                  <a:pt x="990600" y="1981200"/>
                </a:lnTo>
                <a:cubicBezTo>
                  <a:pt x="443507" y="1981200"/>
                  <a:pt x="0" y="1537693"/>
                  <a:pt x="0" y="990600"/>
                </a:cubicBezTo>
                <a:cubicBezTo>
                  <a:pt x="0" y="443507"/>
                  <a:pt x="443507" y="0"/>
                  <a:pt x="990600" y="0"/>
                </a:cubicBezTo>
                <a:close/>
              </a:path>
            </a:pathLst>
          </a:custGeom>
          <a:solidFill>
            <a:srgbClr val="F25F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2" name="Freeform: Shape 23">
            <a:extLst>
              <a:ext uri="{FF2B5EF4-FFF2-40B4-BE49-F238E27FC236}">
                <a16:creationId xmlns:a16="http://schemas.microsoft.com/office/drawing/2014/main" id="{DB36D11F-26F0-C0B3-F9F7-ED8ACC3A94C1}"/>
              </a:ext>
            </a:extLst>
          </p:cNvPr>
          <p:cNvSpPr>
            <a:spLocks noGrp="1" noRot="1" noMove="1" noResize="1" noEditPoints="1" noAdjustHandles="1" noChangeArrowheads="1" noChangeShapeType="1"/>
          </p:cNvSpPr>
          <p:nvPr/>
        </p:nvSpPr>
        <p:spPr>
          <a:xfrm rot="8100000">
            <a:off x="2030426" y="4079173"/>
            <a:ext cx="643084" cy="643084"/>
          </a:xfrm>
          <a:custGeom>
            <a:avLst/>
            <a:gdLst>
              <a:gd name="connsiteX0" fmla="*/ 0 w 1784231"/>
              <a:gd name="connsiteY0" fmla="*/ 0 h 1784232"/>
              <a:gd name="connsiteX1" fmla="*/ 1784231 w 1784231"/>
              <a:gd name="connsiteY1" fmla="*/ 0 h 1784232"/>
              <a:gd name="connsiteX2" fmla="*/ 1784231 w 1784231"/>
              <a:gd name="connsiteY2" fmla="*/ 1784232 h 1784232"/>
              <a:gd name="connsiteX3" fmla="*/ 1330292 w 1784231"/>
              <a:gd name="connsiteY3" fmla="*/ 1330292 h 1784232"/>
              <a:gd name="connsiteX4" fmla="*/ 1330293 w 1784231"/>
              <a:gd name="connsiteY4" fmla="*/ 453939 h 1784232"/>
              <a:gd name="connsiteX5" fmla="*/ 453939 w 1784231"/>
              <a:gd name="connsiteY5" fmla="*/ 453939 h 1784232"/>
              <a:gd name="connsiteX6" fmla="*/ 0 w 1784231"/>
              <a:gd name="connsiteY6" fmla="*/ 0 h 178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4231" h="1784232">
                <a:moveTo>
                  <a:pt x="0" y="0"/>
                </a:moveTo>
                <a:lnTo>
                  <a:pt x="1784231" y="0"/>
                </a:lnTo>
                <a:lnTo>
                  <a:pt x="1784231" y="1784232"/>
                </a:lnTo>
                <a:lnTo>
                  <a:pt x="1330292" y="1330292"/>
                </a:lnTo>
                <a:lnTo>
                  <a:pt x="1330293" y="453939"/>
                </a:lnTo>
                <a:lnTo>
                  <a:pt x="453939" y="45393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3" name="TextBox 12">
            <a:extLst>
              <a:ext uri="{FF2B5EF4-FFF2-40B4-BE49-F238E27FC236}">
                <a16:creationId xmlns:a16="http://schemas.microsoft.com/office/drawing/2014/main" id="{535FD344-37A6-D4E0-119A-7C10C7E871A8}"/>
              </a:ext>
            </a:extLst>
          </p:cNvPr>
          <p:cNvSpPr txBox="1">
            <a:spLocks noGrp="1" noRot="1" noMove="1" noResize="1" noEditPoints="1" noAdjustHandles="1" noChangeArrowheads="1" noChangeShapeType="1"/>
          </p:cNvSpPr>
          <p:nvPr/>
        </p:nvSpPr>
        <p:spPr>
          <a:xfrm>
            <a:off x="3478961" y="3790708"/>
            <a:ext cx="7754952" cy="1569660"/>
          </a:xfrm>
          <a:prstGeom prst="rect">
            <a:avLst/>
          </a:prstGeom>
          <a:noFill/>
        </p:spPr>
        <p:txBody>
          <a:bodyPr wrap="square" rtlCol="0">
            <a:spAutoFit/>
          </a:bodyPr>
          <a:lstStyle/>
          <a:p>
            <a:pPr marL="285750" indent="-285750" algn="l">
              <a:buFont typeface="Arial" panose="020B0604020202020204" pitchFamily="34" charset="0"/>
              <a:buChar char="•"/>
            </a:pPr>
            <a:r>
              <a:rPr lang="en-ZA" sz="1600" b="0" i="0" dirty="0">
                <a:solidFill>
                  <a:srgbClr val="333333"/>
                </a:solidFill>
                <a:effectLst/>
                <a:latin typeface="Arial" panose="020B0604020202020204" pitchFamily="34" charset="0"/>
                <a:cs typeface="Arial" panose="020B0604020202020204" pitchFamily="34" charset="0"/>
              </a:rPr>
              <a:t>Support, promote, and develop co-operative banks and co-operative financial institutions.</a:t>
            </a:r>
          </a:p>
          <a:p>
            <a:pPr marL="285750" indent="-285750" algn="l">
              <a:buFont typeface="Arial" panose="020B0604020202020204" pitchFamily="34" charset="0"/>
              <a:buChar char="•"/>
            </a:pPr>
            <a:endParaRPr lang="en-ZA" sz="1600" dirty="0">
              <a:solidFill>
                <a:srgbClr val="33333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b="0" i="0" dirty="0">
                <a:solidFill>
                  <a:srgbClr val="333333"/>
                </a:solidFill>
                <a:effectLst/>
                <a:latin typeface="Arial" panose="020B0604020202020204" pitchFamily="34" charset="0"/>
                <a:cs typeface="Arial" panose="020B0604020202020204" pitchFamily="34" charset="0"/>
              </a:rPr>
              <a:t>Generally, strengthen the capacity of: service providers to support small enterprises; and small enterprises to compete successfully domestically and internationally.</a:t>
            </a:r>
          </a:p>
        </p:txBody>
      </p:sp>
      <p:sp>
        <p:nvSpPr>
          <p:cNvPr id="14" name="TextBox 13">
            <a:extLst>
              <a:ext uri="{FF2B5EF4-FFF2-40B4-BE49-F238E27FC236}">
                <a16:creationId xmlns:a16="http://schemas.microsoft.com/office/drawing/2014/main" id="{46F7AAFC-8B10-4E2E-B310-21E3E5C28782}"/>
              </a:ext>
            </a:extLst>
          </p:cNvPr>
          <p:cNvSpPr txBox="1">
            <a:spLocks noGrp="1" noRot="1" noMove="1" noResize="1" noEditPoints="1" noAdjustHandles="1" noChangeArrowheads="1" noChangeShapeType="1"/>
          </p:cNvSpPr>
          <p:nvPr/>
        </p:nvSpPr>
        <p:spPr bwMode="auto">
          <a:xfrm>
            <a:off x="1592848" y="572960"/>
            <a:ext cx="407628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itchFamily="34" charset="0"/>
              </a:defRPr>
            </a:lvl1pPr>
            <a:lvl2pPr marL="742950" indent="-285750">
              <a:defRPr sz="3600">
                <a:solidFill>
                  <a:schemeClr val="tx1"/>
                </a:solidFill>
                <a:latin typeface="Lato Light" pitchFamily="34" charset="0"/>
              </a:defRPr>
            </a:lvl2pPr>
            <a:lvl3pPr marL="1143000" indent="-228600">
              <a:defRPr sz="3600">
                <a:solidFill>
                  <a:schemeClr val="tx1"/>
                </a:solidFill>
                <a:latin typeface="Lato Light" pitchFamily="34" charset="0"/>
              </a:defRPr>
            </a:lvl3pPr>
            <a:lvl4pPr marL="1600200" indent="-228600">
              <a:defRPr sz="3600">
                <a:solidFill>
                  <a:schemeClr val="tx1"/>
                </a:solidFill>
                <a:latin typeface="Lato Light" pitchFamily="34" charset="0"/>
              </a:defRPr>
            </a:lvl4pPr>
            <a:lvl5pPr marL="2057400" indent="-228600">
              <a:defRPr sz="3600">
                <a:solidFill>
                  <a:schemeClr val="tx1"/>
                </a:solidFill>
                <a:latin typeface="Lato Light" pitchFamily="34" charset="0"/>
              </a:defRPr>
            </a:lvl5pPr>
            <a:lvl6pPr marL="2514600" indent="-228600" defTabSz="1827213" eaLnBrk="0" fontAlgn="base" hangingPunct="0">
              <a:spcBef>
                <a:spcPct val="0"/>
              </a:spcBef>
              <a:spcAft>
                <a:spcPct val="0"/>
              </a:spcAft>
              <a:defRPr sz="3600">
                <a:solidFill>
                  <a:schemeClr val="tx1"/>
                </a:solidFill>
                <a:latin typeface="Lato Light" pitchFamily="34" charset="0"/>
              </a:defRPr>
            </a:lvl6pPr>
            <a:lvl7pPr marL="2971800" indent="-228600" defTabSz="1827213" eaLnBrk="0" fontAlgn="base" hangingPunct="0">
              <a:spcBef>
                <a:spcPct val="0"/>
              </a:spcBef>
              <a:spcAft>
                <a:spcPct val="0"/>
              </a:spcAft>
              <a:defRPr sz="3600">
                <a:solidFill>
                  <a:schemeClr val="tx1"/>
                </a:solidFill>
                <a:latin typeface="Lato Light" pitchFamily="34" charset="0"/>
              </a:defRPr>
            </a:lvl7pPr>
            <a:lvl8pPr marL="3429000" indent="-228600" defTabSz="1827213" eaLnBrk="0" fontAlgn="base" hangingPunct="0">
              <a:spcBef>
                <a:spcPct val="0"/>
              </a:spcBef>
              <a:spcAft>
                <a:spcPct val="0"/>
              </a:spcAft>
              <a:defRPr sz="3600">
                <a:solidFill>
                  <a:schemeClr val="tx1"/>
                </a:solidFill>
                <a:latin typeface="Lato Light" pitchFamily="34" charset="0"/>
              </a:defRPr>
            </a:lvl8pPr>
            <a:lvl9pPr marL="3886200" indent="-228600" defTabSz="1827213" eaLnBrk="0" fontAlgn="base" hangingPunct="0">
              <a:spcBef>
                <a:spcPct val="0"/>
              </a:spcBef>
              <a:spcAft>
                <a:spcPct val="0"/>
              </a:spcAft>
              <a:defRPr sz="3600">
                <a:solidFill>
                  <a:schemeClr val="tx1"/>
                </a:solidFill>
                <a:latin typeface="Lato Light" pitchFamily="34" charset="0"/>
              </a:defRPr>
            </a:lvl9pPr>
          </a:lstStyle>
          <a:p>
            <a:pPr marL="0" marR="0" lvl="0" indent="0" algn="l" defTabSz="1827213" rtl="0" eaLnBrk="0" fontAlgn="base" latinLnBrk="0" hangingPunct="0">
              <a:lnSpc>
                <a:spcPct val="80000"/>
              </a:lnSpc>
              <a:spcBef>
                <a:spcPts val="4200"/>
              </a:spcBef>
              <a:spcAft>
                <a:spcPct val="0"/>
              </a:spcAft>
              <a:buClrTx/>
              <a:buSzTx/>
              <a:buFontTx/>
              <a:buNone/>
              <a:tabLst/>
              <a:defRPr/>
            </a:pPr>
            <a:r>
              <a:rPr lang="en-US" altLang="ru-RU" b="1" dirty="0">
                <a:latin typeface="Arial" panose="020B0604020202020204" pitchFamily="34" charset="0"/>
                <a:cs typeface="Arial" panose="020B0604020202020204" pitchFamily="34" charset="0"/>
              </a:rPr>
              <a:t>OBJECTIVES</a:t>
            </a:r>
          </a:p>
        </p:txBody>
      </p:sp>
      <p:pic>
        <p:nvPicPr>
          <p:cNvPr id="19" name="Picture 18">
            <a:extLst>
              <a:ext uri="{FF2B5EF4-FFF2-40B4-BE49-F238E27FC236}">
                <a16:creationId xmlns:a16="http://schemas.microsoft.com/office/drawing/2014/main" id="{68C26A4A-410A-1736-1027-54FC11A1300D}"/>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548154" y="385923"/>
            <a:ext cx="1008584" cy="1107754"/>
          </a:xfrm>
          <a:prstGeom prst="rect">
            <a:avLst/>
          </a:prstGeom>
        </p:spPr>
      </p:pic>
      <p:pic>
        <p:nvPicPr>
          <p:cNvPr id="5" name="Picture 4" descr="A logo with a tree and text&#10;&#10;Description automatically generated">
            <a:extLst>
              <a:ext uri="{FF2B5EF4-FFF2-40B4-BE49-F238E27FC236}">
                <a16:creationId xmlns:a16="http://schemas.microsoft.com/office/drawing/2014/main" id="{5D4E15A5-ADD5-7372-0404-69C95AAB4F57}"/>
              </a:ext>
            </a:extLst>
          </p:cNvPr>
          <p:cNvPicPr>
            <a:picLocks noGrp="1" noRot="1" noChangeAspect="1" noMove="1" noResize="1" noEditPoints="1" noAdjustHandles="1" noChangeArrowheads="1" noChangeShapeType="1" noCrop="1"/>
          </p:cNvPicPr>
          <p:nvPr/>
        </p:nvPicPr>
        <p:blipFill>
          <a:blip r:embed="rId4"/>
          <a:stretch>
            <a:fillRect/>
          </a:stretch>
        </p:blipFill>
        <p:spPr>
          <a:xfrm>
            <a:off x="10411691" y="5510394"/>
            <a:ext cx="1535114" cy="1216069"/>
          </a:xfrm>
          <a:prstGeom prst="rect">
            <a:avLst/>
          </a:prstGeom>
        </p:spPr>
      </p:pic>
    </p:spTree>
    <p:extLst>
      <p:ext uri="{BB962C8B-B14F-4D97-AF65-F5344CB8AC3E}">
        <p14:creationId xmlns:p14="http://schemas.microsoft.com/office/powerpoint/2010/main" val="4275297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F030F-3208-5227-DCD9-95C407703425}"/>
            </a:ext>
          </a:extLst>
        </p:cNvPr>
        <p:cNvGrpSpPr/>
        <p:nvPr/>
      </p:nvGrpSpPr>
      <p:grpSpPr>
        <a:xfrm>
          <a:off x="0" y="0"/>
          <a:ext cx="0" cy="0"/>
          <a:chOff x="0" y="0"/>
          <a:chExt cx="0" cy="0"/>
        </a:xfrm>
      </p:grpSpPr>
      <p:pic>
        <p:nvPicPr>
          <p:cNvPr id="4" name="Picture 3" descr="A group of white ovals on a black background&#10;&#10;Description automatically generated">
            <a:extLst>
              <a:ext uri="{FF2B5EF4-FFF2-40B4-BE49-F238E27FC236}">
                <a16:creationId xmlns:a16="http://schemas.microsoft.com/office/drawing/2014/main" id="{3A90EB1B-C2F4-BFA5-F349-2F18D4FA93C6}"/>
              </a:ext>
            </a:extLst>
          </p:cNvPr>
          <p:cNvPicPr>
            <a:picLocks noGrp="1" noRot="1" noChangeAspect="1" noMove="1" noResize="1" noEditPoints="1" noAdjustHandles="1" noChangeArrowheads="1" noChangeShapeType="1" noCrop="1"/>
          </p:cNvPicPr>
          <p:nvPr/>
        </p:nvPicPr>
        <p:blipFill>
          <a:blip r:embed="rId2"/>
          <a:stretch>
            <a:fillRect/>
          </a:stretch>
        </p:blipFill>
        <p:spPr>
          <a:xfrm rot="8280731">
            <a:off x="-798316" y="-430209"/>
            <a:ext cx="3631502" cy="2330376"/>
          </a:xfrm>
          <a:prstGeom prst="rect">
            <a:avLst/>
          </a:prstGeom>
        </p:spPr>
      </p:pic>
      <p:sp>
        <p:nvSpPr>
          <p:cNvPr id="21" name="Oval 20">
            <a:extLst>
              <a:ext uri="{FF2B5EF4-FFF2-40B4-BE49-F238E27FC236}">
                <a16:creationId xmlns:a16="http://schemas.microsoft.com/office/drawing/2014/main" id="{50BE3128-FF80-C78C-2132-5EBD9E1F25A9}"/>
              </a:ext>
            </a:extLst>
          </p:cNvPr>
          <p:cNvSpPr>
            <a:spLocks noGrp="1" noRot="1" noMove="1" noResize="1" noEditPoints="1" noAdjustHandles="1" noChangeArrowheads="1" noChangeShapeType="1"/>
          </p:cNvSpPr>
          <p:nvPr/>
        </p:nvSpPr>
        <p:spPr>
          <a:xfrm>
            <a:off x="471948" y="1993265"/>
            <a:ext cx="3991587" cy="3916110"/>
          </a:xfrm>
          <a:prstGeom prst="ellipse">
            <a:avLst/>
          </a:prstGeom>
          <a:solidFill>
            <a:schemeClr val="bg1"/>
          </a:solidFill>
          <a:ln w="127000">
            <a:solidFill>
              <a:schemeClr val="bg1"/>
            </a:solidFill>
          </a:ln>
          <a:effectLst>
            <a:outerShdw blurRad="508000" dist="266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Group 9">
            <a:extLst>
              <a:ext uri="{FF2B5EF4-FFF2-40B4-BE49-F238E27FC236}">
                <a16:creationId xmlns:a16="http://schemas.microsoft.com/office/drawing/2014/main" id="{263EB9E9-6B4E-16E5-7F4F-DF10A14C7FB2}"/>
              </a:ext>
            </a:extLst>
          </p:cNvPr>
          <p:cNvGrpSpPr>
            <a:grpSpLocks noGrp="1" noUngrp="1" noRot="1" noMove="1" noResize="1"/>
          </p:cNvGrpSpPr>
          <p:nvPr/>
        </p:nvGrpSpPr>
        <p:grpSpPr>
          <a:xfrm>
            <a:off x="833985" y="1617816"/>
            <a:ext cx="995937" cy="995937"/>
            <a:chOff x="7963617" y="6347542"/>
            <a:chExt cx="1554316" cy="1554316"/>
          </a:xfrm>
        </p:grpSpPr>
        <p:sp>
          <p:nvSpPr>
            <p:cNvPr id="11" name="Oval 10">
              <a:extLst>
                <a:ext uri="{FF2B5EF4-FFF2-40B4-BE49-F238E27FC236}">
                  <a16:creationId xmlns:a16="http://schemas.microsoft.com/office/drawing/2014/main" id="{523C6ABC-C2EF-1708-C8D0-F9A88B10730B}"/>
                </a:ext>
              </a:extLst>
            </p:cNvPr>
            <p:cNvSpPr>
              <a:spLocks noGrp="1" noRot="1" noMove="1" noResize="1" noEditPoints="1" noAdjustHandles="1" noChangeArrowheads="1" noChangeShapeType="1"/>
            </p:cNvSpPr>
            <p:nvPr/>
          </p:nvSpPr>
          <p:spPr>
            <a:xfrm>
              <a:off x="7963617" y="6347542"/>
              <a:ext cx="1554316" cy="1554316"/>
            </a:xfrm>
            <a:prstGeom prst="ellipse">
              <a:avLst/>
            </a:prstGeom>
            <a:solidFill>
              <a:schemeClr val="bg1"/>
            </a:solidFill>
            <a:ln>
              <a:noFill/>
            </a:ln>
            <a:effectLst>
              <a:outerShdw blurRad="4064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Freeform: Shape 155">
              <a:extLst>
                <a:ext uri="{FF2B5EF4-FFF2-40B4-BE49-F238E27FC236}">
                  <a16:creationId xmlns:a16="http://schemas.microsoft.com/office/drawing/2014/main" id="{2B5F7158-AC64-8608-04AB-E09CE96FFF82}"/>
                </a:ext>
              </a:extLst>
            </p:cNvPr>
            <p:cNvSpPr>
              <a:spLocks noGrp="1" noRot="1" noMove="1" noResize="1" noEditPoints="1" noAdjustHandles="1" noChangeArrowheads="1" noChangeShapeType="1"/>
            </p:cNvSpPr>
            <p:nvPr/>
          </p:nvSpPr>
          <p:spPr>
            <a:xfrm rot="2700000">
              <a:off x="8358536" y="6862478"/>
              <a:ext cx="524446" cy="524446"/>
            </a:xfrm>
            <a:custGeom>
              <a:avLst/>
              <a:gdLst>
                <a:gd name="connsiteX0" fmla="*/ 0 w 1784233"/>
                <a:gd name="connsiteY0" fmla="*/ 0 h 1784233"/>
                <a:gd name="connsiteX1" fmla="*/ 1784233 w 1784233"/>
                <a:gd name="connsiteY1" fmla="*/ 0 h 1784233"/>
                <a:gd name="connsiteX2" fmla="*/ 1784233 w 1784233"/>
                <a:gd name="connsiteY2" fmla="*/ 1784233 h 1784233"/>
                <a:gd name="connsiteX3" fmla="*/ 1330292 w 1784233"/>
                <a:gd name="connsiteY3" fmla="*/ 1330292 h 1784233"/>
                <a:gd name="connsiteX4" fmla="*/ 1330294 w 1784233"/>
                <a:gd name="connsiteY4" fmla="*/ 1330292 h 1784233"/>
                <a:gd name="connsiteX5" fmla="*/ 1330294 w 1784233"/>
                <a:gd name="connsiteY5" fmla="*/ 453939 h 1784233"/>
                <a:gd name="connsiteX6" fmla="*/ 453941 w 1784233"/>
                <a:gd name="connsiteY6" fmla="*/ 453939 h 1784233"/>
                <a:gd name="connsiteX7" fmla="*/ 453940 w 1784233"/>
                <a:gd name="connsiteY7" fmla="*/ 453940 h 1784233"/>
                <a:gd name="connsiteX8" fmla="*/ 0 w 1784233"/>
                <a:gd name="connsiteY8" fmla="*/ 0 h 178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4233" h="1784233">
                  <a:moveTo>
                    <a:pt x="0" y="0"/>
                  </a:moveTo>
                  <a:lnTo>
                    <a:pt x="1784233" y="0"/>
                  </a:lnTo>
                  <a:lnTo>
                    <a:pt x="1784233" y="1784233"/>
                  </a:lnTo>
                  <a:lnTo>
                    <a:pt x="1330292" y="1330292"/>
                  </a:lnTo>
                  <a:lnTo>
                    <a:pt x="1330294" y="1330292"/>
                  </a:lnTo>
                  <a:lnTo>
                    <a:pt x="1330294" y="453939"/>
                  </a:lnTo>
                  <a:lnTo>
                    <a:pt x="453941" y="453939"/>
                  </a:lnTo>
                  <a:lnTo>
                    <a:pt x="453940" y="453940"/>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0" name="TextBox 19">
            <a:extLst>
              <a:ext uri="{FF2B5EF4-FFF2-40B4-BE49-F238E27FC236}">
                <a16:creationId xmlns:a16="http://schemas.microsoft.com/office/drawing/2014/main" id="{F6F2CBE5-17D6-209F-4A66-1032EFF17868}"/>
              </a:ext>
            </a:extLst>
          </p:cNvPr>
          <p:cNvSpPr txBox="1">
            <a:spLocks noGrp="1" noRot="1" noMove="1" noResize="1" noEditPoints="1" noAdjustHandles="1" noChangeArrowheads="1" noChangeShapeType="1"/>
          </p:cNvSpPr>
          <p:nvPr/>
        </p:nvSpPr>
        <p:spPr>
          <a:xfrm>
            <a:off x="5209030" y="1090941"/>
            <a:ext cx="6774633" cy="3893374"/>
          </a:xfrm>
          <a:prstGeom prst="rect">
            <a:avLst/>
          </a:prstGeom>
          <a:noFill/>
        </p:spPr>
        <p:txBody>
          <a:bodyPr wrap="square" rtlCol="0">
            <a:spAutoFit/>
          </a:bodyPr>
          <a:lstStyle/>
          <a:p>
            <a:pPr algn="l">
              <a:spcBef>
                <a:spcPts val="1125"/>
              </a:spcBef>
              <a:spcAft>
                <a:spcPts val="1125"/>
              </a:spcAft>
            </a:pPr>
            <a:r>
              <a:rPr lang="en-ZA" sz="1600" i="0" dirty="0">
                <a:solidFill>
                  <a:srgbClr val="333333"/>
                </a:solidFill>
                <a:effectLst/>
                <a:latin typeface="Arial" panose="020B0604020202020204" pitchFamily="34" charset="0"/>
                <a:cs typeface="Arial" panose="020B0604020202020204" pitchFamily="34" charset="0"/>
              </a:rPr>
              <a:t>We provide comprehensive support to build and sustain competitive small enterprises. Our services focus on promoting entrepreneurship, creating an enabling environment, and ensuring equitable access to resources.</a:t>
            </a:r>
          </a:p>
          <a:p>
            <a:pPr algn="l">
              <a:spcBef>
                <a:spcPts val="1125"/>
              </a:spcBef>
              <a:spcAft>
                <a:spcPts val="1125"/>
              </a:spcAft>
            </a:pPr>
            <a:r>
              <a:rPr lang="en-ZA" sz="1600" b="1" i="0" dirty="0">
                <a:solidFill>
                  <a:srgbClr val="333333"/>
                </a:solidFill>
                <a:effectLst/>
                <a:latin typeface="Arial" panose="020B0604020202020204" pitchFamily="34" charset="0"/>
                <a:cs typeface="Arial" panose="020B0604020202020204" pitchFamily="34" charset="0"/>
              </a:rPr>
              <a:t>Sedfa</a:t>
            </a:r>
            <a:r>
              <a:rPr lang="en-ZA" sz="1600" i="0" dirty="0">
                <a:solidFill>
                  <a:srgbClr val="333333"/>
                </a:solidFill>
                <a:effectLst/>
                <a:latin typeface="Arial" panose="020B0604020202020204" pitchFamily="34" charset="0"/>
                <a:cs typeface="Arial" panose="020B0604020202020204" pitchFamily="34" charset="0"/>
              </a:rPr>
              <a:t> is committed to fostering the development of Micro Small and Medium Enterprises (MSMEs) through a well-rounded approach that integrates both financial and non-financial support.</a:t>
            </a:r>
          </a:p>
          <a:p>
            <a:pPr algn="l">
              <a:spcBef>
                <a:spcPts val="1125"/>
              </a:spcBef>
              <a:spcAft>
                <a:spcPts val="1125"/>
              </a:spcAft>
            </a:pPr>
            <a:r>
              <a:rPr lang="en-ZA" sz="1600" i="0" dirty="0">
                <a:solidFill>
                  <a:srgbClr val="333333"/>
                </a:solidFill>
                <a:effectLst/>
                <a:latin typeface="Arial" panose="020B0604020202020204" pitchFamily="34" charset="0"/>
                <a:cs typeface="Arial" panose="020B0604020202020204" pitchFamily="34" charset="0"/>
              </a:rPr>
              <a:t>Our aim is to address the unique challenges businesses face, providing tools and resources that ensure sustainable growth and success.</a:t>
            </a:r>
          </a:p>
          <a:p>
            <a:pPr algn="l">
              <a:spcBef>
                <a:spcPts val="1125"/>
              </a:spcBef>
              <a:spcAft>
                <a:spcPts val="1125"/>
              </a:spcAft>
            </a:pPr>
            <a:r>
              <a:rPr lang="en-ZA" sz="1600" i="0" dirty="0">
                <a:solidFill>
                  <a:srgbClr val="333333"/>
                </a:solidFill>
                <a:effectLst/>
                <a:latin typeface="Arial" panose="020B0604020202020204" pitchFamily="34" charset="0"/>
                <a:cs typeface="Arial" panose="020B0604020202020204" pitchFamily="34" charset="0"/>
              </a:rPr>
              <a:t>Whether through business assessments, technology upgrades, or financial solutions, </a:t>
            </a:r>
            <a:r>
              <a:rPr lang="en-ZA" sz="1600" b="1" i="0" dirty="0" err="1">
                <a:solidFill>
                  <a:srgbClr val="333333"/>
                </a:solidFill>
                <a:effectLst/>
                <a:latin typeface="Arial" panose="020B0604020202020204" pitchFamily="34" charset="0"/>
                <a:cs typeface="Arial" panose="020B0604020202020204" pitchFamily="34" charset="0"/>
              </a:rPr>
              <a:t>Sedfa</a:t>
            </a:r>
            <a:r>
              <a:rPr lang="en-ZA" sz="1600" i="0" dirty="0">
                <a:solidFill>
                  <a:srgbClr val="333333"/>
                </a:solidFill>
                <a:effectLst/>
                <a:latin typeface="Arial" panose="020B0604020202020204" pitchFamily="34" charset="0"/>
                <a:cs typeface="Arial" panose="020B0604020202020204" pitchFamily="34" charset="0"/>
              </a:rPr>
              <a:t> offers customized services that guide businesses at every stage of their journey.</a:t>
            </a:r>
          </a:p>
        </p:txBody>
      </p:sp>
      <p:sp>
        <p:nvSpPr>
          <p:cNvPr id="23" name="TextBox 22">
            <a:extLst>
              <a:ext uri="{FF2B5EF4-FFF2-40B4-BE49-F238E27FC236}">
                <a16:creationId xmlns:a16="http://schemas.microsoft.com/office/drawing/2014/main" id="{66295B54-1367-750D-1807-BF953E279C03}"/>
              </a:ext>
            </a:extLst>
          </p:cNvPr>
          <p:cNvSpPr txBox="1">
            <a:spLocks noGrp="1" noRot="1" noMove="1" noResize="1" noEditPoints="1" noAdjustHandles="1" noChangeArrowheads="1" noChangeShapeType="1"/>
          </p:cNvSpPr>
          <p:nvPr/>
        </p:nvSpPr>
        <p:spPr>
          <a:xfrm>
            <a:off x="803198" y="4042264"/>
            <a:ext cx="3215352" cy="1200329"/>
          </a:xfrm>
          <a:prstGeom prst="rect">
            <a:avLst/>
          </a:prstGeom>
          <a:noFill/>
        </p:spPr>
        <p:txBody>
          <a:bodyPr wrap="square" rtlCol="0">
            <a:spAutoFit/>
          </a:bodyPr>
          <a:lstStyle/>
          <a:p>
            <a:pPr algn="ctr"/>
            <a:r>
              <a:rPr lang="en-ZA" sz="3600" b="1" i="0" dirty="0">
                <a:solidFill>
                  <a:srgbClr val="333333"/>
                </a:solidFill>
                <a:effectLst/>
                <a:latin typeface="Arial" panose="020B0604020202020204" pitchFamily="34" charset="0"/>
                <a:cs typeface="Arial" panose="020B0604020202020204" pitchFamily="34" charset="0"/>
              </a:rPr>
              <a:t>WHAT WE OFFER</a:t>
            </a:r>
          </a:p>
        </p:txBody>
      </p:sp>
      <p:pic>
        <p:nvPicPr>
          <p:cNvPr id="24" name="Picture 23">
            <a:extLst>
              <a:ext uri="{FF2B5EF4-FFF2-40B4-BE49-F238E27FC236}">
                <a16:creationId xmlns:a16="http://schemas.microsoft.com/office/drawing/2014/main" id="{AA9D67BF-B2C8-401B-F2DA-80FBFB7BE95F}"/>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897833" y="2613753"/>
            <a:ext cx="1193497" cy="1169492"/>
          </a:xfrm>
          <a:prstGeom prst="rect">
            <a:avLst/>
          </a:prstGeom>
        </p:spPr>
      </p:pic>
      <p:sp>
        <p:nvSpPr>
          <p:cNvPr id="6" name="Freeform: Shape 58">
            <a:extLst>
              <a:ext uri="{FF2B5EF4-FFF2-40B4-BE49-F238E27FC236}">
                <a16:creationId xmlns:a16="http://schemas.microsoft.com/office/drawing/2014/main" id="{8B92A0FD-8F88-CB5B-81AF-BDDBC7BF5829}"/>
              </a:ext>
            </a:extLst>
          </p:cNvPr>
          <p:cNvSpPr>
            <a:spLocks noGrp="1" noRot="1" noMove="1" noResize="1" noEditPoints="1" noAdjustHandles="1" noChangeArrowheads="1" noChangeShapeType="1"/>
          </p:cNvSpPr>
          <p:nvPr/>
        </p:nvSpPr>
        <p:spPr>
          <a:xfrm>
            <a:off x="0" y="5138598"/>
            <a:ext cx="1667970" cy="1719402"/>
          </a:xfrm>
          <a:custGeom>
            <a:avLst/>
            <a:gdLst>
              <a:gd name="connsiteX0" fmla="*/ 1882774 w 3805674"/>
              <a:gd name="connsiteY0" fmla="*/ 0 h 6858000"/>
              <a:gd name="connsiteX1" fmla="*/ 1902837 w 3805674"/>
              <a:gd name="connsiteY1" fmla="*/ 0 h 6858000"/>
              <a:gd name="connsiteX2" fmla="*/ 3805671 w 3805674"/>
              <a:gd name="connsiteY2" fmla="*/ 0 h 6858000"/>
              <a:gd name="connsiteX3" fmla="*/ 3805671 w 3805674"/>
              <a:gd name="connsiteY3" fmla="*/ 1902778 h 6858000"/>
              <a:gd name="connsiteX4" fmla="*/ 3805674 w 3805674"/>
              <a:gd name="connsiteY4" fmla="*/ 1902837 h 6858000"/>
              <a:gd name="connsiteX5" fmla="*/ 3805674 w 3805674"/>
              <a:gd name="connsiteY5" fmla="*/ 4955163 h 6858000"/>
              <a:gd name="connsiteX6" fmla="*/ 2097391 w 3805674"/>
              <a:gd name="connsiteY6" fmla="*/ 6848176 h 6858000"/>
              <a:gd name="connsiteX7" fmla="*/ 1908175 w 3805674"/>
              <a:gd name="connsiteY7" fmla="*/ 6857730 h 6858000"/>
              <a:gd name="connsiteX8" fmla="*/ 1908175 w 3805674"/>
              <a:gd name="connsiteY8" fmla="*/ 6858000 h 6858000"/>
              <a:gd name="connsiteX9" fmla="*/ 1902837 w 3805674"/>
              <a:gd name="connsiteY9" fmla="*/ 6858000 h 6858000"/>
              <a:gd name="connsiteX10" fmla="*/ 1 w 3805674"/>
              <a:gd name="connsiteY10" fmla="*/ 6858000 h 6858000"/>
              <a:gd name="connsiteX11" fmla="*/ 1 w 3805674"/>
              <a:gd name="connsiteY11" fmla="*/ 4955185 h 6858000"/>
              <a:gd name="connsiteX12" fmla="*/ 0 w 3805674"/>
              <a:gd name="connsiteY12" fmla="*/ 4955163 h 6858000"/>
              <a:gd name="connsiteX13" fmla="*/ 0 w 3805674"/>
              <a:gd name="connsiteY13" fmla="*/ 1902837 h 6858000"/>
              <a:gd name="connsiteX14" fmla="*/ 1708283 w 3805674"/>
              <a:gd name="connsiteY14" fmla="*/ 9824 h 6858000"/>
              <a:gd name="connsiteX15" fmla="*/ 1882774 w 3805674"/>
              <a:gd name="connsiteY15" fmla="*/ 10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05674" h="6858000">
                <a:moveTo>
                  <a:pt x="1882774" y="0"/>
                </a:moveTo>
                <a:lnTo>
                  <a:pt x="1902837" y="0"/>
                </a:lnTo>
                <a:lnTo>
                  <a:pt x="3805671" y="0"/>
                </a:lnTo>
                <a:lnTo>
                  <a:pt x="3805671" y="1902778"/>
                </a:lnTo>
                <a:lnTo>
                  <a:pt x="3805674" y="1902837"/>
                </a:lnTo>
                <a:lnTo>
                  <a:pt x="3805674" y="4955163"/>
                </a:lnTo>
                <a:cubicBezTo>
                  <a:pt x="3805674" y="5940389"/>
                  <a:pt x="3056908" y="6750732"/>
                  <a:pt x="2097391" y="6848176"/>
                </a:cubicBezTo>
                <a:lnTo>
                  <a:pt x="1908175" y="6857730"/>
                </a:lnTo>
                <a:lnTo>
                  <a:pt x="1908175" y="6858000"/>
                </a:lnTo>
                <a:lnTo>
                  <a:pt x="1902837" y="6858000"/>
                </a:lnTo>
                <a:lnTo>
                  <a:pt x="1" y="6858000"/>
                </a:lnTo>
                <a:lnTo>
                  <a:pt x="1" y="4955185"/>
                </a:lnTo>
                <a:lnTo>
                  <a:pt x="0" y="4955163"/>
                </a:lnTo>
                <a:lnTo>
                  <a:pt x="0" y="1902837"/>
                </a:lnTo>
                <a:cubicBezTo>
                  <a:pt x="0" y="917611"/>
                  <a:pt x="748766" y="107269"/>
                  <a:pt x="1708283" y="9824"/>
                </a:cubicBezTo>
                <a:lnTo>
                  <a:pt x="1882774" y="1013"/>
                </a:lnTo>
                <a:close/>
              </a:path>
            </a:pathLst>
          </a:custGeom>
          <a:solidFill>
            <a:srgbClr val="F25F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pic>
        <p:nvPicPr>
          <p:cNvPr id="2" name="Picture 1" descr="A logo with a tree and text&#10;&#10;Description automatically generated">
            <a:extLst>
              <a:ext uri="{FF2B5EF4-FFF2-40B4-BE49-F238E27FC236}">
                <a16:creationId xmlns:a16="http://schemas.microsoft.com/office/drawing/2014/main" id="{376900F3-B9BE-5E64-6ED4-2FB91471F92A}"/>
              </a:ext>
            </a:extLst>
          </p:cNvPr>
          <p:cNvPicPr>
            <a:picLocks noGrp="1" noRot="1" noChangeAspect="1" noMove="1" noResize="1" noEditPoints="1" noAdjustHandles="1" noChangeArrowheads="1" noChangeShapeType="1" noCrop="1"/>
          </p:cNvPicPr>
          <p:nvPr/>
        </p:nvPicPr>
        <p:blipFill>
          <a:blip r:embed="rId4"/>
          <a:stretch>
            <a:fillRect/>
          </a:stretch>
        </p:blipFill>
        <p:spPr>
          <a:xfrm>
            <a:off x="10411691" y="5510394"/>
            <a:ext cx="1535114" cy="1216069"/>
          </a:xfrm>
          <a:prstGeom prst="rect">
            <a:avLst/>
          </a:prstGeom>
        </p:spPr>
      </p:pic>
    </p:spTree>
    <p:extLst>
      <p:ext uri="{BB962C8B-B14F-4D97-AF65-F5344CB8AC3E}">
        <p14:creationId xmlns:p14="http://schemas.microsoft.com/office/powerpoint/2010/main" val="1854489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6ABFD-0558-2671-E39D-1970CB71DAB7}"/>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343FA8BC-7232-2839-871F-A28B67013104}"/>
              </a:ext>
            </a:extLst>
          </p:cNvPr>
          <p:cNvPicPr>
            <a:picLocks noGrp="1" noRot="1" noChangeAspect="1" noMove="1" noResize="1" noEditPoints="1" noAdjustHandles="1" noChangeArrowheads="1" noChangeShapeType="1" noCrop="1"/>
          </p:cNvPicPr>
          <p:nvPr/>
        </p:nvPicPr>
        <p:blipFill>
          <a:blip r:embed="rId2"/>
          <a:stretch>
            <a:fillRect/>
          </a:stretch>
        </p:blipFill>
        <p:spPr>
          <a:xfrm>
            <a:off x="-8706" y="0"/>
            <a:ext cx="2895600" cy="6858000"/>
          </a:xfrm>
          <a:prstGeom prst="rect">
            <a:avLst/>
          </a:prstGeom>
        </p:spPr>
      </p:pic>
      <p:sp>
        <p:nvSpPr>
          <p:cNvPr id="6" name="Freeform: Shape 58">
            <a:extLst>
              <a:ext uri="{FF2B5EF4-FFF2-40B4-BE49-F238E27FC236}">
                <a16:creationId xmlns:a16="http://schemas.microsoft.com/office/drawing/2014/main" id="{BBC38A00-0C8A-03A1-4BFE-0B1115634A56}"/>
              </a:ext>
            </a:extLst>
          </p:cNvPr>
          <p:cNvSpPr>
            <a:spLocks noGrp="1" noRot="1" noMove="1" noResize="1" noEditPoints="1" noAdjustHandles="1" noChangeArrowheads="1" noChangeShapeType="1"/>
          </p:cNvSpPr>
          <p:nvPr/>
        </p:nvSpPr>
        <p:spPr>
          <a:xfrm>
            <a:off x="3456057" y="2718936"/>
            <a:ext cx="2126210" cy="3831528"/>
          </a:xfrm>
          <a:custGeom>
            <a:avLst/>
            <a:gdLst>
              <a:gd name="connsiteX0" fmla="*/ 1882774 w 3805674"/>
              <a:gd name="connsiteY0" fmla="*/ 0 h 6858000"/>
              <a:gd name="connsiteX1" fmla="*/ 1902837 w 3805674"/>
              <a:gd name="connsiteY1" fmla="*/ 0 h 6858000"/>
              <a:gd name="connsiteX2" fmla="*/ 3805671 w 3805674"/>
              <a:gd name="connsiteY2" fmla="*/ 0 h 6858000"/>
              <a:gd name="connsiteX3" fmla="*/ 3805671 w 3805674"/>
              <a:gd name="connsiteY3" fmla="*/ 1902778 h 6858000"/>
              <a:gd name="connsiteX4" fmla="*/ 3805674 w 3805674"/>
              <a:gd name="connsiteY4" fmla="*/ 1902837 h 6858000"/>
              <a:gd name="connsiteX5" fmla="*/ 3805674 w 3805674"/>
              <a:gd name="connsiteY5" fmla="*/ 4955163 h 6858000"/>
              <a:gd name="connsiteX6" fmla="*/ 2097391 w 3805674"/>
              <a:gd name="connsiteY6" fmla="*/ 6848176 h 6858000"/>
              <a:gd name="connsiteX7" fmla="*/ 1908175 w 3805674"/>
              <a:gd name="connsiteY7" fmla="*/ 6857730 h 6858000"/>
              <a:gd name="connsiteX8" fmla="*/ 1908175 w 3805674"/>
              <a:gd name="connsiteY8" fmla="*/ 6858000 h 6858000"/>
              <a:gd name="connsiteX9" fmla="*/ 1902837 w 3805674"/>
              <a:gd name="connsiteY9" fmla="*/ 6858000 h 6858000"/>
              <a:gd name="connsiteX10" fmla="*/ 1 w 3805674"/>
              <a:gd name="connsiteY10" fmla="*/ 6858000 h 6858000"/>
              <a:gd name="connsiteX11" fmla="*/ 1 w 3805674"/>
              <a:gd name="connsiteY11" fmla="*/ 4955185 h 6858000"/>
              <a:gd name="connsiteX12" fmla="*/ 0 w 3805674"/>
              <a:gd name="connsiteY12" fmla="*/ 4955163 h 6858000"/>
              <a:gd name="connsiteX13" fmla="*/ 0 w 3805674"/>
              <a:gd name="connsiteY13" fmla="*/ 1902837 h 6858000"/>
              <a:gd name="connsiteX14" fmla="*/ 1708283 w 3805674"/>
              <a:gd name="connsiteY14" fmla="*/ 9824 h 6858000"/>
              <a:gd name="connsiteX15" fmla="*/ 1882774 w 3805674"/>
              <a:gd name="connsiteY15" fmla="*/ 10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05674" h="6858000">
                <a:moveTo>
                  <a:pt x="1882774" y="0"/>
                </a:moveTo>
                <a:lnTo>
                  <a:pt x="1902837" y="0"/>
                </a:lnTo>
                <a:lnTo>
                  <a:pt x="3805671" y="0"/>
                </a:lnTo>
                <a:lnTo>
                  <a:pt x="3805671" y="1902778"/>
                </a:lnTo>
                <a:lnTo>
                  <a:pt x="3805674" y="1902837"/>
                </a:lnTo>
                <a:lnTo>
                  <a:pt x="3805674" y="4955163"/>
                </a:lnTo>
                <a:cubicBezTo>
                  <a:pt x="3805674" y="5940389"/>
                  <a:pt x="3056908" y="6750732"/>
                  <a:pt x="2097391" y="6848176"/>
                </a:cubicBezTo>
                <a:lnTo>
                  <a:pt x="1908175" y="6857730"/>
                </a:lnTo>
                <a:lnTo>
                  <a:pt x="1908175" y="6858000"/>
                </a:lnTo>
                <a:lnTo>
                  <a:pt x="1902837" y="6858000"/>
                </a:lnTo>
                <a:lnTo>
                  <a:pt x="1" y="6858000"/>
                </a:lnTo>
                <a:lnTo>
                  <a:pt x="1" y="4955185"/>
                </a:lnTo>
                <a:lnTo>
                  <a:pt x="0" y="4955163"/>
                </a:lnTo>
                <a:lnTo>
                  <a:pt x="0" y="1902837"/>
                </a:lnTo>
                <a:cubicBezTo>
                  <a:pt x="0" y="917611"/>
                  <a:pt x="748766" y="107269"/>
                  <a:pt x="1708283" y="9824"/>
                </a:cubicBezTo>
                <a:lnTo>
                  <a:pt x="1882774" y="1013"/>
                </a:lnTo>
                <a:close/>
              </a:path>
            </a:pathLst>
          </a:custGeom>
          <a:solidFill>
            <a:srgbClr val="B195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7" name="Freeform: Shape 57">
            <a:extLst>
              <a:ext uri="{FF2B5EF4-FFF2-40B4-BE49-F238E27FC236}">
                <a16:creationId xmlns:a16="http://schemas.microsoft.com/office/drawing/2014/main" id="{5CE1541D-975C-1514-FF60-FE1C4D49D61E}"/>
              </a:ext>
            </a:extLst>
          </p:cNvPr>
          <p:cNvSpPr>
            <a:spLocks noGrp="1" noRot="1" noMove="1" noResize="1" noEditPoints="1" noAdjustHandles="1" noChangeArrowheads="1" noChangeShapeType="1"/>
          </p:cNvSpPr>
          <p:nvPr/>
        </p:nvSpPr>
        <p:spPr>
          <a:xfrm>
            <a:off x="2283197" y="1086012"/>
            <a:ext cx="3114713" cy="5309420"/>
          </a:xfrm>
          <a:custGeom>
            <a:avLst/>
            <a:gdLst>
              <a:gd name="connsiteX0" fmla="*/ 1882774 w 3805674"/>
              <a:gd name="connsiteY0" fmla="*/ 0 h 6858000"/>
              <a:gd name="connsiteX1" fmla="*/ 1902837 w 3805674"/>
              <a:gd name="connsiteY1" fmla="*/ 0 h 6858000"/>
              <a:gd name="connsiteX2" fmla="*/ 3805671 w 3805674"/>
              <a:gd name="connsiteY2" fmla="*/ 0 h 6858000"/>
              <a:gd name="connsiteX3" fmla="*/ 3805671 w 3805674"/>
              <a:gd name="connsiteY3" fmla="*/ 1902778 h 6858000"/>
              <a:gd name="connsiteX4" fmla="*/ 3805674 w 3805674"/>
              <a:gd name="connsiteY4" fmla="*/ 1902837 h 6858000"/>
              <a:gd name="connsiteX5" fmla="*/ 3805674 w 3805674"/>
              <a:gd name="connsiteY5" fmla="*/ 4955163 h 6858000"/>
              <a:gd name="connsiteX6" fmla="*/ 2097391 w 3805674"/>
              <a:gd name="connsiteY6" fmla="*/ 6848176 h 6858000"/>
              <a:gd name="connsiteX7" fmla="*/ 1908175 w 3805674"/>
              <a:gd name="connsiteY7" fmla="*/ 6857730 h 6858000"/>
              <a:gd name="connsiteX8" fmla="*/ 1908175 w 3805674"/>
              <a:gd name="connsiteY8" fmla="*/ 6858000 h 6858000"/>
              <a:gd name="connsiteX9" fmla="*/ 1902837 w 3805674"/>
              <a:gd name="connsiteY9" fmla="*/ 6858000 h 6858000"/>
              <a:gd name="connsiteX10" fmla="*/ 1 w 3805674"/>
              <a:gd name="connsiteY10" fmla="*/ 6858000 h 6858000"/>
              <a:gd name="connsiteX11" fmla="*/ 1 w 3805674"/>
              <a:gd name="connsiteY11" fmla="*/ 4955185 h 6858000"/>
              <a:gd name="connsiteX12" fmla="*/ 0 w 3805674"/>
              <a:gd name="connsiteY12" fmla="*/ 4955163 h 6858000"/>
              <a:gd name="connsiteX13" fmla="*/ 0 w 3805674"/>
              <a:gd name="connsiteY13" fmla="*/ 1902837 h 6858000"/>
              <a:gd name="connsiteX14" fmla="*/ 1708283 w 3805674"/>
              <a:gd name="connsiteY14" fmla="*/ 9824 h 6858000"/>
              <a:gd name="connsiteX15" fmla="*/ 1882774 w 3805674"/>
              <a:gd name="connsiteY15" fmla="*/ 10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05674" h="6858000">
                <a:moveTo>
                  <a:pt x="1882774" y="0"/>
                </a:moveTo>
                <a:lnTo>
                  <a:pt x="1902837" y="0"/>
                </a:lnTo>
                <a:lnTo>
                  <a:pt x="3805671" y="0"/>
                </a:lnTo>
                <a:lnTo>
                  <a:pt x="3805671" y="1902778"/>
                </a:lnTo>
                <a:lnTo>
                  <a:pt x="3805674" y="1902837"/>
                </a:lnTo>
                <a:lnTo>
                  <a:pt x="3805674" y="4955163"/>
                </a:lnTo>
                <a:cubicBezTo>
                  <a:pt x="3805674" y="5940389"/>
                  <a:pt x="3056908" y="6750732"/>
                  <a:pt x="2097391" y="6848176"/>
                </a:cubicBezTo>
                <a:lnTo>
                  <a:pt x="1908175" y="6857730"/>
                </a:lnTo>
                <a:lnTo>
                  <a:pt x="1908175" y="6858000"/>
                </a:lnTo>
                <a:lnTo>
                  <a:pt x="1902837" y="6858000"/>
                </a:lnTo>
                <a:lnTo>
                  <a:pt x="1" y="6858000"/>
                </a:lnTo>
                <a:lnTo>
                  <a:pt x="1" y="4955185"/>
                </a:lnTo>
                <a:lnTo>
                  <a:pt x="0" y="4955163"/>
                </a:lnTo>
                <a:lnTo>
                  <a:pt x="0" y="1902837"/>
                </a:lnTo>
                <a:cubicBezTo>
                  <a:pt x="0" y="917611"/>
                  <a:pt x="748766" y="107269"/>
                  <a:pt x="1708283" y="9824"/>
                </a:cubicBezTo>
                <a:lnTo>
                  <a:pt x="1882774" y="1013"/>
                </a:lnTo>
                <a:close/>
              </a:path>
            </a:pathLst>
          </a:custGeom>
          <a:solidFill>
            <a:schemeClr val="bg1"/>
          </a:solidFill>
          <a:ln>
            <a:noFill/>
          </a:ln>
          <a:effectLst>
            <a:outerShdw blurRad="317500" dist="190500" dir="1800000" algn="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nvGrpSpPr>
          <p:cNvPr id="10" name="Group 9">
            <a:extLst>
              <a:ext uri="{FF2B5EF4-FFF2-40B4-BE49-F238E27FC236}">
                <a16:creationId xmlns:a16="http://schemas.microsoft.com/office/drawing/2014/main" id="{303ACD1F-1B5B-58D0-3707-7755DCC93970}"/>
              </a:ext>
            </a:extLst>
          </p:cNvPr>
          <p:cNvGrpSpPr>
            <a:grpSpLocks noGrp="1" noUngrp="1" noRot="1" noMove="1" noResize="1"/>
          </p:cNvGrpSpPr>
          <p:nvPr/>
        </p:nvGrpSpPr>
        <p:grpSpPr>
          <a:xfrm>
            <a:off x="1600871" y="1086012"/>
            <a:ext cx="995937" cy="995937"/>
            <a:chOff x="7963617" y="6347542"/>
            <a:chExt cx="1554316" cy="1554316"/>
          </a:xfrm>
        </p:grpSpPr>
        <p:sp>
          <p:nvSpPr>
            <p:cNvPr id="11" name="Oval 10">
              <a:extLst>
                <a:ext uri="{FF2B5EF4-FFF2-40B4-BE49-F238E27FC236}">
                  <a16:creationId xmlns:a16="http://schemas.microsoft.com/office/drawing/2014/main" id="{D016B4C0-B382-3533-A136-3D20F1EDFF0E}"/>
                </a:ext>
              </a:extLst>
            </p:cNvPr>
            <p:cNvSpPr>
              <a:spLocks noGrp="1" noRot="1" noMove="1" noResize="1" noEditPoints="1" noAdjustHandles="1" noChangeArrowheads="1" noChangeShapeType="1"/>
            </p:cNvSpPr>
            <p:nvPr/>
          </p:nvSpPr>
          <p:spPr>
            <a:xfrm>
              <a:off x="7963617" y="6347542"/>
              <a:ext cx="1554316" cy="1554316"/>
            </a:xfrm>
            <a:prstGeom prst="ellipse">
              <a:avLst/>
            </a:prstGeom>
            <a:solidFill>
              <a:schemeClr val="bg1"/>
            </a:solidFill>
            <a:ln>
              <a:noFill/>
            </a:ln>
            <a:effectLst>
              <a:outerShdw blurRad="4064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Freeform: Shape 155">
              <a:extLst>
                <a:ext uri="{FF2B5EF4-FFF2-40B4-BE49-F238E27FC236}">
                  <a16:creationId xmlns:a16="http://schemas.microsoft.com/office/drawing/2014/main" id="{755F1E41-2EF3-66C0-A40C-FAB05399C7A9}"/>
                </a:ext>
              </a:extLst>
            </p:cNvPr>
            <p:cNvSpPr>
              <a:spLocks noGrp="1" noRot="1" noMove="1" noResize="1" noEditPoints="1" noAdjustHandles="1" noChangeArrowheads="1" noChangeShapeType="1"/>
            </p:cNvSpPr>
            <p:nvPr/>
          </p:nvSpPr>
          <p:spPr>
            <a:xfrm rot="2700000">
              <a:off x="8358536" y="6862478"/>
              <a:ext cx="524446" cy="524446"/>
            </a:xfrm>
            <a:custGeom>
              <a:avLst/>
              <a:gdLst>
                <a:gd name="connsiteX0" fmla="*/ 0 w 1784233"/>
                <a:gd name="connsiteY0" fmla="*/ 0 h 1784233"/>
                <a:gd name="connsiteX1" fmla="*/ 1784233 w 1784233"/>
                <a:gd name="connsiteY1" fmla="*/ 0 h 1784233"/>
                <a:gd name="connsiteX2" fmla="*/ 1784233 w 1784233"/>
                <a:gd name="connsiteY2" fmla="*/ 1784233 h 1784233"/>
                <a:gd name="connsiteX3" fmla="*/ 1330292 w 1784233"/>
                <a:gd name="connsiteY3" fmla="*/ 1330292 h 1784233"/>
                <a:gd name="connsiteX4" fmla="*/ 1330294 w 1784233"/>
                <a:gd name="connsiteY4" fmla="*/ 1330292 h 1784233"/>
                <a:gd name="connsiteX5" fmla="*/ 1330294 w 1784233"/>
                <a:gd name="connsiteY5" fmla="*/ 453939 h 1784233"/>
                <a:gd name="connsiteX6" fmla="*/ 453941 w 1784233"/>
                <a:gd name="connsiteY6" fmla="*/ 453939 h 1784233"/>
                <a:gd name="connsiteX7" fmla="*/ 453940 w 1784233"/>
                <a:gd name="connsiteY7" fmla="*/ 453940 h 1784233"/>
                <a:gd name="connsiteX8" fmla="*/ 0 w 1784233"/>
                <a:gd name="connsiteY8" fmla="*/ 0 h 178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4233" h="1784233">
                  <a:moveTo>
                    <a:pt x="0" y="0"/>
                  </a:moveTo>
                  <a:lnTo>
                    <a:pt x="1784233" y="0"/>
                  </a:lnTo>
                  <a:lnTo>
                    <a:pt x="1784233" y="1784233"/>
                  </a:lnTo>
                  <a:lnTo>
                    <a:pt x="1330292" y="1330292"/>
                  </a:lnTo>
                  <a:lnTo>
                    <a:pt x="1330294" y="1330292"/>
                  </a:lnTo>
                  <a:lnTo>
                    <a:pt x="1330294" y="453939"/>
                  </a:lnTo>
                  <a:lnTo>
                    <a:pt x="453941" y="453939"/>
                  </a:lnTo>
                  <a:lnTo>
                    <a:pt x="453940" y="453940"/>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13" name="TextBox 12">
            <a:extLst>
              <a:ext uri="{FF2B5EF4-FFF2-40B4-BE49-F238E27FC236}">
                <a16:creationId xmlns:a16="http://schemas.microsoft.com/office/drawing/2014/main" id="{E8DF22D0-2EAD-5C52-B5B1-48725028EE36}"/>
              </a:ext>
            </a:extLst>
          </p:cNvPr>
          <p:cNvSpPr txBox="1">
            <a:spLocks noGrp="1" noRot="1" noMove="1" noResize="1" noEditPoints="1" noAdjustHandles="1" noChangeArrowheads="1" noChangeShapeType="1"/>
          </p:cNvSpPr>
          <p:nvPr/>
        </p:nvSpPr>
        <p:spPr>
          <a:xfrm>
            <a:off x="2523068" y="1747174"/>
            <a:ext cx="2719785" cy="4278094"/>
          </a:xfrm>
          <a:prstGeom prst="rect">
            <a:avLst/>
          </a:prstGeom>
          <a:noFill/>
        </p:spPr>
        <p:txBody>
          <a:bodyPr wrap="square" rtlCol="0">
            <a:spAutoFit/>
          </a:bodyPr>
          <a:lstStyle/>
          <a:p>
            <a:pPr algn="l"/>
            <a:r>
              <a:rPr lang="en-ZA" sz="1600" b="1" dirty="0">
                <a:solidFill>
                  <a:srgbClr val="333333"/>
                </a:solidFill>
                <a:latin typeface="Arial" panose="020B0604020202020204" pitchFamily="34" charset="0"/>
                <a:cs typeface="Arial" panose="020B0604020202020204" pitchFamily="34" charset="0"/>
              </a:rPr>
              <a:t>Pre-Investment Support</a:t>
            </a:r>
            <a:endParaRPr lang="en-ZA" sz="1600" b="1" i="0" dirty="0">
              <a:solidFill>
                <a:srgbClr val="333333"/>
              </a:solidFill>
              <a:effectLst/>
              <a:latin typeface="Arial" panose="020B0604020202020204" pitchFamily="34" charset="0"/>
              <a:cs typeface="Arial" panose="020B0604020202020204" pitchFamily="34" charset="0"/>
            </a:endParaRPr>
          </a:p>
          <a:p>
            <a:pPr algn="l"/>
            <a:endParaRPr lang="en-ZA" sz="1600" b="1" i="0" dirty="0">
              <a:solidFill>
                <a:srgbClr val="333333"/>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ZA" sz="1600" b="0" i="0" dirty="0">
                <a:solidFill>
                  <a:srgbClr val="333333"/>
                </a:solidFill>
                <a:effectLst/>
                <a:latin typeface="Arial" panose="020B0604020202020204" pitchFamily="34" charset="0"/>
                <a:cs typeface="Arial" panose="020B0604020202020204" pitchFamily="34" charset="0"/>
              </a:rPr>
              <a:t>Business needs assessment</a:t>
            </a:r>
          </a:p>
          <a:p>
            <a:pPr marL="285750" indent="-285750" algn="l">
              <a:buFont typeface="Arial" panose="020B0604020202020204" pitchFamily="34" charset="0"/>
              <a:buChar char="•"/>
            </a:pPr>
            <a:r>
              <a:rPr lang="en-ZA" sz="1600" b="0" i="0" dirty="0">
                <a:solidFill>
                  <a:srgbClr val="333333"/>
                </a:solidFill>
                <a:effectLst/>
                <a:latin typeface="Arial" panose="020B0604020202020204" pitchFamily="34" charset="0"/>
                <a:cs typeface="Arial" panose="020B0604020202020204" pitchFamily="34" charset="0"/>
              </a:rPr>
              <a:t>Product bundling and system navigation</a:t>
            </a:r>
          </a:p>
          <a:p>
            <a:pPr marL="285750" indent="-285750" algn="l">
              <a:buFont typeface="Arial" panose="020B0604020202020204" pitchFamily="34" charset="0"/>
              <a:buChar char="•"/>
            </a:pPr>
            <a:r>
              <a:rPr lang="en-ZA" sz="1600" b="0" i="0" dirty="0">
                <a:solidFill>
                  <a:srgbClr val="333333"/>
                </a:solidFill>
                <a:effectLst/>
                <a:latin typeface="Arial" panose="020B0604020202020204" pitchFamily="34" charset="0"/>
                <a:cs typeface="Arial" panose="020B0604020202020204" pitchFamily="34" charset="0"/>
              </a:rPr>
              <a:t>Business development services (BDS)</a:t>
            </a:r>
          </a:p>
          <a:p>
            <a:pPr marL="285750" indent="-285750" algn="l">
              <a:buFont typeface="Arial" panose="020B0604020202020204" pitchFamily="34" charset="0"/>
              <a:buChar char="•"/>
            </a:pPr>
            <a:r>
              <a:rPr lang="en-ZA" sz="1600" b="0" i="0" dirty="0">
                <a:solidFill>
                  <a:srgbClr val="333333"/>
                </a:solidFill>
                <a:effectLst/>
                <a:latin typeface="Arial" panose="020B0604020202020204" pitchFamily="34" charset="0"/>
                <a:cs typeface="Arial" panose="020B0604020202020204" pitchFamily="34" charset="0"/>
              </a:rPr>
              <a:t>Technology and system upgrading</a:t>
            </a:r>
          </a:p>
          <a:p>
            <a:pPr marL="285750" indent="-285750" algn="l">
              <a:buFont typeface="Arial" panose="020B0604020202020204" pitchFamily="34" charset="0"/>
              <a:buChar char="•"/>
            </a:pPr>
            <a:r>
              <a:rPr lang="en-ZA" sz="1600" b="0" i="0" dirty="0">
                <a:solidFill>
                  <a:srgbClr val="333333"/>
                </a:solidFill>
                <a:effectLst/>
                <a:latin typeface="Arial" panose="020B0604020202020204" pitchFamily="34" charset="0"/>
                <a:cs typeface="Arial" panose="020B0604020202020204" pitchFamily="34" charset="0"/>
              </a:rPr>
              <a:t>Infrastructure facilitation</a:t>
            </a:r>
          </a:p>
          <a:p>
            <a:pPr marL="285750" indent="-285750" algn="l">
              <a:buFont typeface="Arial" panose="020B0604020202020204" pitchFamily="34" charset="0"/>
              <a:buChar char="•"/>
            </a:pPr>
            <a:r>
              <a:rPr lang="en-ZA" sz="1600" b="0" i="0" dirty="0">
                <a:solidFill>
                  <a:srgbClr val="333333"/>
                </a:solidFill>
                <a:effectLst/>
                <a:latin typeface="Arial" panose="020B0604020202020204" pitchFamily="34" charset="0"/>
                <a:cs typeface="Arial" panose="020B0604020202020204" pitchFamily="34" charset="0"/>
              </a:rPr>
              <a:t>Supply chain integration and market linkages</a:t>
            </a:r>
          </a:p>
          <a:p>
            <a:pPr marL="285750" indent="-285750" algn="l">
              <a:buFont typeface="Arial" panose="020B0604020202020204" pitchFamily="34" charset="0"/>
              <a:buChar char="•"/>
            </a:pPr>
            <a:r>
              <a:rPr lang="en-ZA" sz="1600" b="0" i="0" dirty="0">
                <a:solidFill>
                  <a:srgbClr val="333333"/>
                </a:solidFill>
                <a:effectLst/>
                <a:latin typeface="Arial" panose="020B0604020202020204" pitchFamily="34" charset="0"/>
                <a:cs typeface="Arial" panose="020B0604020202020204" pitchFamily="34" charset="0"/>
              </a:rPr>
              <a:t>Business formalization and compliance</a:t>
            </a:r>
          </a:p>
          <a:p>
            <a:pPr marL="285750" indent="-285750" algn="l">
              <a:buFont typeface="Arial" panose="020B0604020202020204" pitchFamily="34" charset="0"/>
              <a:buChar char="•"/>
            </a:pPr>
            <a:r>
              <a:rPr lang="en-ZA" sz="1600" b="0" i="0" dirty="0">
                <a:solidFill>
                  <a:srgbClr val="333333"/>
                </a:solidFill>
                <a:effectLst/>
                <a:latin typeface="Arial" panose="020B0604020202020204" pitchFamily="34" charset="0"/>
                <a:cs typeface="Arial" panose="020B0604020202020204" pitchFamily="34" charset="0"/>
              </a:rPr>
              <a:t>Case management / Life cycle monitoring</a:t>
            </a:r>
          </a:p>
        </p:txBody>
      </p:sp>
      <p:sp>
        <p:nvSpPr>
          <p:cNvPr id="14" name="Freeform: Shape 58">
            <a:extLst>
              <a:ext uri="{FF2B5EF4-FFF2-40B4-BE49-F238E27FC236}">
                <a16:creationId xmlns:a16="http://schemas.microsoft.com/office/drawing/2014/main" id="{3F6E56CC-BE8B-118E-B2D7-3EEA8B3DB3F8}"/>
              </a:ext>
            </a:extLst>
          </p:cNvPr>
          <p:cNvSpPr>
            <a:spLocks noGrp="1" noRot="1" noMove="1" noResize="1" noEditPoints="1" noAdjustHandles="1" noChangeArrowheads="1" noChangeShapeType="1"/>
          </p:cNvSpPr>
          <p:nvPr/>
        </p:nvSpPr>
        <p:spPr>
          <a:xfrm>
            <a:off x="7788882" y="2718936"/>
            <a:ext cx="2126210" cy="3831528"/>
          </a:xfrm>
          <a:custGeom>
            <a:avLst/>
            <a:gdLst>
              <a:gd name="connsiteX0" fmla="*/ 1882774 w 3805674"/>
              <a:gd name="connsiteY0" fmla="*/ 0 h 6858000"/>
              <a:gd name="connsiteX1" fmla="*/ 1902837 w 3805674"/>
              <a:gd name="connsiteY1" fmla="*/ 0 h 6858000"/>
              <a:gd name="connsiteX2" fmla="*/ 3805671 w 3805674"/>
              <a:gd name="connsiteY2" fmla="*/ 0 h 6858000"/>
              <a:gd name="connsiteX3" fmla="*/ 3805671 w 3805674"/>
              <a:gd name="connsiteY3" fmla="*/ 1902778 h 6858000"/>
              <a:gd name="connsiteX4" fmla="*/ 3805674 w 3805674"/>
              <a:gd name="connsiteY4" fmla="*/ 1902837 h 6858000"/>
              <a:gd name="connsiteX5" fmla="*/ 3805674 w 3805674"/>
              <a:gd name="connsiteY5" fmla="*/ 4955163 h 6858000"/>
              <a:gd name="connsiteX6" fmla="*/ 2097391 w 3805674"/>
              <a:gd name="connsiteY6" fmla="*/ 6848176 h 6858000"/>
              <a:gd name="connsiteX7" fmla="*/ 1908175 w 3805674"/>
              <a:gd name="connsiteY7" fmla="*/ 6857730 h 6858000"/>
              <a:gd name="connsiteX8" fmla="*/ 1908175 w 3805674"/>
              <a:gd name="connsiteY8" fmla="*/ 6858000 h 6858000"/>
              <a:gd name="connsiteX9" fmla="*/ 1902837 w 3805674"/>
              <a:gd name="connsiteY9" fmla="*/ 6858000 h 6858000"/>
              <a:gd name="connsiteX10" fmla="*/ 1 w 3805674"/>
              <a:gd name="connsiteY10" fmla="*/ 6858000 h 6858000"/>
              <a:gd name="connsiteX11" fmla="*/ 1 w 3805674"/>
              <a:gd name="connsiteY11" fmla="*/ 4955185 h 6858000"/>
              <a:gd name="connsiteX12" fmla="*/ 0 w 3805674"/>
              <a:gd name="connsiteY12" fmla="*/ 4955163 h 6858000"/>
              <a:gd name="connsiteX13" fmla="*/ 0 w 3805674"/>
              <a:gd name="connsiteY13" fmla="*/ 1902837 h 6858000"/>
              <a:gd name="connsiteX14" fmla="*/ 1708283 w 3805674"/>
              <a:gd name="connsiteY14" fmla="*/ 9824 h 6858000"/>
              <a:gd name="connsiteX15" fmla="*/ 1882774 w 3805674"/>
              <a:gd name="connsiteY15" fmla="*/ 10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05674" h="6858000">
                <a:moveTo>
                  <a:pt x="1882774" y="0"/>
                </a:moveTo>
                <a:lnTo>
                  <a:pt x="1902837" y="0"/>
                </a:lnTo>
                <a:lnTo>
                  <a:pt x="3805671" y="0"/>
                </a:lnTo>
                <a:lnTo>
                  <a:pt x="3805671" y="1902778"/>
                </a:lnTo>
                <a:lnTo>
                  <a:pt x="3805674" y="1902837"/>
                </a:lnTo>
                <a:lnTo>
                  <a:pt x="3805674" y="4955163"/>
                </a:lnTo>
                <a:cubicBezTo>
                  <a:pt x="3805674" y="5940389"/>
                  <a:pt x="3056908" y="6750732"/>
                  <a:pt x="2097391" y="6848176"/>
                </a:cubicBezTo>
                <a:lnTo>
                  <a:pt x="1908175" y="6857730"/>
                </a:lnTo>
                <a:lnTo>
                  <a:pt x="1908175" y="6858000"/>
                </a:lnTo>
                <a:lnTo>
                  <a:pt x="1902837" y="6858000"/>
                </a:lnTo>
                <a:lnTo>
                  <a:pt x="1" y="6858000"/>
                </a:lnTo>
                <a:lnTo>
                  <a:pt x="1" y="4955185"/>
                </a:lnTo>
                <a:lnTo>
                  <a:pt x="0" y="4955163"/>
                </a:lnTo>
                <a:lnTo>
                  <a:pt x="0" y="1902837"/>
                </a:lnTo>
                <a:cubicBezTo>
                  <a:pt x="0" y="917611"/>
                  <a:pt x="748766" y="107269"/>
                  <a:pt x="1708283" y="9824"/>
                </a:cubicBezTo>
                <a:lnTo>
                  <a:pt x="1882774" y="1013"/>
                </a:lnTo>
                <a:close/>
              </a:path>
            </a:pathLst>
          </a:custGeom>
          <a:solidFill>
            <a:srgbClr val="B195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5" name="Freeform: Shape 57">
            <a:extLst>
              <a:ext uri="{FF2B5EF4-FFF2-40B4-BE49-F238E27FC236}">
                <a16:creationId xmlns:a16="http://schemas.microsoft.com/office/drawing/2014/main" id="{105F2731-67A2-42C7-3AEE-75DCB838C573}"/>
              </a:ext>
            </a:extLst>
          </p:cNvPr>
          <p:cNvSpPr>
            <a:spLocks noGrp="1" noRot="1" noMove="1" noResize="1" noEditPoints="1" noAdjustHandles="1" noChangeArrowheads="1" noChangeShapeType="1"/>
          </p:cNvSpPr>
          <p:nvPr/>
        </p:nvSpPr>
        <p:spPr>
          <a:xfrm>
            <a:off x="6616022" y="1086012"/>
            <a:ext cx="3114713" cy="5309420"/>
          </a:xfrm>
          <a:custGeom>
            <a:avLst/>
            <a:gdLst>
              <a:gd name="connsiteX0" fmla="*/ 1882774 w 3805674"/>
              <a:gd name="connsiteY0" fmla="*/ 0 h 6858000"/>
              <a:gd name="connsiteX1" fmla="*/ 1902837 w 3805674"/>
              <a:gd name="connsiteY1" fmla="*/ 0 h 6858000"/>
              <a:gd name="connsiteX2" fmla="*/ 3805671 w 3805674"/>
              <a:gd name="connsiteY2" fmla="*/ 0 h 6858000"/>
              <a:gd name="connsiteX3" fmla="*/ 3805671 w 3805674"/>
              <a:gd name="connsiteY3" fmla="*/ 1902778 h 6858000"/>
              <a:gd name="connsiteX4" fmla="*/ 3805674 w 3805674"/>
              <a:gd name="connsiteY4" fmla="*/ 1902837 h 6858000"/>
              <a:gd name="connsiteX5" fmla="*/ 3805674 w 3805674"/>
              <a:gd name="connsiteY5" fmla="*/ 4955163 h 6858000"/>
              <a:gd name="connsiteX6" fmla="*/ 2097391 w 3805674"/>
              <a:gd name="connsiteY6" fmla="*/ 6848176 h 6858000"/>
              <a:gd name="connsiteX7" fmla="*/ 1908175 w 3805674"/>
              <a:gd name="connsiteY7" fmla="*/ 6857730 h 6858000"/>
              <a:gd name="connsiteX8" fmla="*/ 1908175 w 3805674"/>
              <a:gd name="connsiteY8" fmla="*/ 6858000 h 6858000"/>
              <a:gd name="connsiteX9" fmla="*/ 1902837 w 3805674"/>
              <a:gd name="connsiteY9" fmla="*/ 6858000 h 6858000"/>
              <a:gd name="connsiteX10" fmla="*/ 1 w 3805674"/>
              <a:gd name="connsiteY10" fmla="*/ 6858000 h 6858000"/>
              <a:gd name="connsiteX11" fmla="*/ 1 w 3805674"/>
              <a:gd name="connsiteY11" fmla="*/ 4955185 h 6858000"/>
              <a:gd name="connsiteX12" fmla="*/ 0 w 3805674"/>
              <a:gd name="connsiteY12" fmla="*/ 4955163 h 6858000"/>
              <a:gd name="connsiteX13" fmla="*/ 0 w 3805674"/>
              <a:gd name="connsiteY13" fmla="*/ 1902837 h 6858000"/>
              <a:gd name="connsiteX14" fmla="*/ 1708283 w 3805674"/>
              <a:gd name="connsiteY14" fmla="*/ 9824 h 6858000"/>
              <a:gd name="connsiteX15" fmla="*/ 1882774 w 3805674"/>
              <a:gd name="connsiteY15" fmla="*/ 10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05674" h="6858000">
                <a:moveTo>
                  <a:pt x="1882774" y="0"/>
                </a:moveTo>
                <a:lnTo>
                  <a:pt x="1902837" y="0"/>
                </a:lnTo>
                <a:lnTo>
                  <a:pt x="3805671" y="0"/>
                </a:lnTo>
                <a:lnTo>
                  <a:pt x="3805671" y="1902778"/>
                </a:lnTo>
                <a:lnTo>
                  <a:pt x="3805674" y="1902837"/>
                </a:lnTo>
                <a:lnTo>
                  <a:pt x="3805674" y="4955163"/>
                </a:lnTo>
                <a:cubicBezTo>
                  <a:pt x="3805674" y="5940389"/>
                  <a:pt x="3056908" y="6750732"/>
                  <a:pt x="2097391" y="6848176"/>
                </a:cubicBezTo>
                <a:lnTo>
                  <a:pt x="1908175" y="6857730"/>
                </a:lnTo>
                <a:lnTo>
                  <a:pt x="1908175" y="6858000"/>
                </a:lnTo>
                <a:lnTo>
                  <a:pt x="1902837" y="6858000"/>
                </a:lnTo>
                <a:lnTo>
                  <a:pt x="1" y="6858000"/>
                </a:lnTo>
                <a:lnTo>
                  <a:pt x="1" y="4955185"/>
                </a:lnTo>
                <a:lnTo>
                  <a:pt x="0" y="4955163"/>
                </a:lnTo>
                <a:lnTo>
                  <a:pt x="0" y="1902837"/>
                </a:lnTo>
                <a:cubicBezTo>
                  <a:pt x="0" y="917611"/>
                  <a:pt x="748766" y="107269"/>
                  <a:pt x="1708283" y="9824"/>
                </a:cubicBezTo>
                <a:lnTo>
                  <a:pt x="1882774" y="1013"/>
                </a:lnTo>
                <a:close/>
              </a:path>
            </a:pathLst>
          </a:custGeom>
          <a:solidFill>
            <a:schemeClr val="bg1"/>
          </a:solidFill>
          <a:ln>
            <a:noFill/>
          </a:ln>
          <a:effectLst>
            <a:outerShdw blurRad="317500" dist="190500" dir="1800000" algn="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nvGrpSpPr>
          <p:cNvPr id="16" name="Group 15">
            <a:extLst>
              <a:ext uri="{FF2B5EF4-FFF2-40B4-BE49-F238E27FC236}">
                <a16:creationId xmlns:a16="http://schemas.microsoft.com/office/drawing/2014/main" id="{A969BCE9-7F44-DCA6-D043-AE49801D8E39}"/>
              </a:ext>
            </a:extLst>
          </p:cNvPr>
          <p:cNvGrpSpPr>
            <a:grpSpLocks noGrp="1" noUngrp="1" noRot="1" noMove="1" noResize="1"/>
          </p:cNvGrpSpPr>
          <p:nvPr/>
        </p:nvGrpSpPr>
        <p:grpSpPr>
          <a:xfrm>
            <a:off x="5933696" y="1086012"/>
            <a:ext cx="995937" cy="995937"/>
            <a:chOff x="7963617" y="6347542"/>
            <a:chExt cx="1554316" cy="1554316"/>
          </a:xfrm>
        </p:grpSpPr>
        <p:sp>
          <p:nvSpPr>
            <p:cNvPr id="17" name="Oval 16">
              <a:extLst>
                <a:ext uri="{FF2B5EF4-FFF2-40B4-BE49-F238E27FC236}">
                  <a16:creationId xmlns:a16="http://schemas.microsoft.com/office/drawing/2014/main" id="{17286D84-BD9D-7E25-8173-2B52978D5358}"/>
                </a:ext>
              </a:extLst>
            </p:cNvPr>
            <p:cNvSpPr>
              <a:spLocks noGrp="1" noRot="1" noMove="1" noResize="1" noEditPoints="1" noAdjustHandles="1" noChangeArrowheads="1" noChangeShapeType="1"/>
            </p:cNvSpPr>
            <p:nvPr/>
          </p:nvSpPr>
          <p:spPr>
            <a:xfrm>
              <a:off x="7963617" y="6347542"/>
              <a:ext cx="1554316" cy="1554316"/>
            </a:xfrm>
            <a:prstGeom prst="ellipse">
              <a:avLst/>
            </a:prstGeom>
            <a:solidFill>
              <a:schemeClr val="bg1"/>
            </a:solidFill>
            <a:ln>
              <a:noFill/>
            </a:ln>
            <a:effectLst>
              <a:outerShdw blurRad="4064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Freeform: Shape 155">
              <a:extLst>
                <a:ext uri="{FF2B5EF4-FFF2-40B4-BE49-F238E27FC236}">
                  <a16:creationId xmlns:a16="http://schemas.microsoft.com/office/drawing/2014/main" id="{0D586033-1B67-1122-CF6B-A8103E2ACA8B}"/>
                </a:ext>
              </a:extLst>
            </p:cNvPr>
            <p:cNvSpPr>
              <a:spLocks noGrp="1" noRot="1" noMove="1" noResize="1" noEditPoints="1" noAdjustHandles="1" noChangeArrowheads="1" noChangeShapeType="1"/>
            </p:cNvSpPr>
            <p:nvPr/>
          </p:nvSpPr>
          <p:spPr>
            <a:xfrm rot="2700000">
              <a:off x="8358536" y="6862478"/>
              <a:ext cx="524446" cy="524446"/>
            </a:xfrm>
            <a:custGeom>
              <a:avLst/>
              <a:gdLst>
                <a:gd name="connsiteX0" fmla="*/ 0 w 1784233"/>
                <a:gd name="connsiteY0" fmla="*/ 0 h 1784233"/>
                <a:gd name="connsiteX1" fmla="*/ 1784233 w 1784233"/>
                <a:gd name="connsiteY1" fmla="*/ 0 h 1784233"/>
                <a:gd name="connsiteX2" fmla="*/ 1784233 w 1784233"/>
                <a:gd name="connsiteY2" fmla="*/ 1784233 h 1784233"/>
                <a:gd name="connsiteX3" fmla="*/ 1330292 w 1784233"/>
                <a:gd name="connsiteY3" fmla="*/ 1330292 h 1784233"/>
                <a:gd name="connsiteX4" fmla="*/ 1330294 w 1784233"/>
                <a:gd name="connsiteY4" fmla="*/ 1330292 h 1784233"/>
                <a:gd name="connsiteX5" fmla="*/ 1330294 w 1784233"/>
                <a:gd name="connsiteY5" fmla="*/ 453939 h 1784233"/>
                <a:gd name="connsiteX6" fmla="*/ 453941 w 1784233"/>
                <a:gd name="connsiteY6" fmla="*/ 453939 h 1784233"/>
                <a:gd name="connsiteX7" fmla="*/ 453940 w 1784233"/>
                <a:gd name="connsiteY7" fmla="*/ 453940 h 1784233"/>
                <a:gd name="connsiteX8" fmla="*/ 0 w 1784233"/>
                <a:gd name="connsiteY8" fmla="*/ 0 h 178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4233" h="1784233">
                  <a:moveTo>
                    <a:pt x="0" y="0"/>
                  </a:moveTo>
                  <a:lnTo>
                    <a:pt x="1784233" y="0"/>
                  </a:lnTo>
                  <a:lnTo>
                    <a:pt x="1784233" y="1784233"/>
                  </a:lnTo>
                  <a:lnTo>
                    <a:pt x="1330292" y="1330292"/>
                  </a:lnTo>
                  <a:lnTo>
                    <a:pt x="1330294" y="1330292"/>
                  </a:lnTo>
                  <a:lnTo>
                    <a:pt x="1330294" y="453939"/>
                  </a:lnTo>
                  <a:lnTo>
                    <a:pt x="453941" y="453939"/>
                  </a:lnTo>
                  <a:lnTo>
                    <a:pt x="453940" y="453940"/>
                  </a:lnTo>
                  <a:lnTo>
                    <a:pt x="0" y="0"/>
                  </a:lnTo>
                  <a:close/>
                </a:path>
              </a:pathLst>
            </a:custGeom>
            <a:solidFill>
              <a:srgbClr val="F25F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p>
          </p:txBody>
        </p:sp>
      </p:grpSp>
      <p:sp>
        <p:nvSpPr>
          <p:cNvPr id="19" name="TextBox 18">
            <a:extLst>
              <a:ext uri="{FF2B5EF4-FFF2-40B4-BE49-F238E27FC236}">
                <a16:creationId xmlns:a16="http://schemas.microsoft.com/office/drawing/2014/main" id="{6CD93CE6-C95F-CA2F-074F-AFC757ECED2A}"/>
              </a:ext>
            </a:extLst>
          </p:cNvPr>
          <p:cNvSpPr txBox="1">
            <a:spLocks noGrp="1" noRot="1" noMove="1" noResize="1" noEditPoints="1" noAdjustHandles="1" noChangeArrowheads="1" noChangeShapeType="1"/>
          </p:cNvSpPr>
          <p:nvPr/>
        </p:nvSpPr>
        <p:spPr>
          <a:xfrm>
            <a:off x="6929633" y="1732426"/>
            <a:ext cx="2719785" cy="3785652"/>
          </a:xfrm>
          <a:prstGeom prst="rect">
            <a:avLst/>
          </a:prstGeom>
          <a:noFill/>
        </p:spPr>
        <p:txBody>
          <a:bodyPr wrap="square" rtlCol="0">
            <a:spAutoFit/>
          </a:bodyPr>
          <a:lstStyle/>
          <a:p>
            <a:pPr algn="l"/>
            <a:r>
              <a:rPr lang="en-ZA" sz="1600" b="1" dirty="0">
                <a:solidFill>
                  <a:srgbClr val="333333"/>
                </a:solidFill>
                <a:latin typeface="Arial" panose="020B0604020202020204" pitchFamily="34" charset="0"/>
                <a:cs typeface="Arial" panose="020B0604020202020204" pitchFamily="34" charset="0"/>
              </a:rPr>
              <a:t>Post-Investment </a:t>
            </a:r>
            <a:r>
              <a:rPr lang="en-ZA" sz="1600" b="1" i="0" dirty="0">
                <a:solidFill>
                  <a:srgbClr val="333333"/>
                </a:solidFill>
                <a:effectLst/>
                <a:latin typeface="Arial" panose="020B0604020202020204" pitchFamily="34" charset="0"/>
                <a:cs typeface="Arial" panose="020B0604020202020204" pitchFamily="34" charset="0"/>
              </a:rPr>
              <a:t> Support </a:t>
            </a:r>
          </a:p>
          <a:p>
            <a:pPr algn="l"/>
            <a:endParaRPr lang="en-ZA" sz="1600" b="1" i="0" dirty="0">
              <a:solidFill>
                <a:srgbClr val="333333"/>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ZA" sz="1600" b="0" i="0" dirty="0">
                <a:solidFill>
                  <a:srgbClr val="333333"/>
                </a:solidFill>
                <a:effectLst/>
                <a:latin typeface="Arial" panose="020B0604020202020204" pitchFamily="34" charset="0"/>
                <a:cs typeface="Arial" panose="020B0604020202020204" pitchFamily="34" charset="0"/>
              </a:rPr>
              <a:t>Business needs assessment</a:t>
            </a:r>
          </a:p>
          <a:p>
            <a:pPr marL="285750" indent="-285750" algn="l">
              <a:buFont typeface="Arial" panose="020B0604020202020204" pitchFamily="34" charset="0"/>
              <a:buChar char="•"/>
            </a:pPr>
            <a:r>
              <a:rPr lang="en-ZA" sz="1600" b="0" i="0" dirty="0">
                <a:solidFill>
                  <a:srgbClr val="333333"/>
                </a:solidFill>
                <a:effectLst/>
                <a:latin typeface="Arial" panose="020B0604020202020204" pitchFamily="34" charset="0"/>
                <a:cs typeface="Arial" panose="020B0604020202020204" pitchFamily="34" charset="0"/>
              </a:rPr>
              <a:t>Credit Guarantees and Credit Enhancement</a:t>
            </a:r>
          </a:p>
          <a:p>
            <a:pPr marL="285750" indent="-285750" algn="l">
              <a:buFont typeface="Arial" panose="020B0604020202020204" pitchFamily="34" charset="0"/>
              <a:buChar char="•"/>
            </a:pPr>
            <a:r>
              <a:rPr lang="en-ZA" sz="1600" b="0" i="0" dirty="0">
                <a:solidFill>
                  <a:srgbClr val="333333"/>
                </a:solidFill>
                <a:effectLst/>
                <a:latin typeface="Arial" panose="020B0604020202020204" pitchFamily="34" charset="0"/>
                <a:cs typeface="Arial" panose="020B0604020202020204" pitchFamily="34" charset="0"/>
              </a:rPr>
              <a:t>Retail Finance</a:t>
            </a:r>
          </a:p>
          <a:p>
            <a:pPr marL="285750" indent="-285750" algn="l">
              <a:buFont typeface="Arial" panose="020B0604020202020204" pitchFamily="34" charset="0"/>
              <a:buChar char="•"/>
            </a:pPr>
            <a:r>
              <a:rPr lang="en-ZA" sz="1600" b="0" i="0" dirty="0">
                <a:solidFill>
                  <a:srgbClr val="333333"/>
                </a:solidFill>
                <a:effectLst/>
                <a:latin typeface="Arial" panose="020B0604020202020204" pitchFamily="34" charset="0"/>
                <a:cs typeface="Arial" panose="020B0604020202020204" pitchFamily="34" charset="0"/>
              </a:rPr>
              <a:t>Wholesale Finance</a:t>
            </a:r>
          </a:p>
          <a:p>
            <a:pPr marL="285750" indent="-285750" algn="l">
              <a:buFont typeface="Arial" panose="020B0604020202020204" pitchFamily="34" charset="0"/>
              <a:buChar char="•"/>
            </a:pPr>
            <a:r>
              <a:rPr lang="en-ZA" sz="1600" b="0" i="0" dirty="0">
                <a:solidFill>
                  <a:srgbClr val="333333"/>
                </a:solidFill>
                <a:effectLst/>
                <a:latin typeface="Arial" panose="020B0604020202020204" pitchFamily="34" charset="0"/>
                <a:cs typeface="Arial" panose="020B0604020202020204" pitchFamily="34" charset="0"/>
              </a:rPr>
              <a:t>Equity Investment (MSMEs and Other)</a:t>
            </a:r>
          </a:p>
          <a:p>
            <a:pPr marL="285750" indent="-285750" algn="l">
              <a:buFont typeface="Arial" panose="020B0604020202020204" pitchFamily="34" charset="0"/>
              <a:buChar char="•"/>
            </a:pPr>
            <a:r>
              <a:rPr lang="en-ZA" sz="1600" b="0" i="0" dirty="0">
                <a:solidFill>
                  <a:srgbClr val="333333"/>
                </a:solidFill>
                <a:effectLst/>
                <a:latin typeface="Arial" panose="020B0604020202020204" pitchFamily="34" charset="0"/>
                <a:cs typeface="Arial" panose="020B0604020202020204" pitchFamily="34" charset="0"/>
              </a:rPr>
              <a:t>Fund Management (Public and Private Clients)</a:t>
            </a:r>
          </a:p>
          <a:p>
            <a:pPr marL="285750" indent="-285750" algn="l">
              <a:buFont typeface="Arial" panose="020B0604020202020204" pitchFamily="34" charset="0"/>
              <a:buChar char="•"/>
            </a:pPr>
            <a:r>
              <a:rPr lang="en-ZA" sz="1600" b="0" i="0" dirty="0">
                <a:solidFill>
                  <a:srgbClr val="333333"/>
                </a:solidFill>
                <a:effectLst/>
                <a:latin typeface="Arial" panose="020B0604020202020204" pitchFamily="34" charset="0"/>
                <a:cs typeface="Arial" panose="020B0604020202020204" pitchFamily="34" charset="0"/>
              </a:rPr>
              <a:t>Investment Property Management</a:t>
            </a:r>
          </a:p>
        </p:txBody>
      </p:sp>
      <p:pic>
        <p:nvPicPr>
          <p:cNvPr id="3" name="Picture 2" descr="A logo with a tree and text&#10;&#10;Description automatically generated">
            <a:extLst>
              <a:ext uri="{FF2B5EF4-FFF2-40B4-BE49-F238E27FC236}">
                <a16:creationId xmlns:a16="http://schemas.microsoft.com/office/drawing/2014/main" id="{F56568FA-EAF8-C8B7-4E9B-E8212689A4E1}"/>
              </a:ext>
            </a:extLst>
          </p:cNvPr>
          <p:cNvPicPr>
            <a:picLocks noGrp="1" noRot="1" noChangeAspect="1" noMove="1" noResize="1" noEditPoints="1" noAdjustHandles="1" noChangeArrowheads="1" noChangeShapeType="1" noCrop="1"/>
          </p:cNvPicPr>
          <p:nvPr/>
        </p:nvPicPr>
        <p:blipFill>
          <a:blip r:embed="rId3"/>
          <a:stretch>
            <a:fillRect/>
          </a:stretch>
        </p:blipFill>
        <p:spPr>
          <a:xfrm>
            <a:off x="10411691" y="5510394"/>
            <a:ext cx="1535114" cy="1216069"/>
          </a:xfrm>
          <a:prstGeom prst="rect">
            <a:avLst/>
          </a:prstGeom>
        </p:spPr>
      </p:pic>
      <p:pic>
        <p:nvPicPr>
          <p:cNvPr id="20" name="Picture 19" descr="A group of white ovals on a black background&#10;&#10;Description automatically generated">
            <a:extLst>
              <a:ext uri="{FF2B5EF4-FFF2-40B4-BE49-F238E27FC236}">
                <a16:creationId xmlns:a16="http://schemas.microsoft.com/office/drawing/2014/main" id="{7C57F8FA-B187-5451-2B57-2BA75B1D2848}"/>
              </a:ext>
            </a:extLst>
          </p:cNvPr>
          <p:cNvPicPr>
            <a:picLocks noGrp="1" noRot="1" noChangeAspect="1" noMove="1" noResize="1" noEditPoints="1" noAdjustHandles="1" noChangeArrowheads="1" noChangeShapeType="1" noCrop="1"/>
          </p:cNvPicPr>
          <p:nvPr/>
        </p:nvPicPr>
        <p:blipFill>
          <a:blip r:embed="rId4"/>
          <a:stretch>
            <a:fillRect/>
          </a:stretch>
        </p:blipFill>
        <p:spPr>
          <a:xfrm rot="13052811">
            <a:off x="9684443" y="-401009"/>
            <a:ext cx="3178281" cy="2039539"/>
          </a:xfrm>
          <a:prstGeom prst="rect">
            <a:avLst/>
          </a:prstGeom>
        </p:spPr>
      </p:pic>
      <p:sp>
        <p:nvSpPr>
          <p:cNvPr id="2" name="Oval 1">
            <a:extLst>
              <a:ext uri="{FF2B5EF4-FFF2-40B4-BE49-F238E27FC236}">
                <a16:creationId xmlns:a16="http://schemas.microsoft.com/office/drawing/2014/main" id="{7DEDB406-08E1-85A9-BB93-555A6EA75856}"/>
              </a:ext>
            </a:extLst>
          </p:cNvPr>
          <p:cNvSpPr/>
          <p:nvPr/>
        </p:nvSpPr>
        <p:spPr>
          <a:xfrm>
            <a:off x="672033" y="503001"/>
            <a:ext cx="995937" cy="995937"/>
          </a:xfrm>
          <a:prstGeom prst="ellipse">
            <a:avLst/>
          </a:prstGeom>
          <a:solidFill>
            <a:schemeClr val="bg1"/>
          </a:solidFill>
          <a:ln>
            <a:noFill/>
          </a:ln>
          <a:effectLst>
            <a:outerShdw blurRad="4064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013906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49E54-5E55-4843-CCBD-3A7AAC3A3596}"/>
            </a:ext>
          </a:extLst>
        </p:cNvPr>
        <p:cNvGrpSpPr/>
        <p:nvPr/>
      </p:nvGrpSpPr>
      <p:grpSpPr>
        <a:xfrm>
          <a:off x="0" y="0"/>
          <a:ext cx="0" cy="0"/>
          <a:chOff x="0" y="0"/>
          <a:chExt cx="0" cy="0"/>
        </a:xfrm>
      </p:grpSpPr>
      <p:sp>
        <p:nvSpPr>
          <p:cNvPr id="10" name="Rectangle: Rounded Corners 3">
            <a:extLst>
              <a:ext uri="{FF2B5EF4-FFF2-40B4-BE49-F238E27FC236}">
                <a16:creationId xmlns:a16="http://schemas.microsoft.com/office/drawing/2014/main" id="{51BEE2B3-1D7E-7906-6D5D-01511A4D4E2B}"/>
              </a:ext>
            </a:extLst>
          </p:cNvPr>
          <p:cNvSpPr>
            <a:spLocks noGrp="1" noRot="1" noMove="1" noResize="1" noEditPoints="1" noAdjustHandles="1" noChangeArrowheads="1" noChangeShapeType="1"/>
          </p:cNvSpPr>
          <p:nvPr/>
        </p:nvSpPr>
        <p:spPr>
          <a:xfrm>
            <a:off x="1224975" y="3611080"/>
            <a:ext cx="10362900" cy="1886310"/>
          </a:xfrm>
          <a:prstGeom prst="roundRect">
            <a:avLst>
              <a:gd name="adj" fmla="val 50000"/>
            </a:avLst>
          </a:prstGeom>
          <a:solidFill>
            <a:schemeClr val="bg1"/>
          </a:solidFill>
          <a:ln>
            <a:noFill/>
          </a:ln>
          <a:effectLst>
            <a:outerShdw blurRad="9144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rtl="0" eaLnBrk="1" fontAlgn="t" latinLnBrk="0" hangingPunct="1"/>
            <a:r>
              <a:rPr lang="en-ZA" sz="1800" b="1" i="0" u="none" strike="noStrike" kern="1200" dirty="0">
                <a:effectLst/>
                <a:latin typeface="Arial" panose="020B0604020202020204" pitchFamily="34" charset="0"/>
                <a:cs typeface="Arial" panose="020B0604020202020204" pitchFamily="34" charset="0"/>
              </a:rPr>
              <a:t>Productivity</a:t>
            </a:r>
            <a:r>
              <a:rPr lang="en-ZA" sz="1800" b="1" i="0" u="none" strike="noStrike" kern="1200" baseline="0" dirty="0">
                <a:effectLst/>
                <a:latin typeface="Arial" panose="020B0604020202020204" pitchFamily="34" charset="0"/>
                <a:cs typeface="Arial" panose="020B0604020202020204" pitchFamily="34" charset="0"/>
              </a:rPr>
              <a:t> /Technology</a:t>
            </a:r>
          </a:p>
          <a:p>
            <a:pPr marL="0" algn="l" rtl="0" eaLnBrk="1" fontAlgn="t" latinLnBrk="0" hangingPunct="1"/>
            <a:endParaRPr lang="en-ZA" sz="1800" b="0" i="0" u="none" strike="noStrike" dirty="0">
              <a:effectLst/>
              <a:latin typeface="Arial" panose="020B0604020202020204" pitchFamily="34" charset="0"/>
            </a:endParaRPr>
          </a:p>
          <a:p>
            <a:pPr marL="285750" indent="-285750" algn="l" rtl="0" eaLnBrk="1" fontAlgn="t" latinLnBrk="0" hangingPunct="1">
              <a:buFont typeface="Wingdings" panose="05000000000000000000" pitchFamily="2" charset="2"/>
              <a:buChar char="§"/>
            </a:pPr>
            <a:r>
              <a:rPr lang="en-ZA" sz="1800" b="0" i="0" u="none" strike="noStrike" kern="1200" dirty="0">
                <a:effectLst/>
                <a:latin typeface="Arial" panose="020B0604020202020204" pitchFamily="34" charset="0"/>
                <a:cs typeface="Arial" panose="020B0604020202020204" pitchFamily="34" charset="0"/>
              </a:rPr>
              <a:t>Product</a:t>
            </a:r>
            <a:r>
              <a:rPr lang="en-ZA" sz="1800" b="0" i="0" u="none" strike="noStrike" kern="1200" baseline="0" dirty="0">
                <a:effectLst/>
                <a:latin typeface="Arial" panose="020B0604020202020204" pitchFamily="34" charset="0"/>
                <a:cs typeface="Arial" panose="020B0604020202020204" pitchFamily="34" charset="0"/>
              </a:rPr>
              <a:t> Development (prototype)</a:t>
            </a:r>
            <a:endParaRPr lang="en-ZA" sz="1800" b="0" i="0" u="none" strike="noStrike" dirty="0">
              <a:effectLst/>
              <a:latin typeface="Arial" panose="020B0604020202020204" pitchFamily="34" charset="0"/>
            </a:endParaRPr>
          </a:p>
          <a:p>
            <a:pPr marL="285750" indent="-285750" algn="l" rtl="0" eaLnBrk="1" fontAlgn="t" latinLnBrk="0" hangingPunct="1">
              <a:buFont typeface="Wingdings" panose="05000000000000000000" pitchFamily="2" charset="2"/>
              <a:buChar char="§"/>
            </a:pPr>
            <a:r>
              <a:rPr lang="en-ZA" sz="1800" b="0" i="0" u="none" strike="noStrike" kern="1200" dirty="0">
                <a:effectLst/>
                <a:latin typeface="Arial" panose="020B0604020202020204" pitchFamily="34" charset="0"/>
                <a:cs typeface="Arial" panose="020B0604020202020204" pitchFamily="34" charset="0"/>
              </a:rPr>
              <a:t>Process</a:t>
            </a:r>
            <a:r>
              <a:rPr lang="en-ZA" sz="1800" b="0" i="0" u="none" strike="noStrike" kern="1200" baseline="0" dirty="0">
                <a:effectLst/>
                <a:latin typeface="Arial" panose="020B0604020202020204" pitchFamily="34" charset="0"/>
                <a:cs typeface="Arial" panose="020B0604020202020204" pitchFamily="34" charset="0"/>
              </a:rPr>
              <a:t> Development -  Factory Layouts</a:t>
            </a:r>
            <a:endParaRPr lang="en-ZA" sz="1800" b="0" i="0" u="none" strike="noStrike" dirty="0">
              <a:effectLst/>
              <a:latin typeface="Arial" panose="020B0604020202020204" pitchFamily="34" charset="0"/>
            </a:endParaRPr>
          </a:p>
          <a:p>
            <a:pPr marL="285750" indent="-285750" algn="l" rtl="0" eaLnBrk="1" fontAlgn="t" latinLnBrk="0" hangingPunct="1">
              <a:buFont typeface="Wingdings" panose="05000000000000000000" pitchFamily="2" charset="2"/>
              <a:buChar char="§"/>
            </a:pPr>
            <a:r>
              <a:rPr lang="en-ZA" sz="1800" b="0" i="0" u="none" strike="noStrike" kern="1200" dirty="0">
                <a:effectLst/>
                <a:latin typeface="Arial" panose="020B0604020202020204" pitchFamily="34" charset="0"/>
                <a:cs typeface="Arial" panose="020B0604020202020204" pitchFamily="34" charset="0"/>
              </a:rPr>
              <a:t>ICT ( ITC processes)</a:t>
            </a:r>
            <a:endParaRPr lang="en-ZA" sz="1800" b="0" i="0" u="none" strike="noStrike" dirty="0">
              <a:effectLst/>
              <a:latin typeface="Arial" panose="020B0604020202020204" pitchFamily="34" charset="0"/>
            </a:endParaRPr>
          </a:p>
          <a:p>
            <a:pPr marL="285750" indent="-285750" algn="l" rtl="0" eaLnBrk="1" fontAlgn="t" latinLnBrk="0" hangingPunct="1">
              <a:buFont typeface="Wingdings" panose="05000000000000000000" pitchFamily="2" charset="2"/>
              <a:buChar char="§"/>
            </a:pPr>
            <a:r>
              <a:rPr lang="en-ZA" sz="1800" b="0" i="0" u="none" strike="noStrike" kern="1200" dirty="0">
                <a:effectLst/>
                <a:latin typeface="Arial" panose="020B0604020202020204" pitchFamily="34" charset="0"/>
                <a:cs typeface="Arial" panose="020B0604020202020204" pitchFamily="34" charset="0"/>
              </a:rPr>
              <a:t>Productivity</a:t>
            </a:r>
            <a:r>
              <a:rPr lang="en-ZA" sz="1800" b="0" i="0" u="none" strike="noStrike" kern="1200" baseline="0" dirty="0">
                <a:effectLst/>
                <a:latin typeface="Arial" panose="020B0604020202020204" pitchFamily="34" charset="0"/>
                <a:cs typeface="Arial" panose="020B0604020202020204" pitchFamily="34" charset="0"/>
              </a:rPr>
              <a:t> improvement</a:t>
            </a:r>
            <a:endParaRPr lang="ru-RU" dirty="0"/>
          </a:p>
        </p:txBody>
      </p:sp>
      <p:pic>
        <p:nvPicPr>
          <p:cNvPr id="18" name="Picture 17" descr="A group of white ovals on a black background&#10;&#10;Description automatically generated">
            <a:extLst>
              <a:ext uri="{FF2B5EF4-FFF2-40B4-BE49-F238E27FC236}">
                <a16:creationId xmlns:a16="http://schemas.microsoft.com/office/drawing/2014/main" id="{430940C2-3685-E3F5-B7BD-B7376A934BED}"/>
              </a:ext>
            </a:extLst>
          </p:cNvPr>
          <p:cNvPicPr>
            <a:picLocks noGrp="1" noRot="1" noChangeAspect="1" noMove="1" noResize="1" noEditPoints="1" noAdjustHandles="1" noChangeArrowheads="1" noChangeShapeType="1" noCrop="1"/>
          </p:cNvPicPr>
          <p:nvPr/>
        </p:nvPicPr>
        <p:blipFill>
          <a:blip r:embed="rId2"/>
          <a:stretch>
            <a:fillRect/>
          </a:stretch>
        </p:blipFill>
        <p:spPr>
          <a:xfrm rot="13052811">
            <a:off x="9684443" y="-401009"/>
            <a:ext cx="3178281" cy="2039539"/>
          </a:xfrm>
          <a:prstGeom prst="rect">
            <a:avLst/>
          </a:prstGeom>
        </p:spPr>
      </p:pic>
      <p:sp>
        <p:nvSpPr>
          <p:cNvPr id="2" name="Rectangle: Rounded Corners 3">
            <a:extLst>
              <a:ext uri="{FF2B5EF4-FFF2-40B4-BE49-F238E27FC236}">
                <a16:creationId xmlns:a16="http://schemas.microsoft.com/office/drawing/2014/main" id="{AB92E712-088F-B277-6D55-0839F4043055}"/>
              </a:ext>
            </a:extLst>
          </p:cNvPr>
          <p:cNvSpPr>
            <a:spLocks noGrp="1" noRot="1" noMove="1" noResize="1" noEditPoints="1" noAdjustHandles="1" noChangeArrowheads="1" noChangeShapeType="1"/>
          </p:cNvSpPr>
          <p:nvPr/>
        </p:nvSpPr>
        <p:spPr>
          <a:xfrm>
            <a:off x="1224975" y="1389865"/>
            <a:ext cx="10362900" cy="1886310"/>
          </a:xfrm>
          <a:prstGeom prst="roundRect">
            <a:avLst>
              <a:gd name="adj" fmla="val 50000"/>
            </a:avLst>
          </a:prstGeom>
          <a:solidFill>
            <a:schemeClr val="bg1"/>
          </a:solidFill>
          <a:ln>
            <a:noFill/>
          </a:ln>
          <a:effectLst>
            <a:outerShdw blurRad="9144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Freeform: Shape 23">
            <a:extLst>
              <a:ext uri="{FF2B5EF4-FFF2-40B4-BE49-F238E27FC236}">
                <a16:creationId xmlns:a16="http://schemas.microsoft.com/office/drawing/2014/main" id="{F183CECC-197D-5F98-DF65-7184002A0890}"/>
              </a:ext>
            </a:extLst>
          </p:cNvPr>
          <p:cNvSpPr>
            <a:spLocks noGrp="1" noRot="1" noMove="1" noResize="1" noEditPoints="1" noAdjustHandles="1" noChangeArrowheads="1" noChangeShapeType="1"/>
          </p:cNvSpPr>
          <p:nvPr/>
        </p:nvSpPr>
        <p:spPr>
          <a:xfrm rot="8100000">
            <a:off x="2030426" y="1857958"/>
            <a:ext cx="643084" cy="643084"/>
          </a:xfrm>
          <a:custGeom>
            <a:avLst/>
            <a:gdLst>
              <a:gd name="connsiteX0" fmla="*/ 0 w 1784231"/>
              <a:gd name="connsiteY0" fmla="*/ 0 h 1784232"/>
              <a:gd name="connsiteX1" fmla="*/ 1784231 w 1784231"/>
              <a:gd name="connsiteY1" fmla="*/ 0 h 1784232"/>
              <a:gd name="connsiteX2" fmla="*/ 1784231 w 1784231"/>
              <a:gd name="connsiteY2" fmla="*/ 1784232 h 1784232"/>
              <a:gd name="connsiteX3" fmla="*/ 1330292 w 1784231"/>
              <a:gd name="connsiteY3" fmla="*/ 1330292 h 1784232"/>
              <a:gd name="connsiteX4" fmla="*/ 1330293 w 1784231"/>
              <a:gd name="connsiteY4" fmla="*/ 453939 h 1784232"/>
              <a:gd name="connsiteX5" fmla="*/ 453939 w 1784231"/>
              <a:gd name="connsiteY5" fmla="*/ 453939 h 1784232"/>
              <a:gd name="connsiteX6" fmla="*/ 0 w 1784231"/>
              <a:gd name="connsiteY6" fmla="*/ 0 h 178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4231" h="1784232">
                <a:moveTo>
                  <a:pt x="0" y="0"/>
                </a:moveTo>
                <a:lnTo>
                  <a:pt x="1784231" y="0"/>
                </a:lnTo>
                <a:lnTo>
                  <a:pt x="1784231" y="1784232"/>
                </a:lnTo>
                <a:lnTo>
                  <a:pt x="1330292" y="1330292"/>
                </a:lnTo>
                <a:lnTo>
                  <a:pt x="1330293" y="453939"/>
                </a:lnTo>
                <a:lnTo>
                  <a:pt x="453939" y="45393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2" name="Freeform: Shape 23">
            <a:extLst>
              <a:ext uri="{FF2B5EF4-FFF2-40B4-BE49-F238E27FC236}">
                <a16:creationId xmlns:a16="http://schemas.microsoft.com/office/drawing/2014/main" id="{9CCF2CBB-6854-B78F-161A-7661175F9E4F}"/>
              </a:ext>
            </a:extLst>
          </p:cNvPr>
          <p:cNvSpPr>
            <a:spLocks noGrp="1" noRot="1" noMove="1" noResize="1" noEditPoints="1" noAdjustHandles="1" noChangeArrowheads="1" noChangeShapeType="1"/>
          </p:cNvSpPr>
          <p:nvPr/>
        </p:nvSpPr>
        <p:spPr>
          <a:xfrm rot="8100000">
            <a:off x="2030426" y="4079173"/>
            <a:ext cx="643084" cy="643084"/>
          </a:xfrm>
          <a:custGeom>
            <a:avLst/>
            <a:gdLst>
              <a:gd name="connsiteX0" fmla="*/ 0 w 1784231"/>
              <a:gd name="connsiteY0" fmla="*/ 0 h 1784232"/>
              <a:gd name="connsiteX1" fmla="*/ 1784231 w 1784231"/>
              <a:gd name="connsiteY1" fmla="*/ 0 h 1784232"/>
              <a:gd name="connsiteX2" fmla="*/ 1784231 w 1784231"/>
              <a:gd name="connsiteY2" fmla="*/ 1784232 h 1784232"/>
              <a:gd name="connsiteX3" fmla="*/ 1330292 w 1784231"/>
              <a:gd name="connsiteY3" fmla="*/ 1330292 h 1784232"/>
              <a:gd name="connsiteX4" fmla="*/ 1330293 w 1784231"/>
              <a:gd name="connsiteY4" fmla="*/ 453939 h 1784232"/>
              <a:gd name="connsiteX5" fmla="*/ 453939 w 1784231"/>
              <a:gd name="connsiteY5" fmla="*/ 453939 h 1784232"/>
              <a:gd name="connsiteX6" fmla="*/ 0 w 1784231"/>
              <a:gd name="connsiteY6" fmla="*/ 0 h 178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4231" h="1784232">
                <a:moveTo>
                  <a:pt x="0" y="0"/>
                </a:moveTo>
                <a:lnTo>
                  <a:pt x="1784231" y="0"/>
                </a:lnTo>
                <a:lnTo>
                  <a:pt x="1784231" y="1784232"/>
                </a:lnTo>
                <a:lnTo>
                  <a:pt x="1330292" y="1330292"/>
                </a:lnTo>
                <a:lnTo>
                  <a:pt x="1330293" y="453939"/>
                </a:lnTo>
                <a:lnTo>
                  <a:pt x="453939" y="45393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pic>
        <p:nvPicPr>
          <p:cNvPr id="5" name="Picture 4" descr="A logo with a tree and text&#10;&#10;Description automatically generated">
            <a:extLst>
              <a:ext uri="{FF2B5EF4-FFF2-40B4-BE49-F238E27FC236}">
                <a16:creationId xmlns:a16="http://schemas.microsoft.com/office/drawing/2014/main" id="{61820ADE-5528-A4A7-C1D1-6169631B860A}"/>
              </a:ext>
            </a:extLst>
          </p:cNvPr>
          <p:cNvPicPr>
            <a:picLocks noGrp="1" noRot="1" noChangeAspect="1" noMove="1" noResize="1" noEditPoints="1" noAdjustHandles="1" noChangeArrowheads="1" noChangeShapeType="1" noCrop="1"/>
          </p:cNvPicPr>
          <p:nvPr/>
        </p:nvPicPr>
        <p:blipFill>
          <a:blip r:embed="rId3"/>
          <a:stretch>
            <a:fillRect/>
          </a:stretch>
        </p:blipFill>
        <p:spPr>
          <a:xfrm>
            <a:off x="10411691" y="5510394"/>
            <a:ext cx="1535114" cy="1216069"/>
          </a:xfrm>
          <a:prstGeom prst="rect">
            <a:avLst/>
          </a:prstGeom>
        </p:spPr>
      </p:pic>
      <p:sp>
        <p:nvSpPr>
          <p:cNvPr id="3" name="TextBox 2">
            <a:extLst>
              <a:ext uri="{FF2B5EF4-FFF2-40B4-BE49-F238E27FC236}">
                <a16:creationId xmlns:a16="http://schemas.microsoft.com/office/drawing/2014/main" id="{024A1B2A-B849-384D-CBD5-B0E2AFEFA90E}"/>
              </a:ext>
            </a:extLst>
          </p:cNvPr>
          <p:cNvSpPr txBox="1"/>
          <p:nvPr/>
        </p:nvSpPr>
        <p:spPr>
          <a:xfrm>
            <a:off x="1897237" y="714279"/>
            <a:ext cx="7494929" cy="646331"/>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PRE – INVESTMENT PROJECTS </a:t>
            </a:r>
            <a:endParaRPr lang="en-ZA" sz="36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A0373F7-40AD-8720-3C8A-6FA384404FEC}"/>
              </a:ext>
            </a:extLst>
          </p:cNvPr>
          <p:cNvSpPr txBox="1"/>
          <p:nvPr/>
        </p:nvSpPr>
        <p:spPr>
          <a:xfrm>
            <a:off x="1863011" y="1389865"/>
            <a:ext cx="9656956" cy="1846659"/>
          </a:xfrm>
          <a:prstGeom prst="rect">
            <a:avLst/>
          </a:prstGeom>
          <a:noFill/>
        </p:spPr>
        <p:txBody>
          <a:bodyPr wrap="square" rtlCol="0">
            <a:spAutoFit/>
          </a:bodyPr>
          <a:lstStyle/>
          <a:p>
            <a:pPr marL="285750" indent="-285750">
              <a:buFont typeface="Wingdings" panose="05000000000000000000" pitchFamily="2" charset="2"/>
              <a:buChar char="q"/>
            </a:pPr>
            <a:r>
              <a:rPr lang="en-GB" b="1" dirty="0">
                <a:latin typeface="Arial" panose="020B0604020202020204" pitchFamily="34" charset="0"/>
                <a:cs typeface="Arial" panose="020B0604020202020204" pitchFamily="34" charset="0"/>
              </a:rPr>
              <a:t>Marketing  </a:t>
            </a:r>
            <a:r>
              <a:rPr lang="en-GB" sz="1600" dirty="0">
                <a:latin typeface="Arial" panose="020B0604020202020204" pitchFamily="34" charset="0"/>
                <a:cs typeface="Arial" panose="020B0604020202020204" pitchFamily="34" charset="0"/>
              </a:rPr>
              <a:t>- Marketing Strategies</a:t>
            </a:r>
          </a:p>
          <a:p>
            <a:pPr marL="285750" indent="-285750">
              <a:buFont typeface="Wingdings" panose="05000000000000000000" pitchFamily="2" charset="2"/>
              <a:buChar char="§"/>
            </a:pPr>
            <a:r>
              <a:rPr lang="en-GB" sz="1600" dirty="0">
                <a:latin typeface="Arial" panose="020B0604020202020204" pitchFamily="34" charset="0"/>
                <a:cs typeface="Arial" panose="020B0604020202020204" pitchFamily="34" charset="0"/>
              </a:rPr>
              <a:t>Signage</a:t>
            </a:r>
          </a:p>
          <a:p>
            <a:pPr marL="285750" indent="-285750">
              <a:buFont typeface="Wingdings" panose="05000000000000000000" pitchFamily="2" charset="2"/>
              <a:buChar char="§"/>
            </a:pPr>
            <a:r>
              <a:rPr lang="en-GB" sz="1600" dirty="0">
                <a:latin typeface="Arial" panose="020B0604020202020204" pitchFamily="34" charset="0"/>
                <a:cs typeface="Arial" panose="020B0604020202020204" pitchFamily="34" charset="0"/>
              </a:rPr>
              <a:t>Promotional Material </a:t>
            </a:r>
          </a:p>
          <a:p>
            <a:pPr marL="285750" indent="-285750">
              <a:buFont typeface="Wingdings" panose="05000000000000000000" pitchFamily="2" charset="2"/>
              <a:buChar char="§"/>
            </a:pPr>
            <a:r>
              <a:rPr lang="en-GB" sz="1600" dirty="0">
                <a:latin typeface="Arial" panose="020B0604020202020204" pitchFamily="34" charset="0"/>
                <a:cs typeface="Arial" panose="020B0604020202020204" pitchFamily="34" charset="0"/>
              </a:rPr>
              <a:t>E - Marketing</a:t>
            </a:r>
          </a:p>
          <a:p>
            <a:pPr marL="285750" indent="-285750">
              <a:buFont typeface="Wingdings" panose="05000000000000000000" pitchFamily="2" charset="2"/>
              <a:buChar char="§"/>
            </a:pPr>
            <a:r>
              <a:rPr lang="en-GB" sz="1600" dirty="0">
                <a:latin typeface="Arial" panose="020B0604020202020204" pitchFamily="34" charset="0"/>
                <a:cs typeface="Arial" panose="020B0604020202020204" pitchFamily="34" charset="0"/>
              </a:rPr>
              <a:t>Trade Exhibitions</a:t>
            </a:r>
          </a:p>
          <a:p>
            <a:pPr marL="285750" indent="-285750">
              <a:buFont typeface="Wingdings" panose="05000000000000000000" pitchFamily="2" charset="2"/>
              <a:buChar char="§"/>
            </a:pPr>
            <a:r>
              <a:rPr lang="en-GB" sz="1600" dirty="0">
                <a:latin typeface="Arial" panose="020B0604020202020204" pitchFamily="34" charset="0"/>
                <a:cs typeface="Arial" panose="020B0604020202020204" pitchFamily="34" charset="0"/>
              </a:rPr>
              <a:t>Packaging </a:t>
            </a:r>
          </a:p>
          <a:p>
            <a:pPr marL="285750" indent="-285750">
              <a:buFont typeface="Wingdings" panose="05000000000000000000" pitchFamily="2" charset="2"/>
              <a:buChar char="§"/>
            </a:pPr>
            <a:r>
              <a:rPr lang="en-GB" sz="1600" dirty="0">
                <a:latin typeface="Arial" panose="020B0604020202020204" pitchFamily="34" charset="0"/>
                <a:cs typeface="Arial" panose="020B0604020202020204" pitchFamily="34" charset="0"/>
              </a:rPr>
              <a:t>Business Linkages </a:t>
            </a:r>
          </a:p>
        </p:txBody>
      </p:sp>
      <p:sp>
        <p:nvSpPr>
          <p:cNvPr id="8" name="TextBox 7">
            <a:extLst>
              <a:ext uri="{FF2B5EF4-FFF2-40B4-BE49-F238E27FC236}">
                <a16:creationId xmlns:a16="http://schemas.microsoft.com/office/drawing/2014/main" id="{6A64069A-3AD8-944C-D62F-A65563D6FC56}"/>
              </a:ext>
            </a:extLst>
          </p:cNvPr>
          <p:cNvSpPr txBox="1"/>
          <p:nvPr/>
        </p:nvSpPr>
        <p:spPr>
          <a:xfrm>
            <a:off x="1897237" y="3746810"/>
            <a:ext cx="8194617" cy="1354217"/>
          </a:xfrm>
          <a:prstGeom prst="rect">
            <a:avLst/>
          </a:prstGeom>
          <a:noFill/>
        </p:spPr>
        <p:txBody>
          <a:bodyPr wrap="square" rtlCol="0">
            <a:spAutoFit/>
          </a:bodyPr>
          <a:lstStyle/>
          <a:p>
            <a:pPr marL="285750" indent="-285750">
              <a:buFont typeface="Wingdings" panose="05000000000000000000" pitchFamily="2" charset="2"/>
              <a:buChar char="q"/>
            </a:pPr>
            <a:r>
              <a:rPr lang="en-GB" b="1" dirty="0">
                <a:latin typeface="Arial" panose="020B0604020202020204" pitchFamily="34" charset="0"/>
                <a:cs typeface="Arial" panose="020B0604020202020204" pitchFamily="34" charset="0"/>
              </a:rPr>
              <a:t>Productivity /Technology</a:t>
            </a:r>
          </a:p>
          <a:p>
            <a:pPr marL="285750" indent="-285750">
              <a:buFont typeface="Wingdings" panose="05000000000000000000" pitchFamily="2" charset="2"/>
              <a:buChar char="§"/>
            </a:pPr>
            <a:r>
              <a:rPr lang="en-GB" sz="1600" dirty="0">
                <a:latin typeface="Arial" panose="020B0604020202020204" pitchFamily="34" charset="0"/>
                <a:cs typeface="Arial" panose="020B0604020202020204" pitchFamily="34" charset="0"/>
              </a:rPr>
              <a:t>Product Development (prototype)</a:t>
            </a:r>
          </a:p>
          <a:p>
            <a:pPr marL="285750" indent="-285750">
              <a:buFont typeface="Wingdings" panose="05000000000000000000" pitchFamily="2" charset="2"/>
              <a:buChar char="§"/>
            </a:pPr>
            <a:r>
              <a:rPr lang="en-GB" sz="1600" dirty="0">
                <a:latin typeface="Arial" panose="020B0604020202020204" pitchFamily="34" charset="0"/>
                <a:cs typeface="Arial" panose="020B0604020202020204" pitchFamily="34" charset="0"/>
              </a:rPr>
              <a:t>Process Development -  Factory Layouts</a:t>
            </a:r>
          </a:p>
          <a:p>
            <a:pPr marL="285750" indent="-285750">
              <a:buFont typeface="Wingdings" panose="05000000000000000000" pitchFamily="2" charset="2"/>
              <a:buChar char="§"/>
            </a:pPr>
            <a:r>
              <a:rPr lang="en-GB" sz="1600" dirty="0">
                <a:latin typeface="Arial" panose="020B0604020202020204" pitchFamily="34" charset="0"/>
                <a:cs typeface="Arial" panose="020B0604020202020204" pitchFamily="34" charset="0"/>
              </a:rPr>
              <a:t>ICT ( ITC processes)</a:t>
            </a:r>
          </a:p>
          <a:p>
            <a:pPr marL="285750" indent="-285750">
              <a:buFont typeface="Wingdings" panose="05000000000000000000" pitchFamily="2" charset="2"/>
              <a:buChar char="§"/>
            </a:pPr>
            <a:r>
              <a:rPr lang="en-GB" sz="1600" dirty="0">
                <a:latin typeface="Arial" panose="020B0604020202020204" pitchFamily="34" charset="0"/>
                <a:cs typeface="Arial" panose="020B0604020202020204" pitchFamily="34" charset="0"/>
              </a:rPr>
              <a:t>Productivity improvement </a:t>
            </a:r>
            <a:endParaRPr lang="en-ZA" sz="1600" dirty="0">
              <a:latin typeface="Arial" panose="020B0604020202020204" pitchFamily="34" charset="0"/>
              <a:cs typeface="Arial" panose="020B0604020202020204" pitchFamily="34" charset="0"/>
            </a:endParaRPr>
          </a:p>
        </p:txBody>
      </p:sp>
      <p:sp>
        <p:nvSpPr>
          <p:cNvPr id="9" name="Freeform: Shape 58">
            <a:extLst>
              <a:ext uri="{FF2B5EF4-FFF2-40B4-BE49-F238E27FC236}">
                <a16:creationId xmlns:a16="http://schemas.microsoft.com/office/drawing/2014/main" id="{9BC32938-3893-4A03-8F71-50A18E5ADB2C}"/>
              </a:ext>
            </a:extLst>
          </p:cNvPr>
          <p:cNvSpPr/>
          <p:nvPr/>
        </p:nvSpPr>
        <p:spPr>
          <a:xfrm>
            <a:off x="0" y="5138598"/>
            <a:ext cx="1667970" cy="1719402"/>
          </a:xfrm>
          <a:custGeom>
            <a:avLst/>
            <a:gdLst>
              <a:gd name="connsiteX0" fmla="*/ 1882774 w 3805674"/>
              <a:gd name="connsiteY0" fmla="*/ 0 h 6858000"/>
              <a:gd name="connsiteX1" fmla="*/ 1902837 w 3805674"/>
              <a:gd name="connsiteY1" fmla="*/ 0 h 6858000"/>
              <a:gd name="connsiteX2" fmla="*/ 3805671 w 3805674"/>
              <a:gd name="connsiteY2" fmla="*/ 0 h 6858000"/>
              <a:gd name="connsiteX3" fmla="*/ 3805671 w 3805674"/>
              <a:gd name="connsiteY3" fmla="*/ 1902778 h 6858000"/>
              <a:gd name="connsiteX4" fmla="*/ 3805674 w 3805674"/>
              <a:gd name="connsiteY4" fmla="*/ 1902837 h 6858000"/>
              <a:gd name="connsiteX5" fmla="*/ 3805674 w 3805674"/>
              <a:gd name="connsiteY5" fmla="*/ 4955163 h 6858000"/>
              <a:gd name="connsiteX6" fmla="*/ 2097391 w 3805674"/>
              <a:gd name="connsiteY6" fmla="*/ 6848176 h 6858000"/>
              <a:gd name="connsiteX7" fmla="*/ 1908175 w 3805674"/>
              <a:gd name="connsiteY7" fmla="*/ 6857730 h 6858000"/>
              <a:gd name="connsiteX8" fmla="*/ 1908175 w 3805674"/>
              <a:gd name="connsiteY8" fmla="*/ 6858000 h 6858000"/>
              <a:gd name="connsiteX9" fmla="*/ 1902837 w 3805674"/>
              <a:gd name="connsiteY9" fmla="*/ 6858000 h 6858000"/>
              <a:gd name="connsiteX10" fmla="*/ 1 w 3805674"/>
              <a:gd name="connsiteY10" fmla="*/ 6858000 h 6858000"/>
              <a:gd name="connsiteX11" fmla="*/ 1 w 3805674"/>
              <a:gd name="connsiteY11" fmla="*/ 4955185 h 6858000"/>
              <a:gd name="connsiteX12" fmla="*/ 0 w 3805674"/>
              <a:gd name="connsiteY12" fmla="*/ 4955163 h 6858000"/>
              <a:gd name="connsiteX13" fmla="*/ 0 w 3805674"/>
              <a:gd name="connsiteY13" fmla="*/ 1902837 h 6858000"/>
              <a:gd name="connsiteX14" fmla="*/ 1708283 w 3805674"/>
              <a:gd name="connsiteY14" fmla="*/ 9824 h 6858000"/>
              <a:gd name="connsiteX15" fmla="*/ 1882774 w 3805674"/>
              <a:gd name="connsiteY15" fmla="*/ 10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05674" h="6858000">
                <a:moveTo>
                  <a:pt x="1882774" y="0"/>
                </a:moveTo>
                <a:lnTo>
                  <a:pt x="1902837" y="0"/>
                </a:lnTo>
                <a:lnTo>
                  <a:pt x="3805671" y="0"/>
                </a:lnTo>
                <a:lnTo>
                  <a:pt x="3805671" y="1902778"/>
                </a:lnTo>
                <a:lnTo>
                  <a:pt x="3805674" y="1902837"/>
                </a:lnTo>
                <a:lnTo>
                  <a:pt x="3805674" y="4955163"/>
                </a:lnTo>
                <a:cubicBezTo>
                  <a:pt x="3805674" y="5940389"/>
                  <a:pt x="3056908" y="6750732"/>
                  <a:pt x="2097391" y="6848176"/>
                </a:cubicBezTo>
                <a:lnTo>
                  <a:pt x="1908175" y="6857730"/>
                </a:lnTo>
                <a:lnTo>
                  <a:pt x="1908175" y="6858000"/>
                </a:lnTo>
                <a:lnTo>
                  <a:pt x="1902837" y="6858000"/>
                </a:lnTo>
                <a:lnTo>
                  <a:pt x="1" y="6858000"/>
                </a:lnTo>
                <a:lnTo>
                  <a:pt x="1" y="4955185"/>
                </a:lnTo>
                <a:lnTo>
                  <a:pt x="0" y="4955163"/>
                </a:lnTo>
                <a:lnTo>
                  <a:pt x="0" y="1902837"/>
                </a:lnTo>
                <a:cubicBezTo>
                  <a:pt x="0" y="917611"/>
                  <a:pt x="748766" y="107269"/>
                  <a:pt x="1708283" y="9824"/>
                </a:cubicBezTo>
                <a:lnTo>
                  <a:pt x="1882774" y="1013"/>
                </a:lnTo>
                <a:close/>
              </a:path>
            </a:pathLst>
          </a:custGeom>
          <a:solidFill>
            <a:srgbClr val="F25F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1" name="Oval 10">
            <a:extLst>
              <a:ext uri="{FF2B5EF4-FFF2-40B4-BE49-F238E27FC236}">
                <a16:creationId xmlns:a16="http://schemas.microsoft.com/office/drawing/2014/main" id="{E6F4DD7B-854E-F687-5358-6094100F614B}"/>
              </a:ext>
            </a:extLst>
          </p:cNvPr>
          <p:cNvSpPr/>
          <p:nvPr/>
        </p:nvSpPr>
        <p:spPr>
          <a:xfrm>
            <a:off x="672033" y="503001"/>
            <a:ext cx="995937" cy="995937"/>
          </a:xfrm>
          <a:prstGeom prst="ellipse">
            <a:avLst/>
          </a:prstGeom>
          <a:solidFill>
            <a:schemeClr val="bg1"/>
          </a:solidFill>
          <a:ln>
            <a:noFill/>
          </a:ln>
          <a:effectLst>
            <a:outerShdw blurRad="4064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Freeform: Shape 155">
            <a:extLst>
              <a:ext uri="{FF2B5EF4-FFF2-40B4-BE49-F238E27FC236}">
                <a16:creationId xmlns:a16="http://schemas.microsoft.com/office/drawing/2014/main" id="{8F25E377-D693-F6B3-E6F4-FF7F56795568}"/>
              </a:ext>
            </a:extLst>
          </p:cNvPr>
          <p:cNvSpPr/>
          <p:nvPr/>
        </p:nvSpPr>
        <p:spPr>
          <a:xfrm rot="2700000">
            <a:off x="916132" y="832948"/>
            <a:ext cx="336042" cy="336042"/>
          </a:xfrm>
          <a:custGeom>
            <a:avLst/>
            <a:gdLst>
              <a:gd name="connsiteX0" fmla="*/ 0 w 1784233"/>
              <a:gd name="connsiteY0" fmla="*/ 0 h 1784233"/>
              <a:gd name="connsiteX1" fmla="*/ 1784233 w 1784233"/>
              <a:gd name="connsiteY1" fmla="*/ 0 h 1784233"/>
              <a:gd name="connsiteX2" fmla="*/ 1784233 w 1784233"/>
              <a:gd name="connsiteY2" fmla="*/ 1784233 h 1784233"/>
              <a:gd name="connsiteX3" fmla="*/ 1330292 w 1784233"/>
              <a:gd name="connsiteY3" fmla="*/ 1330292 h 1784233"/>
              <a:gd name="connsiteX4" fmla="*/ 1330294 w 1784233"/>
              <a:gd name="connsiteY4" fmla="*/ 1330292 h 1784233"/>
              <a:gd name="connsiteX5" fmla="*/ 1330294 w 1784233"/>
              <a:gd name="connsiteY5" fmla="*/ 453939 h 1784233"/>
              <a:gd name="connsiteX6" fmla="*/ 453941 w 1784233"/>
              <a:gd name="connsiteY6" fmla="*/ 453939 h 1784233"/>
              <a:gd name="connsiteX7" fmla="*/ 453940 w 1784233"/>
              <a:gd name="connsiteY7" fmla="*/ 453940 h 1784233"/>
              <a:gd name="connsiteX8" fmla="*/ 0 w 1784233"/>
              <a:gd name="connsiteY8" fmla="*/ 0 h 178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4233" h="1784233">
                <a:moveTo>
                  <a:pt x="0" y="0"/>
                </a:moveTo>
                <a:lnTo>
                  <a:pt x="1784233" y="0"/>
                </a:lnTo>
                <a:lnTo>
                  <a:pt x="1784233" y="1784233"/>
                </a:lnTo>
                <a:lnTo>
                  <a:pt x="1330292" y="1330292"/>
                </a:lnTo>
                <a:lnTo>
                  <a:pt x="1330294" y="1330292"/>
                </a:lnTo>
                <a:lnTo>
                  <a:pt x="1330294" y="453939"/>
                </a:lnTo>
                <a:lnTo>
                  <a:pt x="453941" y="453939"/>
                </a:lnTo>
                <a:lnTo>
                  <a:pt x="453940" y="453940"/>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Tree>
    <p:extLst>
      <p:ext uri="{BB962C8B-B14F-4D97-AF65-F5344CB8AC3E}">
        <p14:creationId xmlns:p14="http://schemas.microsoft.com/office/powerpoint/2010/main" val="734955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71B7F-0F97-31A8-B3E7-E6E3AE31D7B0}"/>
            </a:ext>
          </a:extLst>
        </p:cNvPr>
        <p:cNvGrpSpPr/>
        <p:nvPr/>
      </p:nvGrpSpPr>
      <p:grpSpPr>
        <a:xfrm>
          <a:off x="0" y="0"/>
          <a:ext cx="0" cy="0"/>
          <a:chOff x="0" y="0"/>
          <a:chExt cx="0" cy="0"/>
        </a:xfrm>
      </p:grpSpPr>
      <p:pic>
        <p:nvPicPr>
          <p:cNvPr id="18" name="Picture 17" descr="A group of white ovals on a black background&#10;&#10;Description automatically generated">
            <a:extLst>
              <a:ext uri="{FF2B5EF4-FFF2-40B4-BE49-F238E27FC236}">
                <a16:creationId xmlns:a16="http://schemas.microsoft.com/office/drawing/2014/main" id="{BEADA4E9-08F6-B88A-7939-FB0A0F9184B8}"/>
              </a:ext>
            </a:extLst>
          </p:cNvPr>
          <p:cNvPicPr>
            <a:picLocks noGrp="1" noRot="1" noChangeAspect="1" noMove="1" noResize="1" noEditPoints="1" noAdjustHandles="1" noChangeArrowheads="1" noChangeShapeType="1" noCrop="1"/>
          </p:cNvPicPr>
          <p:nvPr/>
        </p:nvPicPr>
        <p:blipFill>
          <a:blip r:embed="rId2"/>
          <a:stretch>
            <a:fillRect/>
          </a:stretch>
        </p:blipFill>
        <p:spPr>
          <a:xfrm rot="13052811">
            <a:off x="9684443" y="-401009"/>
            <a:ext cx="3178281" cy="2039539"/>
          </a:xfrm>
          <a:prstGeom prst="rect">
            <a:avLst/>
          </a:prstGeom>
        </p:spPr>
      </p:pic>
      <p:sp>
        <p:nvSpPr>
          <p:cNvPr id="2" name="Rectangle: Rounded Corners 3">
            <a:extLst>
              <a:ext uri="{FF2B5EF4-FFF2-40B4-BE49-F238E27FC236}">
                <a16:creationId xmlns:a16="http://schemas.microsoft.com/office/drawing/2014/main" id="{EB07900B-E7E3-24BD-16F5-A1E619CF7EBF}"/>
              </a:ext>
            </a:extLst>
          </p:cNvPr>
          <p:cNvSpPr>
            <a:spLocks noGrp="1" noRot="1" noMove="1" noResize="1" noEditPoints="1" noAdjustHandles="1" noChangeArrowheads="1" noChangeShapeType="1"/>
          </p:cNvSpPr>
          <p:nvPr/>
        </p:nvSpPr>
        <p:spPr>
          <a:xfrm>
            <a:off x="1224975" y="1389865"/>
            <a:ext cx="10362900" cy="1886310"/>
          </a:xfrm>
          <a:prstGeom prst="roundRect">
            <a:avLst>
              <a:gd name="adj" fmla="val 50000"/>
            </a:avLst>
          </a:prstGeom>
          <a:solidFill>
            <a:schemeClr val="bg1"/>
          </a:solidFill>
          <a:ln>
            <a:noFill/>
          </a:ln>
          <a:effectLst>
            <a:outerShdw blurRad="9144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Freeform: Shape 23">
            <a:extLst>
              <a:ext uri="{FF2B5EF4-FFF2-40B4-BE49-F238E27FC236}">
                <a16:creationId xmlns:a16="http://schemas.microsoft.com/office/drawing/2014/main" id="{82E8E7AD-9013-EB70-EBB9-9F3B2D7E7C13}"/>
              </a:ext>
            </a:extLst>
          </p:cNvPr>
          <p:cNvSpPr>
            <a:spLocks noGrp="1" noRot="1" noMove="1" noResize="1" noEditPoints="1" noAdjustHandles="1" noChangeArrowheads="1" noChangeShapeType="1"/>
          </p:cNvSpPr>
          <p:nvPr/>
        </p:nvSpPr>
        <p:spPr>
          <a:xfrm rot="8100000">
            <a:off x="2030426" y="1857958"/>
            <a:ext cx="643084" cy="643084"/>
          </a:xfrm>
          <a:custGeom>
            <a:avLst/>
            <a:gdLst>
              <a:gd name="connsiteX0" fmla="*/ 0 w 1784231"/>
              <a:gd name="connsiteY0" fmla="*/ 0 h 1784232"/>
              <a:gd name="connsiteX1" fmla="*/ 1784231 w 1784231"/>
              <a:gd name="connsiteY1" fmla="*/ 0 h 1784232"/>
              <a:gd name="connsiteX2" fmla="*/ 1784231 w 1784231"/>
              <a:gd name="connsiteY2" fmla="*/ 1784232 h 1784232"/>
              <a:gd name="connsiteX3" fmla="*/ 1330292 w 1784231"/>
              <a:gd name="connsiteY3" fmla="*/ 1330292 h 1784232"/>
              <a:gd name="connsiteX4" fmla="*/ 1330293 w 1784231"/>
              <a:gd name="connsiteY4" fmla="*/ 453939 h 1784232"/>
              <a:gd name="connsiteX5" fmla="*/ 453939 w 1784231"/>
              <a:gd name="connsiteY5" fmla="*/ 453939 h 1784232"/>
              <a:gd name="connsiteX6" fmla="*/ 0 w 1784231"/>
              <a:gd name="connsiteY6" fmla="*/ 0 h 178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4231" h="1784232">
                <a:moveTo>
                  <a:pt x="0" y="0"/>
                </a:moveTo>
                <a:lnTo>
                  <a:pt x="1784231" y="0"/>
                </a:lnTo>
                <a:lnTo>
                  <a:pt x="1784231" y="1784232"/>
                </a:lnTo>
                <a:lnTo>
                  <a:pt x="1330292" y="1330292"/>
                </a:lnTo>
                <a:lnTo>
                  <a:pt x="1330293" y="453939"/>
                </a:lnTo>
                <a:lnTo>
                  <a:pt x="453939" y="45393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0" name="Rectangle: Rounded Corners 3">
            <a:extLst>
              <a:ext uri="{FF2B5EF4-FFF2-40B4-BE49-F238E27FC236}">
                <a16:creationId xmlns:a16="http://schemas.microsoft.com/office/drawing/2014/main" id="{5773B140-02C2-4B6C-7771-51CDEB0A9230}"/>
              </a:ext>
            </a:extLst>
          </p:cNvPr>
          <p:cNvSpPr>
            <a:spLocks noGrp="1" noRot="1" noMove="1" noResize="1" noEditPoints="1" noAdjustHandles="1" noChangeArrowheads="1" noChangeShapeType="1"/>
          </p:cNvSpPr>
          <p:nvPr/>
        </p:nvSpPr>
        <p:spPr>
          <a:xfrm>
            <a:off x="1224975" y="3611080"/>
            <a:ext cx="10362900" cy="1886310"/>
          </a:xfrm>
          <a:prstGeom prst="roundRect">
            <a:avLst>
              <a:gd name="adj" fmla="val 50000"/>
            </a:avLst>
          </a:prstGeom>
          <a:solidFill>
            <a:schemeClr val="bg1"/>
          </a:solidFill>
          <a:ln>
            <a:noFill/>
          </a:ln>
          <a:effectLst>
            <a:outerShdw blurRad="9144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rtl="0" eaLnBrk="1" fontAlgn="t" latinLnBrk="0" hangingPunct="1"/>
            <a:r>
              <a:rPr lang="en-ZA" sz="1800" b="1" i="0" u="none" strike="noStrike" kern="1200">
                <a:effectLst/>
                <a:latin typeface="Arial" panose="020B0604020202020204" pitchFamily="34" charset="0"/>
                <a:cs typeface="Arial" panose="020B0604020202020204" pitchFamily="34" charset="0"/>
              </a:rPr>
              <a:t>Productivity</a:t>
            </a:r>
            <a:r>
              <a:rPr lang="en-ZA" sz="1800" b="1" i="0" u="none" strike="noStrike" kern="1200" baseline="0">
                <a:effectLst/>
                <a:latin typeface="Arial" panose="020B0604020202020204" pitchFamily="34" charset="0"/>
                <a:cs typeface="Arial" panose="020B0604020202020204" pitchFamily="34" charset="0"/>
              </a:rPr>
              <a:t> /Technology</a:t>
            </a:r>
          </a:p>
          <a:p>
            <a:pPr marL="0" algn="l" rtl="0" eaLnBrk="1" fontAlgn="t" latinLnBrk="0" hangingPunct="1"/>
            <a:endParaRPr lang="en-ZA" sz="1800" b="0" i="0" u="none" strike="noStrike">
              <a:effectLst/>
              <a:latin typeface="Arial" panose="020B0604020202020204" pitchFamily="34" charset="0"/>
            </a:endParaRPr>
          </a:p>
          <a:p>
            <a:pPr marL="285750" indent="-285750" algn="l" rtl="0" eaLnBrk="1" fontAlgn="t" latinLnBrk="0" hangingPunct="1">
              <a:buFont typeface="Wingdings" panose="05000000000000000000" pitchFamily="2" charset="2"/>
              <a:buChar char="§"/>
            </a:pPr>
            <a:r>
              <a:rPr lang="en-ZA" sz="1800" b="0" i="0" u="none" strike="noStrike" kern="1200">
                <a:effectLst/>
                <a:latin typeface="Arial" panose="020B0604020202020204" pitchFamily="34" charset="0"/>
                <a:cs typeface="Arial" panose="020B0604020202020204" pitchFamily="34" charset="0"/>
              </a:rPr>
              <a:t>Product</a:t>
            </a:r>
            <a:r>
              <a:rPr lang="en-ZA" sz="1800" b="0" i="0" u="none" strike="noStrike" kern="1200" baseline="0">
                <a:effectLst/>
                <a:latin typeface="Arial" panose="020B0604020202020204" pitchFamily="34" charset="0"/>
                <a:cs typeface="Arial" panose="020B0604020202020204" pitchFamily="34" charset="0"/>
              </a:rPr>
              <a:t> Development (prototype)</a:t>
            </a:r>
            <a:endParaRPr lang="en-ZA" sz="1800" b="0" i="0" u="none" strike="noStrike">
              <a:effectLst/>
              <a:latin typeface="Arial" panose="020B0604020202020204" pitchFamily="34" charset="0"/>
            </a:endParaRPr>
          </a:p>
          <a:p>
            <a:pPr marL="285750" indent="-285750" algn="l" rtl="0" eaLnBrk="1" fontAlgn="t" latinLnBrk="0" hangingPunct="1">
              <a:buFont typeface="Wingdings" panose="05000000000000000000" pitchFamily="2" charset="2"/>
              <a:buChar char="§"/>
            </a:pPr>
            <a:r>
              <a:rPr lang="en-ZA" sz="1800" b="0" i="0" u="none" strike="noStrike" kern="1200">
                <a:effectLst/>
                <a:latin typeface="Arial" panose="020B0604020202020204" pitchFamily="34" charset="0"/>
                <a:cs typeface="Arial" panose="020B0604020202020204" pitchFamily="34" charset="0"/>
              </a:rPr>
              <a:t>Process</a:t>
            </a:r>
            <a:r>
              <a:rPr lang="en-ZA" sz="1800" b="0" i="0" u="none" strike="noStrike" kern="1200" baseline="0">
                <a:effectLst/>
                <a:latin typeface="Arial" panose="020B0604020202020204" pitchFamily="34" charset="0"/>
                <a:cs typeface="Arial" panose="020B0604020202020204" pitchFamily="34" charset="0"/>
              </a:rPr>
              <a:t> Development -  Factory Layouts</a:t>
            </a:r>
            <a:endParaRPr lang="en-ZA" sz="1800" b="0" i="0" u="none" strike="noStrike">
              <a:effectLst/>
              <a:latin typeface="Arial" panose="020B0604020202020204" pitchFamily="34" charset="0"/>
            </a:endParaRPr>
          </a:p>
          <a:p>
            <a:pPr marL="285750" indent="-285750" algn="l" rtl="0" eaLnBrk="1" fontAlgn="t" latinLnBrk="0" hangingPunct="1">
              <a:buFont typeface="Wingdings" panose="05000000000000000000" pitchFamily="2" charset="2"/>
              <a:buChar char="§"/>
            </a:pPr>
            <a:r>
              <a:rPr lang="en-ZA" sz="1800" b="0" i="0" u="none" strike="noStrike" kern="1200">
                <a:effectLst/>
                <a:latin typeface="Arial" panose="020B0604020202020204" pitchFamily="34" charset="0"/>
                <a:cs typeface="Arial" panose="020B0604020202020204" pitchFamily="34" charset="0"/>
              </a:rPr>
              <a:t>ICT ( ITC processes)</a:t>
            </a:r>
            <a:endParaRPr lang="en-ZA" sz="1800" b="0" i="0" u="none" strike="noStrike">
              <a:effectLst/>
              <a:latin typeface="Arial" panose="020B0604020202020204" pitchFamily="34" charset="0"/>
            </a:endParaRPr>
          </a:p>
          <a:p>
            <a:pPr marL="285750" indent="-285750" algn="l" rtl="0" eaLnBrk="1" fontAlgn="t" latinLnBrk="0" hangingPunct="1">
              <a:buFont typeface="Wingdings" panose="05000000000000000000" pitchFamily="2" charset="2"/>
              <a:buChar char="§"/>
            </a:pPr>
            <a:r>
              <a:rPr lang="en-ZA" sz="1800" b="0" i="0" u="none" strike="noStrike" kern="1200">
                <a:effectLst/>
                <a:latin typeface="Arial" panose="020B0604020202020204" pitchFamily="34" charset="0"/>
                <a:cs typeface="Arial" panose="020B0604020202020204" pitchFamily="34" charset="0"/>
              </a:rPr>
              <a:t>Productivity</a:t>
            </a:r>
            <a:r>
              <a:rPr lang="en-ZA" sz="1800" b="0" i="0" u="none" strike="noStrike" kern="1200" baseline="0">
                <a:effectLst/>
                <a:latin typeface="Arial" panose="020B0604020202020204" pitchFamily="34" charset="0"/>
                <a:cs typeface="Arial" panose="020B0604020202020204" pitchFamily="34" charset="0"/>
              </a:rPr>
              <a:t> improvement</a:t>
            </a:r>
            <a:endParaRPr lang="ru-RU"/>
          </a:p>
        </p:txBody>
      </p:sp>
      <p:sp>
        <p:nvSpPr>
          <p:cNvPr id="12" name="Freeform: Shape 23">
            <a:extLst>
              <a:ext uri="{FF2B5EF4-FFF2-40B4-BE49-F238E27FC236}">
                <a16:creationId xmlns:a16="http://schemas.microsoft.com/office/drawing/2014/main" id="{E1A85D77-D6DF-CD13-CC3B-94D5783319C7}"/>
              </a:ext>
            </a:extLst>
          </p:cNvPr>
          <p:cNvSpPr>
            <a:spLocks noGrp="1" noRot="1" noMove="1" noResize="1" noEditPoints="1" noAdjustHandles="1" noChangeArrowheads="1" noChangeShapeType="1"/>
          </p:cNvSpPr>
          <p:nvPr/>
        </p:nvSpPr>
        <p:spPr>
          <a:xfrm rot="8100000">
            <a:off x="2030426" y="4079173"/>
            <a:ext cx="643084" cy="643084"/>
          </a:xfrm>
          <a:custGeom>
            <a:avLst/>
            <a:gdLst>
              <a:gd name="connsiteX0" fmla="*/ 0 w 1784231"/>
              <a:gd name="connsiteY0" fmla="*/ 0 h 1784232"/>
              <a:gd name="connsiteX1" fmla="*/ 1784231 w 1784231"/>
              <a:gd name="connsiteY1" fmla="*/ 0 h 1784232"/>
              <a:gd name="connsiteX2" fmla="*/ 1784231 w 1784231"/>
              <a:gd name="connsiteY2" fmla="*/ 1784232 h 1784232"/>
              <a:gd name="connsiteX3" fmla="*/ 1330292 w 1784231"/>
              <a:gd name="connsiteY3" fmla="*/ 1330292 h 1784232"/>
              <a:gd name="connsiteX4" fmla="*/ 1330293 w 1784231"/>
              <a:gd name="connsiteY4" fmla="*/ 453939 h 1784232"/>
              <a:gd name="connsiteX5" fmla="*/ 453939 w 1784231"/>
              <a:gd name="connsiteY5" fmla="*/ 453939 h 1784232"/>
              <a:gd name="connsiteX6" fmla="*/ 0 w 1784231"/>
              <a:gd name="connsiteY6" fmla="*/ 0 h 178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4231" h="1784232">
                <a:moveTo>
                  <a:pt x="0" y="0"/>
                </a:moveTo>
                <a:lnTo>
                  <a:pt x="1784231" y="0"/>
                </a:lnTo>
                <a:lnTo>
                  <a:pt x="1784231" y="1784232"/>
                </a:lnTo>
                <a:lnTo>
                  <a:pt x="1330292" y="1330292"/>
                </a:lnTo>
                <a:lnTo>
                  <a:pt x="1330293" y="453939"/>
                </a:lnTo>
                <a:lnTo>
                  <a:pt x="453939" y="45393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pic>
        <p:nvPicPr>
          <p:cNvPr id="5" name="Picture 4" descr="A logo with a tree and text&#10;&#10;Description automatically generated">
            <a:extLst>
              <a:ext uri="{FF2B5EF4-FFF2-40B4-BE49-F238E27FC236}">
                <a16:creationId xmlns:a16="http://schemas.microsoft.com/office/drawing/2014/main" id="{E6CA8D81-D268-BD78-3659-ABCDB35DA0FA}"/>
              </a:ext>
            </a:extLst>
          </p:cNvPr>
          <p:cNvPicPr>
            <a:picLocks noGrp="1" noRot="1" noChangeAspect="1" noMove="1" noResize="1" noEditPoints="1" noAdjustHandles="1" noChangeArrowheads="1" noChangeShapeType="1" noCrop="1"/>
          </p:cNvPicPr>
          <p:nvPr/>
        </p:nvPicPr>
        <p:blipFill>
          <a:blip r:embed="rId3"/>
          <a:stretch>
            <a:fillRect/>
          </a:stretch>
        </p:blipFill>
        <p:spPr>
          <a:xfrm>
            <a:off x="10411691" y="5510394"/>
            <a:ext cx="1535114" cy="1216069"/>
          </a:xfrm>
          <a:prstGeom prst="rect">
            <a:avLst/>
          </a:prstGeom>
        </p:spPr>
      </p:pic>
      <p:sp>
        <p:nvSpPr>
          <p:cNvPr id="3" name="TextBox 2">
            <a:extLst>
              <a:ext uri="{FF2B5EF4-FFF2-40B4-BE49-F238E27FC236}">
                <a16:creationId xmlns:a16="http://schemas.microsoft.com/office/drawing/2014/main" id="{FC7C767E-58C6-7D1B-20C8-E8F8B5EF08E4}"/>
              </a:ext>
            </a:extLst>
          </p:cNvPr>
          <p:cNvSpPr txBox="1"/>
          <p:nvPr/>
        </p:nvSpPr>
        <p:spPr>
          <a:xfrm>
            <a:off x="1897237" y="714279"/>
            <a:ext cx="7494929" cy="646331"/>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PRE – INVESTMENT PROJECTS </a:t>
            </a:r>
            <a:endParaRPr lang="en-ZA" sz="36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C8CC71A-6737-E093-0681-1974CA4E2467}"/>
              </a:ext>
            </a:extLst>
          </p:cNvPr>
          <p:cNvSpPr txBox="1"/>
          <p:nvPr/>
        </p:nvSpPr>
        <p:spPr>
          <a:xfrm>
            <a:off x="1728439" y="1493677"/>
            <a:ext cx="9656956" cy="1354217"/>
          </a:xfrm>
          <a:prstGeom prst="rect">
            <a:avLst/>
          </a:prstGeom>
          <a:noFill/>
        </p:spPr>
        <p:txBody>
          <a:bodyPr wrap="square" rtlCol="0">
            <a:spAutoFit/>
          </a:bodyPr>
          <a:lstStyle/>
          <a:p>
            <a:pPr marL="285750" indent="-285750">
              <a:buFont typeface="Wingdings" panose="05000000000000000000" pitchFamily="2" charset="2"/>
              <a:buChar char="q"/>
            </a:pPr>
            <a:r>
              <a:rPr lang="en-ZA" b="1" i="0" dirty="0">
                <a:solidFill>
                  <a:srgbClr val="333333"/>
                </a:solidFill>
                <a:effectLst/>
                <a:latin typeface="Arial" panose="020B0604020202020204" pitchFamily="34" charset="0"/>
                <a:cs typeface="Arial" panose="020B0604020202020204" pitchFamily="34" charset="0"/>
              </a:rPr>
              <a:t>Quality Improvement </a:t>
            </a:r>
          </a:p>
          <a:p>
            <a:pPr marL="446088" indent="-177800">
              <a:buFont typeface="Wingdings" panose="05000000000000000000" pitchFamily="2" charset="2"/>
              <a:buChar char="§"/>
            </a:pPr>
            <a:r>
              <a:rPr lang="en-GB" sz="1600" dirty="0">
                <a:solidFill>
                  <a:srgbClr val="333333"/>
                </a:solidFill>
                <a:latin typeface="Arial" panose="020B0604020202020204" pitchFamily="34" charset="0"/>
                <a:cs typeface="Arial" panose="020B0604020202020204" pitchFamily="34" charset="0"/>
              </a:rPr>
              <a:t>Product Testing / Certification</a:t>
            </a:r>
          </a:p>
          <a:p>
            <a:pPr marL="446088" indent="-177800">
              <a:buFont typeface="Wingdings" panose="05000000000000000000" pitchFamily="2" charset="2"/>
              <a:buChar char="§"/>
            </a:pPr>
            <a:r>
              <a:rPr lang="en-GB" sz="1600" dirty="0">
                <a:solidFill>
                  <a:srgbClr val="333333"/>
                </a:solidFill>
                <a:latin typeface="Arial" panose="020B0604020202020204" pitchFamily="34" charset="0"/>
                <a:cs typeface="Arial" panose="020B0604020202020204" pitchFamily="34" charset="0"/>
              </a:rPr>
              <a:t>Quality Management System Certification ( SETA Accreditation)</a:t>
            </a:r>
          </a:p>
          <a:p>
            <a:pPr marL="446088" indent="-177800">
              <a:buFont typeface="Wingdings" panose="05000000000000000000" pitchFamily="2" charset="2"/>
              <a:buChar char="§"/>
            </a:pPr>
            <a:r>
              <a:rPr lang="en-GB" sz="1600" dirty="0">
                <a:solidFill>
                  <a:srgbClr val="333333"/>
                </a:solidFill>
                <a:latin typeface="Arial" panose="020B0604020202020204" pitchFamily="34" charset="0"/>
                <a:cs typeface="Arial" panose="020B0604020202020204" pitchFamily="34" charset="0"/>
              </a:rPr>
              <a:t>Quality Management System Implementation (Pastel, ISO , Health and Safety) </a:t>
            </a:r>
          </a:p>
          <a:p>
            <a:pPr marL="446088" indent="-177800">
              <a:buFont typeface="Wingdings" panose="05000000000000000000" pitchFamily="2" charset="2"/>
              <a:buChar char="§"/>
            </a:pPr>
            <a:r>
              <a:rPr lang="en-GB" sz="1600" dirty="0">
                <a:solidFill>
                  <a:srgbClr val="333333"/>
                </a:solidFill>
                <a:latin typeface="Arial" panose="020B0604020202020204" pitchFamily="34" charset="0"/>
                <a:cs typeface="Arial" panose="020B0604020202020204" pitchFamily="34" charset="0"/>
              </a:rPr>
              <a:t>Environmental Impact Assessment</a:t>
            </a:r>
            <a:endParaRPr lang="en-ZA" sz="1600" b="1" i="0" dirty="0">
              <a:solidFill>
                <a:srgbClr val="333333"/>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D32250C-7F57-7D50-2138-363DB3817688}"/>
              </a:ext>
            </a:extLst>
          </p:cNvPr>
          <p:cNvSpPr txBox="1"/>
          <p:nvPr/>
        </p:nvSpPr>
        <p:spPr>
          <a:xfrm>
            <a:off x="1897237" y="3746810"/>
            <a:ext cx="8194617" cy="1600438"/>
          </a:xfrm>
          <a:prstGeom prst="rect">
            <a:avLst/>
          </a:prstGeom>
          <a:noFill/>
        </p:spPr>
        <p:txBody>
          <a:bodyPr wrap="square" rtlCol="0">
            <a:spAutoFit/>
          </a:bodyPr>
          <a:lstStyle/>
          <a:p>
            <a:pPr marL="285750" indent="-285750" rtl="0" eaLnBrk="1" fontAlgn="t" latinLnBrk="0" hangingPunct="1">
              <a:buFont typeface="Wingdings" panose="05000000000000000000" pitchFamily="2" charset="2"/>
              <a:buChar char="q"/>
            </a:pPr>
            <a:r>
              <a:rPr lang="en-ZA" b="1" i="0" u="none" strike="noStrike" kern="1200" dirty="0">
                <a:solidFill>
                  <a:schemeClr val="tx1"/>
                </a:solidFill>
                <a:effectLst/>
                <a:latin typeface="Arial" panose="020B0604020202020204" pitchFamily="34" charset="0"/>
                <a:cs typeface="Arial" panose="020B0604020202020204" pitchFamily="34" charset="0"/>
              </a:rPr>
              <a:t>Finance</a:t>
            </a:r>
            <a:r>
              <a:rPr lang="en-ZA" b="1" i="0" u="none" strike="noStrike" kern="1200" baseline="0" dirty="0">
                <a:solidFill>
                  <a:schemeClr val="tx1"/>
                </a:solidFill>
                <a:effectLst/>
                <a:latin typeface="Arial" panose="020B0604020202020204" pitchFamily="34" charset="0"/>
                <a:cs typeface="Arial" panose="020B0604020202020204" pitchFamily="34" charset="0"/>
              </a:rPr>
              <a:t> &amp; Legal Projects</a:t>
            </a:r>
            <a:endParaRPr lang="en-ZA" b="0" i="0" u="none" strike="noStrike" dirty="0">
              <a:solidFill>
                <a:schemeClr val="tx1"/>
              </a:solidFill>
              <a:effectLst/>
              <a:latin typeface="Arial" panose="020B0604020202020204" pitchFamily="34" charset="0"/>
            </a:endParaRPr>
          </a:p>
          <a:p>
            <a:pPr marL="268288" indent="-179388" algn="l" rtl="0" eaLnBrk="1" fontAlgn="t" latinLnBrk="0" hangingPunct="1">
              <a:buFont typeface="Wingdings" panose="05000000000000000000" pitchFamily="2" charset="2"/>
              <a:buChar char="§"/>
            </a:pPr>
            <a:r>
              <a:rPr lang="en-ZA" sz="1600" b="0" i="0" u="none" strike="noStrike" kern="1200" dirty="0">
                <a:solidFill>
                  <a:schemeClr val="tx1"/>
                </a:solidFill>
                <a:effectLst/>
                <a:latin typeface="Arial" panose="020B0604020202020204" pitchFamily="34" charset="0"/>
                <a:cs typeface="Arial" panose="020B0604020202020204" pitchFamily="34" charset="0"/>
              </a:rPr>
              <a:t>Joint Ventures</a:t>
            </a:r>
            <a:endParaRPr lang="en-ZA" sz="1600" b="0" i="0" u="none" strike="noStrike" dirty="0">
              <a:solidFill>
                <a:schemeClr val="tx1"/>
              </a:solidFill>
              <a:effectLst/>
              <a:latin typeface="Arial" panose="020B0604020202020204" pitchFamily="34" charset="0"/>
            </a:endParaRPr>
          </a:p>
          <a:p>
            <a:pPr marL="268288" indent="-179388" algn="l" rtl="0" eaLnBrk="1" fontAlgn="t" latinLnBrk="0" hangingPunct="1">
              <a:buFont typeface="Wingdings" panose="05000000000000000000" pitchFamily="2" charset="2"/>
              <a:buChar char="§"/>
            </a:pPr>
            <a:r>
              <a:rPr lang="en-ZA" sz="1600" b="0" i="0" u="none" strike="noStrike" kern="1200" dirty="0">
                <a:solidFill>
                  <a:schemeClr val="tx1"/>
                </a:solidFill>
                <a:effectLst/>
                <a:latin typeface="Arial" panose="020B0604020202020204" pitchFamily="34" charset="0"/>
                <a:cs typeface="Arial" panose="020B0604020202020204" pitchFamily="34" charset="0"/>
              </a:rPr>
              <a:t>Business Plan</a:t>
            </a:r>
            <a:endParaRPr lang="en-ZA" sz="1600" b="0" i="0" u="none" strike="noStrike" dirty="0">
              <a:solidFill>
                <a:schemeClr val="tx1"/>
              </a:solidFill>
              <a:effectLst/>
              <a:latin typeface="Arial" panose="020B0604020202020204" pitchFamily="34" charset="0"/>
            </a:endParaRPr>
          </a:p>
          <a:p>
            <a:pPr marL="268288" indent="-179388" algn="l" rtl="0" eaLnBrk="1" fontAlgn="t" latinLnBrk="0" hangingPunct="1">
              <a:buFont typeface="Wingdings" panose="05000000000000000000" pitchFamily="2" charset="2"/>
              <a:buChar char="§"/>
            </a:pPr>
            <a:r>
              <a:rPr lang="en-ZA" sz="1600" b="0" i="0" u="none" strike="noStrike" kern="1200" dirty="0">
                <a:solidFill>
                  <a:schemeClr val="tx1"/>
                </a:solidFill>
                <a:effectLst/>
                <a:latin typeface="Arial" panose="020B0604020202020204" pitchFamily="34" charset="0"/>
                <a:cs typeface="Arial" panose="020B0604020202020204" pitchFamily="34" charset="0"/>
              </a:rPr>
              <a:t>Due Diligence</a:t>
            </a:r>
            <a:endParaRPr lang="en-ZA" sz="1600" b="0" i="0" u="none" strike="noStrike" dirty="0">
              <a:solidFill>
                <a:schemeClr val="tx1"/>
              </a:solidFill>
              <a:effectLst/>
              <a:latin typeface="Arial" panose="020B0604020202020204" pitchFamily="34" charset="0"/>
            </a:endParaRPr>
          </a:p>
          <a:p>
            <a:pPr marL="268288" indent="-179388" algn="l" rtl="0" eaLnBrk="1" fontAlgn="t" latinLnBrk="0" hangingPunct="1">
              <a:buFont typeface="Wingdings" panose="05000000000000000000" pitchFamily="2" charset="2"/>
              <a:buChar char="§"/>
            </a:pPr>
            <a:r>
              <a:rPr lang="en-ZA" sz="1600" b="0" i="0" u="none" strike="noStrike" kern="1200" dirty="0">
                <a:solidFill>
                  <a:schemeClr val="tx1"/>
                </a:solidFill>
                <a:effectLst/>
                <a:latin typeface="Arial" panose="020B0604020202020204" pitchFamily="34" charset="0"/>
                <a:cs typeface="Arial" panose="020B0604020202020204" pitchFamily="34" charset="0"/>
              </a:rPr>
              <a:t>Financial Management Implementation</a:t>
            </a:r>
            <a:r>
              <a:rPr lang="en-ZA" sz="1600" b="0" i="0" u="none" strike="noStrike" kern="1200" baseline="0" dirty="0">
                <a:solidFill>
                  <a:schemeClr val="tx1"/>
                </a:solidFill>
                <a:effectLst/>
                <a:latin typeface="Arial" panose="020B0604020202020204" pitchFamily="34" charset="0"/>
                <a:cs typeface="Arial" panose="020B0604020202020204" pitchFamily="34" charset="0"/>
              </a:rPr>
              <a:t> </a:t>
            </a:r>
            <a:endParaRPr lang="en-ZA" sz="1600" b="0" i="0" u="none" strike="noStrike" dirty="0">
              <a:solidFill>
                <a:schemeClr val="tx1"/>
              </a:solidFill>
              <a:effectLst/>
              <a:latin typeface="Arial" panose="020B0604020202020204" pitchFamily="34" charset="0"/>
            </a:endParaRPr>
          </a:p>
          <a:p>
            <a:pPr marL="268288" indent="-179388" algn="l" rtl="0" eaLnBrk="1" fontAlgn="t" latinLnBrk="0" hangingPunct="1">
              <a:buFont typeface="Wingdings" panose="05000000000000000000" pitchFamily="2" charset="2"/>
              <a:buChar char="§"/>
            </a:pPr>
            <a:r>
              <a:rPr lang="en-ZA" sz="1600" b="0" i="0" u="none" strike="noStrike" kern="1200" dirty="0">
                <a:solidFill>
                  <a:schemeClr val="tx1"/>
                </a:solidFill>
                <a:effectLst/>
                <a:latin typeface="Arial" panose="020B0604020202020204" pitchFamily="34" charset="0"/>
                <a:cs typeface="Arial" panose="020B0604020202020204" pitchFamily="34" charset="0"/>
              </a:rPr>
              <a:t>Intellectual</a:t>
            </a:r>
            <a:r>
              <a:rPr lang="en-ZA" sz="1600" b="0" i="0" u="none" strike="noStrike" kern="1200" baseline="0" dirty="0">
                <a:solidFill>
                  <a:schemeClr val="tx1"/>
                </a:solidFill>
                <a:effectLst/>
                <a:latin typeface="Arial" panose="020B0604020202020204" pitchFamily="34" charset="0"/>
                <a:cs typeface="Arial" panose="020B0604020202020204" pitchFamily="34" charset="0"/>
              </a:rPr>
              <a:t> Property</a:t>
            </a:r>
            <a:endParaRPr lang="en-ZA" sz="1600" dirty="0">
              <a:latin typeface="Arial" panose="020B0604020202020204" pitchFamily="34" charset="0"/>
              <a:cs typeface="Arial" panose="020B0604020202020204" pitchFamily="34" charset="0"/>
            </a:endParaRPr>
          </a:p>
        </p:txBody>
      </p:sp>
      <p:sp>
        <p:nvSpPr>
          <p:cNvPr id="6" name="Freeform: Shape 58">
            <a:extLst>
              <a:ext uri="{FF2B5EF4-FFF2-40B4-BE49-F238E27FC236}">
                <a16:creationId xmlns:a16="http://schemas.microsoft.com/office/drawing/2014/main" id="{0773DB06-0DA8-4734-B21E-4826D2031051}"/>
              </a:ext>
            </a:extLst>
          </p:cNvPr>
          <p:cNvSpPr/>
          <p:nvPr/>
        </p:nvSpPr>
        <p:spPr>
          <a:xfrm>
            <a:off x="0" y="5138598"/>
            <a:ext cx="1667970" cy="1719402"/>
          </a:xfrm>
          <a:custGeom>
            <a:avLst/>
            <a:gdLst>
              <a:gd name="connsiteX0" fmla="*/ 1882774 w 3805674"/>
              <a:gd name="connsiteY0" fmla="*/ 0 h 6858000"/>
              <a:gd name="connsiteX1" fmla="*/ 1902837 w 3805674"/>
              <a:gd name="connsiteY1" fmla="*/ 0 h 6858000"/>
              <a:gd name="connsiteX2" fmla="*/ 3805671 w 3805674"/>
              <a:gd name="connsiteY2" fmla="*/ 0 h 6858000"/>
              <a:gd name="connsiteX3" fmla="*/ 3805671 w 3805674"/>
              <a:gd name="connsiteY3" fmla="*/ 1902778 h 6858000"/>
              <a:gd name="connsiteX4" fmla="*/ 3805674 w 3805674"/>
              <a:gd name="connsiteY4" fmla="*/ 1902837 h 6858000"/>
              <a:gd name="connsiteX5" fmla="*/ 3805674 w 3805674"/>
              <a:gd name="connsiteY5" fmla="*/ 4955163 h 6858000"/>
              <a:gd name="connsiteX6" fmla="*/ 2097391 w 3805674"/>
              <a:gd name="connsiteY6" fmla="*/ 6848176 h 6858000"/>
              <a:gd name="connsiteX7" fmla="*/ 1908175 w 3805674"/>
              <a:gd name="connsiteY7" fmla="*/ 6857730 h 6858000"/>
              <a:gd name="connsiteX8" fmla="*/ 1908175 w 3805674"/>
              <a:gd name="connsiteY8" fmla="*/ 6858000 h 6858000"/>
              <a:gd name="connsiteX9" fmla="*/ 1902837 w 3805674"/>
              <a:gd name="connsiteY9" fmla="*/ 6858000 h 6858000"/>
              <a:gd name="connsiteX10" fmla="*/ 1 w 3805674"/>
              <a:gd name="connsiteY10" fmla="*/ 6858000 h 6858000"/>
              <a:gd name="connsiteX11" fmla="*/ 1 w 3805674"/>
              <a:gd name="connsiteY11" fmla="*/ 4955185 h 6858000"/>
              <a:gd name="connsiteX12" fmla="*/ 0 w 3805674"/>
              <a:gd name="connsiteY12" fmla="*/ 4955163 h 6858000"/>
              <a:gd name="connsiteX13" fmla="*/ 0 w 3805674"/>
              <a:gd name="connsiteY13" fmla="*/ 1902837 h 6858000"/>
              <a:gd name="connsiteX14" fmla="*/ 1708283 w 3805674"/>
              <a:gd name="connsiteY14" fmla="*/ 9824 h 6858000"/>
              <a:gd name="connsiteX15" fmla="*/ 1882774 w 3805674"/>
              <a:gd name="connsiteY15" fmla="*/ 10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05674" h="6858000">
                <a:moveTo>
                  <a:pt x="1882774" y="0"/>
                </a:moveTo>
                <a:lnTo>
                  <a:pt x="1902837" y="0"/>
                </a:lnTo>
                <a:lnTo>
                  <a:pt x="3805671" y="0"/>
                </a:lnTo>
                <a:lnTo>
                  <a:pt x="3805671" y="1902778"/>
                </a:lnTo>
                <a:lnTo>
                  <a:pt x="3805674" y="1902837"/>
                </a:lnTo>
                <a:lnTo>
                  <a:pt x="3805674" y="4955163"/>
                </a:lnTo>
                <a:cubicBezTo>
                  <a:pt x="3805674" y="5940389"/>
                  <a:pt x="3056908" y="6750732"/>
                  <a:pt x="2097391" y="6848176"/>
                </a:cubicBezTo>
                <a:lnTo>
                  <a:pt x="1908175" y="6857730"/>
                </a:lnTo>
                <a:lnTo>
                  <a:pt x="1908175" y="6858000"/>
                </a:lnTo>
                <a:lnTo>
                  <a:pt x="1902837" y="6858000"/>
                </a:lnTo>
                <a:lnTo>
                  <a:pt x="1" y="6858000"/>
                </a:lnTo>
                <a:lnTo>
                  <a:pt x="1" y="4955185"/>
                </a:lnTo>
                <a:lnTo>
                  <a:pt x="0" y="4955163"/>
                </a:lnTo>
                <a:lnTo>
                  <a:pt x="0" y="1902837"/>
                </a:lnTo>
                <a:cubicBezTo>
                  <a:pt x="0" y="917611"/>
                  <a:pt x="748766" y="107269"/>
                  <a:pt x="1708283" y="9824"/>
                </a:cubicBezTo>
                <a:lnTo>
                  <a:pt x="1882774" y="1013"/>
                </a:lnTo>
                <a:close/>
              </a:path>
            </a:pathLst>
          </a:custGeom>
          <a:solidFill>
            <a:srgbClr val="F25F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9" name="Oval 8">
            <a:extLst>
              <a:ext uri="{FF2B5EF4-FFF2-40B4-BE49-F238E27FC236}">
                <a16:creationId xmlns:a16="http://schemas.microsoft.com/office/drawing/2014/main" id="{0448A354-F32C-0C6B-F736-616EC1010719}"/>
              </a:ext>
            </a:extLst>
          </p:cNvPr>
          <p:cNvSpPr/>
          <p:nvPr/>
        </p:nvSpPr>
        <p:spPr>
          <a:xfrm>
            <a:off x="672033" y="503001"/>
            <a:ext cx="995937" cy="995937"/>
          </a:xfrm>
          <a:prstGeom prst="ellipse">
            <a:avLst/>
          </a:prstGeom>
          <a:solidFill>
            <a:schemeClr val="bg1"/>
          </a:solidFill>
          <a:ln>
            <a:noFill/>
          </a:ln>
          <a:effectLst>
            <a:outerShdw blurRad="4064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Freeform: Shape 155">
            <a:extLst>
              <a:ext uri="{FF2B5EF4-FFF2-40B4-BE49-F238E27FC236}">
                <a16:creationId xmlns:a16="http://schemas.microsoft.com/office/drawing/2014/main" id="{6F47FDB4-5D9D-A8AC-E7DE-02E03AAFDE3E}"/>
              </a:ext>
            </a:extLst>
          </p:cNvPr>
          <p:cNvSpPr/>
          <p:nvPr/>
        </p:nvSpPr>
        <p:spPr>
          <a:xfrm rot="2700000">
            <a:off x="903583" y="862184"/>
            <a:ext cx="336042" cy="336042"/>
          </a:xfrm>
          <a:custGeom>
            <a:avLst/>
            <a:gdLst>
              <a:gd name="connsiteX0" fmla="*/ 0 w 1784233"/>
              <a:gd name="connsiteY0" fmla="*/ 0 h 1784233"/>
              <a:gd name="connsiteX1" fmla="*/ 1784233 w 1784233"/>
              <a:gd name="connsiteY1" fmla="*/ 0 h 1784233"/>
              <a:gd name="connsiteX2" fmla="*/ 1784233 w 1784233"/>
              <a:gd name="connsiteY2" fmla="*/ 1784233 h 1784233"/>
              <a:gd name="connsiteX3" fmla="*/ 1330292 w 1784233"/>
              <a:gd name="connsiteY3" fmla="*/ 1330292 h 1784233"/>
              <a:gd name="connsiteX4" fmla="*/ 1330294 w 1784233"/>
              <a:gd name="connsiteY4" fmla="*/ 1330292 h 1784233"/>
              <a:gd name="connsiteX5" fmla="*/ 1330294 w 1784233"/>
              <a:gd name="connsiteY5" fmla="*/ 453939 h 1784233"/>
              <a:gd name="connsiteX6" fmla="*/ 453941 w 1784233"/>
              <a:gd name="connsiteY6" fmla="*/ 453939 h 1784233"/>
              <a:gd name="connsiteX7" fmla="*/ 453940 w 1784233"/>
              <a:gd name="connsiteY7" fmla="*/ 453940 h 1784233"/>
              <a:gd name="connsiteX8" fmla="*/ 0 w 1784233"/>
              <a:gd name="connsiteY8" fmla="*/ 0 h 178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4233" h="1784233">
                <a:moveTo>
                  <a:pt x="0" y="0"/>
                </a:moveTo>
                <a:lnTo>
                  <a:pt x="1784233" y="0"/>
                </a:lnTo>
                <a:lnTo>
                  <a:pt x="1784233" y="1784233"/>
                </a:lnTo>
                <a:lnTo>
                  <a:pt x="1330292" y="1330292"/>
                </a:lnTo>
                <a:lnTo>
                  <a:pt x="1330294" y="1330292"/>
                </a:lnTo>
                <a:lnTo>
                  <a:pt x="1330294" y="453939"/>
                </a:lnTo>
                <a:lnTo>
                  <a:pt x="453941" y="453939"/>
                </a:lnTo>
                <a:lnTo>
                  <a:pt x="453940" y="453940"/>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Tree>
    <p:extLst>
      <p:ext uri="{BB962C8B-B14F-4D97-AF65-F5344CB8AC3E}">
        <p14:creationId xmlns:p14="http://schemas.microsoft.com/office/powerpoint/2010/main" val="1362704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44B32-4310-883D-E945-154FCB99593E}"/>
            </a:ext>
          </a:extLst>
        </p:cNvPr>
        <p:cNvGrpSpPr/>
        <p:nvPr/>
      </p:nvGrpSpPr>
      <p:grpSpPr>
        <a:xfrm>
          <a:off x="0" y="0"/>
          <a:ext cx="0" cy="0"/>
          <a:chOff x="0" y="0"/>
          <a:chExt cx="0" cy="0"/>
        </a:xfrm>
      </p:grpSpPr>
      <p:pic>
        <p:nvPicPr>
          <p:cNvPr id="18" name="Picture 17" descr="A group of white ovals on a black background&#10;&#10;Description automatically generated">
            <a:extLst>
              <a:ext uri="{FF2B5EF4-FFF2-40B4-BE49-F238E27FC236}">
                <a16:creationId xmlns:a16="http://schemas.microsoft.com/office/drawing/2014/main" id="{5902742D-0814-9482-B9FF-C4C650CF3772}"/>
              </a:ext>
            </a:extLst>
          </p:cNvPr>
          <p:cNvPicPr>
            <a:picLocks noGrp="1" noRot="1" noChangeAspect="1" noMove="1" noResize="1" noEditPoints="1" noAdjustHandles="1" noChangeArrowheads="1" noChangeShapeType="1" noCrop="1"/>
          </p:cNvPicPr>
          <p:nvPr/>
        </p:nvPicPr>
        <p:blipFill>
          <a:blip r:embed="rId2"/>
          <a:stretch>
            <a:fillRect/>
          </a:stretch>
        </p:blipFill>
        <p:spPr>
          <a:xfrm rot="13052811">
            <a:off x="9684443" y="-401009"/>
            <a:ext cx="3178281" cy="2039539"/>
          </a:xfrm>
          <a:prstGeom prst="rect">
            <a:avLst/>
          </a:prstGeom>
        </p:spPr>
      </p:pic>
      <p:sp>
        <p:nvSpPr>
          <p:cNvPr id="2" name="Rectangle: Rounded Corners 3">
            <a:extLst>
              <a:ext uri="{FF2B5EF4-FFF2-40B4-BE49-F238E27FC236}">
                <a16:creationId xmlns:a16="http://schemas.microsoft.com/office/drawing/2014/main" id="{09A91F3C-BB41-D9D0-4A8A-6BF95B365640}"/>
              </a:ext>
            </a:extLst>
          </p:cNvPr>
          <p:cNvSpPr>
            <a:spLocks noGrp="1" noRot="1" noMove="1" noResize="1" noEditPoints="1" noAdjustHandles="1" noChangeArrowheads="1" noChangeShapeType="1"/>
          </p:cNvSpPr>
          <p:nvPr/>
        </p:nvSpPr>
        <p:spPr>
          <a:xfrm>
            <a:off x="1224975" y="1389865"/>
            <a:ext cx="10362900" cy="1886310"/>
          </a:xfrm>
          <a:prstGeom prst="roundRect">
            <a:avLst>
              <a:gd name="adj" fmla="val 50000"/>
            </a:avLst>
          </a:prstGeom>
          <a:solidFill>
            <a:schemeClr val="bg1"/>
          </a:solidFill>
          <a:ln>
            <a:noFill/>
          </a:ln>
          <a:effectLst>
            <a:outerShdw blurRad="9144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Freeform: Shape 23">
            <a:extLst>
              <a:ext uri="{FF2B5EF4-FFF2-40B4-BE49-F238E27FC236}">
                <a16:creationId xmlns:a16="http://schemas.microsoft.com/office/drawing/2014/main" id="{89E9F02B-29D3-4FE3-B2BD-89982CC8F65C}"/>
              </a:ext>
            </a:extLst>
          </p:cNvPr>
          <p:cNvSpPr>
            <a:spLocks noGrp="1" noRot="1" noMove="1" noResize="1" noEditPoints="1" noAdjustHandles="1" noChangeArrowheads="1" noChangeShapeType="1"/>
          </p:cNvSpPr>
          <p:nvPr/>
        </p:nvSpPr>
        <p:spPr>
          <a:xfrm rot="8100000">
            <a:off x="2030426" y="1857958"/>
            <a:ext cx="643084" cy="643084"/>
          </a:xfrm>
          <a:custGeom>
            <a:avLst/>
            <a:gdLst>
              <a:gd name="connsiteX0" fmla="*/ 0 w 1784231"/>
              <a:gd name="connsiteY0" fmla="*/ 0 h 1784232"/>
              <a:gd name="connsiteX1" fmla="*/ 1784231 w 1784231"/>
              <a:gd name="connsiteY1" fmla="*/ 0 h 1784232"/>
              <a:gd name="connsiteX2" fmla="*/ 1784231 w 1784231"/>
              <a:gd name="connsiteY2" fmla="*/ 1784232 h 1784232"/>
              <a:gd name="connsiteX3" fmla="*/ 1330292 w 1784231"/>
              <a:gd name="connsiteY3" fmla="*/ 1330292 h 1784232"/>
              <a:gd name="connsiteX4" fmla="*/ 1330293 w 1784231"/>
              <a:gd name="connsiteY4" fmla="*/ 453939 h 1784232"/>
              <a:gd name="connsiteX5" fmla="*/ 453939 w 1784231"/>
              <a:gd name="connsiteY5" fmla="*/ 453939 h 1784232"/>
              <a:gd name="connsiteX6" fmla="*/ 0 w 1784231"/>
              <a:gd name="connsiteY6" fmla="*/ 0 h 178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4231" h="1784232">
                <a:moveTo>
                  <a:pt x="0" y="0"/>
                </a:moveTo>
                <a:lnTo>
                  <a:pt x="1784231" y="0"/>
                </a:lnTo>
                <a:lnTo>
                  <a:pt x="1784231" y="1784232"/>
                </a:lnTo>
                <a:lnTo>
                  <a:pt x="1330292" y="1330292"/>
                </a:lnTo>
                <a:lnTo>
                  <a:pt x="1330293" y="453939"/>
                </a:lnTo>
                <a:lnTo>
                  <a:pt x="453939" y="45393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0" name="Rectangle: Rounded Corners 3">
            <a:extLst>
              <a:ext uri="{FF2B5EF4-FFF2-40B4-BE49-F238E27FC236}">
                <a16:creationId xmlns:a16="http://schemas.microsoft.com/office/drawing/2014/main" id="{D4F0BB91-0D85-E23A-8469-CB362548AE23}"/>
              </a:ext>
            </a:extLst>
          </p:cNvPr>
          <p:cNvSpPr>
            <a:spLocks noGrp="1" noRot="1" noMove="1" noResize="1" noEditPoints="1" noAdjustHandles="1" noChangeArrowheads="1" noChangeShapeType="1"/>
          </p:cNvSpPr>
          <p:nvPr/>
        </p:nvSpPr>
        <p:spPr>
          <a:xfrm>
            <a:off x="1224975" y="3611080"/>
            <a:ext cx="10362900" cy="1886310"/>
          </a:xfrm>
          <a:prstGeom prst="roundRect">
            <a:avLst>
              <a:gd name="adj" fmla="val 50000"/>
            </a:avLst>
          </a:prstGeom>
          <a:solidFill>
            <a:schemeClr val="bg1"/>
          </a:solidFill>
          <a:ln>
            <a:noFill/>
          </a:ln>
          <a:effectLst>
            <a:outerShdw blurRad="9144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rtl="0" eaLnBrk="1" fontAlgn="t" latinLnBrk="0" hangingPunct="1"/>
            <a:r>
              <a:rPr lang="en-ZA" sz="1800" b="1" i="0" u="none" strike="noStrike" kern="1200">
                <a:effectLst/>
                <a:latin typeface="Arial" panose="020B0604020202020204" pitchFamily="34" charset="0"/>
                <a:cs typeface="Arial" panose="020B0604020202020204" pitchFamily="34" charset="0"/>
              </a:rPr>
              <a:t>Productivity</a:t>
            </a:r>
            <a:r>
              <a:rPr lang="en-ZA" sz="1800" b="1" i="0" u="none" strike="noStrike" kern="1200" baseline="0">
                <a:effectLst/>
                <a:latin typeface="Arial" panose="020B0604020202020204" pitchFamily="34" charset="0"/>
                <a:cs typeface="Arial" panose="020B0604020202020204" pitchFamily="34" charset="0"/>
              </a:rPr>
              <a:t> /Technology</a:t>
            </a:r>
          </a:p>
          <a:p>
            <a:pPr marL="0" algn="l" rtl="0" eaLnBrk="1" fontAlgn="t" latinLnBrk="0" hangingPunct="1"/>
            <a:endParaRPr lang="en-ZA" sz="1800" b="0" i="0" u="none" strike="noStrike">
              <a:effectLst/>
              <a:latin typeface="Arial" panose="020B0604020202020204" pitchFamily="34" charset="0"/>
            </a:endParaRPr>
          </a:p>
          <a:p>
            <a:pPr marL="285750" indent="-285750" algn="l" rtl="0" eaLnBrk="1" fontAlgn="t" latinLnBrk="0" hangingPunct="1">
              <a:buFont typeface="Wingdings" panose="05000000000000000000" pitchFamily="2" charset="2"/>
              <a:buChar char="§"/>
            </a:pPr>
            <a:r>
              <a:rPr lang="en-ZA" sz="1800" b="0" i="0" u="none" strike="noStrike" kern="1200">
                <a:effectLst/>
                <a:latin typeface="Arial" panose="020B0604020202020204" pitchFamily="34" charset="0"/>
                <a:cs typeface="Arial" panose="020B0604020202020204" pitchFamily="34" charset="0"/>
              </a:rPr>
              <a:t>Product</a:t>
            </a:r>
            <a:r>
              <a:rPr lang="en-ZA" sz="1800" b="0" i="0" u="none" strike="noStrike" kern="1200" baseline="0">
                <a:effectLst/>
                <a:latin typeface="Arial" panose="020B0604020202020204" pitchFamily="34" charset="0"/>
                <a:cs typeface="Arial" panose="020B0604020202020204" pitchFamily="34" charset="0"/>
              </a:rPr>
              <a:t> Development (prototype)</a:t>
            </a:r>
            <a:endParaRPr lang="en-ZA" sz="1800" b="0" i="0" u="none" strike="noStrike">
              <a:effectLst/>
              <a:latin typeface="Arial" panose="020B0604020202020204" pitchFamily="34" charset="0"/>
            </a:endParaRPr>
          </a:p>
          <a:p>
            <a:pPr marL="285750" indent="-285750" algn="l" rtl="0" eaLnBrk="1" fontAlgn="t" latinLnBrk="0" hangingPunct="1">
              <a:buFont typeface="Wingdings" panose="05000000000000000000" pitchFamily="2" charset="2"/>
              <a:buChar char="§"/>
            </a:pPr>
            <a:r>
              <a:rPr lang="en-ZA" sz="1800" b="0" i="0" u="none" strike="noStrike" kern="1200">
                <a:effectLst/>
                <a:latin typeface="Arial" panose="020B0604020202020204" pitchFamily="34" charset="0"/>
                <a:cs typeface="Arial" panose="020B0604020202020204" pitchFamily="34" charset="0"/>
              </a:rPr>
              <a:t>Process</a:t>
            </a:r>
            <a:r>
              <a:rPr lang="en-ZA" sz="1800" b="0" i="0" u="none" strike="noStrike" kern="1200" baseline="0">
                <a:effectLst/>
                <a:latin typeface="Arial" panose="020B0604020202020204" pitchFamily="34" charset="0"/>
                <a:cs typeface="Arial" panose="020B0604020202020204" pitchFamily="34" charset="0"/>
              </a:rPr>
              <a:t> Development -  Factory Layouts</a:t>
            </a:r>
            <a:endParaRPr lang="en-ZA" sz="1800" b="0" i="0" u="none" strike="noStrike">
              <a:effectLst/>
              <a:latin typeface="Arial" panose="020B0604020202020204" pitchFamily="34" charset="0"/>
            </a:endParaRPr>
          </a:p>
          <a:p>
            <a:pPr marL="285750" indent="-285750" algn="l" rtl="0" eaLnBrk="1" fontAlgn="t" latinLnBrk="0" hangingPunct="1">
              <a:buFont typeface="Wingdings" panose="05000000000000000000" pitchFamily="2" charset="2"/>
              <a:buChar char="§"/>
            </a:pPr>
            <a:r>
              <a:rPr lang="en-ZA" sz="1800" b="0" i="0" u="none" strike="noStrike" kern="1200">
                <a:effectLst/>
                <a:latin typeface="Arial" panose="020B0604020202020204" pitchFamily="34" charset="0"/>
                <a:cs typeface="Arial" panose="020B0604020202020204" pitchFamily="34" charset="0"/>
              </a:rPr>
              <a:t>ICT ( ITC processes)</a:t>
            </a:r>
            <a:endParaRPr lang="en-ZA" sz="1800" b="0" i="0" u="none" strike="noStrike">
              <a:effectLst/>
              <a:latin typeface="Arial" panose="020B0604020202020204" pitchFamily="34" charset="0"/>
            </a:endParaRPr>
          </a:p>
          <a:p>
            <a:pPr marL="285750" indent="-285750" algn="l" rtl="0" eaLnBrk="1" fontAlgn="t" latinLnBrk="0" hangingPunct="1">
              <a:buFont typeface="Wingdings" panose="05000000000000000000" pitchFamily="2" charset="2"/>
              <a:buChar char="§"/>
            </a:pPr>
            <a:r>
              <a:rPr lang="en-ZA" sz="1800" b="0" i="0" u="none" strike="noStrike" kern="1200">
                <a:effectLst/>
                <a:latin typeface="Arial" panose="020B0604020202020204" pitchFamily="34" charset="0"/>
                <a:cs typeface="Arial" panose="020B0604020202020204" pitchFamily="34" charset="0"/>
              </a:rPr>
              <a:t>Productivity</a:t>
            </a:r>
            <a:r>
              <a:rPr lang="en-ZA" sz="1800" b="0" i="0" u="none" strike="noStrike" kern="1200" baseline="0">
                <a:effectLst/>
                <a:latin typeface="Arial" panose="020B0604020202020204" pitchFamily="34" charset="0"/>
                <a:cs typeface="Arial" panose="020B0604020202020204" pitchFamily="34" charset="0"/>
              </a:rPr>
              <a:t> improvement</a:t>
            </a:r>
            <a:endParaRPr lang="ru-RU"/>
          </a:p>
        </p:txBody>
      </p:sp>
      <p:sp>
        <p:nvSpPr>
          <p:cNvPr id="12" name="Freeform: Shape 23">
            <a:extLst>
              <a:ext uri="{FF2B5EF4-FFF2-40B4-BE49-F238E27FC236}">
                <a16:creationId xmlns:a16="http://schemas.microsoft.com/office/drawing/2014/main" id="{FCDD6261-7043-60C4-3883-A47E7FC20D41}"/>
              </a:ext>
            </a:extLst>
          </p:cNvPr>
          <p:cNvSpPr>
            <a:spLocks noGrp="1" noRot="1" noMove="1" noResize="1" noEditPoints="1" noAdjustHandles="1" noChangeArrowheads="1" noChangeShapeType="1"/>
          </p:cNvSpPr>
          <p:nvPr/>
        </p:nvSpPr>
        <p:spPr>
          <a:xfrm rot="8100000">
            <a:off x="2030426" y="4079173"/>
            <a:ext cx="643084" cy="643084"/>
          </a:xfrm>
          <a:custGeom>
            <a:avLst/>
            <a:gdLst>
              <a:gd name="connsiteX0" fmla="*/ 0 w 1784231"/>
              <a:gd name="connsiteY0" fmla="*/ 0 h 1784232"/>
              <a:gd name="connsiteX1" fmla="*/ 1784231 w 1784231"/>
              <a:gd name="connsiteY1" fmla="*/ 0 h 1784232"/>
              <a:gd name="connsiteX2" fmla="*/ 1784231 w 1784231"/>
              <a:gd name="connsiteY2" fmla="*/ 1784232 h 1784232"/>
              <a:gd name="connsiteX3" fmla="*/ 1330292 w 1784231"/>
              <a:gd name="connsiteY3" fmla="*/ 1330292 h 1784232"/>
              <a:gd name="connsiteX4" fmla="*/ 1330293 w 1784231"/>
              <a:gd name="connsiteY4" fmla="*/ 453939 h 1784232"/>
              <a:gd name="connsiteX5" fmla="*/ 453939 w 1784231"/>
              <a:gd name="connsiteY5" fmla="*/ 453939 h 1784232"/>
              <a:gd name="connsiteX6" fmla="*/ 0 w 1784231"/>
              <a:gd name="connsiteY6" fmla="*/ 0 h 178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4231" h="1784232">
                <a:moveTo>
                  <a:pt x="0" y="0"/>
                </a:moveTo>
                <a:lnTo>
                  <a:pt x="1784231" y="0"/>
                </a:lnTo>
                <a:lnTo>
                  <a:pt x="1784231" y="1784232"/>
                </a:lnTo>
                <a:lnTo>
                  <a:pt x="1330292" y="1330292"/>
                </a:lnTo>
                <a:lnTo>
                  <a:pt x="1330293" y="453939"/>
                </a:lnTo>
                <a:lnTo>
                  <a:pt x="453939" y="45393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pic>
        <p:nvPicPr>
          <p:cNvPr id="5" name="Picture 4" descr="A logo with a tree and text&#10;&#10;Description automatically generated">
            <a:extLst>
              <a:ext uri="{FF2B5EF4-FFF2-40B4-BE49-F238E27FC236}">
                <a16:creationId xmlns:a16="http://schemas.microsoft.com/office/drawing/2014/main" id="{513BC458-A4DB-48C0-B0DC-D85D90E55409}"/>
              </a:ext>
            </a:extLst>
          </p:cNvPr>
          <p:cNvPicPr>
            <a:picLocks noGrp="1" noRot="1" noChangeAspect="1" noMove="1" noResize="1" noEditPoints="1" noAdjustHandles="1" noChangeArrowheads="1" noChangeShapeType="1" noCrop="1"/>
          </p:cNvPicPr>
          <p:nvPr/>
        </p:nvPicPr>
        <p:blipFill>
          <a:blip r:embed="rId3"/>
          <a:stretch>
            <a:fillRect/>
          </a:stretch>
        </p:blipFill>
        <p:spPr>
          <a:xfrm>
            <a:off x="10411691" y="5510394"/>
            <a:ext cx="1535114" cy="1216069"/>
          </a:xfrm>
          <a:prstGeom prst="rect">
            <a:avLst/>
          </a:prstGeom>
        </p:spPr>
      </p:pic>
      <p:sp>
        <p:nvSpPr>
          <p:cNvPr id="3" name="TextBox 2">
            <a:extLst>
              <a:ext uri="{FF2B5EF4-FFF2-40B4-BE49-F238E27FC236}">
                <a16:creationId xmlns:a16="http://schemas.microsoft.com/office/drawing/2014/main" id="{81121295-CCBA-97CF-66C1-D74CAE996EF4}"/>
              </a:ext>
            </a:extLst>
          </p:cNvPr>
          <p:cNvSpPr txBox="1"/>
          <p:nvPr/>
        </p:nvSpPr>
        <p:spPr>
          <a:xfrm>
            <a:off x="1897237" y="714279"/>
            <a:ext cx="7494929" cy="646331"/>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PRE – INVESTMENT PROJECTS </a:t>
            </a:r>
            <a:endParaRPr lang="en-ZA" sz="36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23C8BDA-951B-B791-8385-A99AEE4A5EC3}"/>
              </a:ext>
            </a:extLst>
          </p:cNvPr>
          <p:cNvSpPr txBox="1"/>
          <p:nvPr/>
        </p:nvSpPr>
        <p:spPr>
          <a:xfrm>
            <a:off x="1718203" y="1724770"/>
            <a:ext cx="9656956" cy="861774"/>
          </a:xfrm>
          <a:prstGeom prst="rect">
            <a:avLst/>
          </a:prstGeom>
          <a:noFill/>
        </p:spPr>
        <p:txBody>
          <a:bodyPr wrap="square" rtlCol="0">
            <a:spAutoFit/>
          </a:bodyPr>
          <a:lstStyle/>
          <a:p>
            <a:pPr marL="285750" indent="-285750">
              <a:buFont typeface="Wingdings" panose="05000000000000000000" pitchFamily="2" charset="2"/>
              <a:buChar char="q"/>
            </a:pPr>
            <a:r>
              <a:rPr lang="en-GB" b="1" i="0" dirty="0">
                <a:solidFill>
                  <a:srgbClr val="333333"/>
                </a:solidFill>
                <a:effectLst/>
                <a:latin typeface="Arial" panose="020B0604020202020204" pitchFamily="34" charset="0"/>
                <a:cs typeface="Arial" panose="020B0604020202020204" pitchFamily="34" charset="0"/>
              </a:rPr>
              <a:t>Human Resource Development Projects</a:t>
            </a:r>
          </a:p>
          <a:p>
            <a:pPr marL="357188" indent="-179388">
              <a:buFont typeface="Wingdings" panose="05000000000000000000" pitchFamily="2" charset="2"/>
              <a:buChar char="§"/>
            </a:pPr>
            <a:r>
              <a:rPr lang="en-GB" sz="1600" i="0" dirty="0">
                <a:solidFill>
                  <a:srgbClr val="333333"/>
                </a:solidFill>
                <a:effectLst/>
                <a:latin typeface="Arial" panose="020B0604020202020204" pitchFamily="34" charset="0"/>
                <a:cs typeface="Arial" panose="020B0604020202020204" pitchFamily="34" charset="0"/>
              </a:rPr>
              <a:t>Mentorship (Groups &amp; Individuals)</a:t>
            </a:r>
          </a:p>
          <a:p>
            <a:pPr marL="357188" indent="-179388">
              <a:buFont typeface="Wingdings" panose="05000000000000000000" pitchFamily="2" charset="2"/>
              <a:buChar char="§"/>
            </a:pPr>
            <a:r>
              <a:rPr lang="en-GB" sz="1600" i="0" dirty="0">
                <a:solidFill>
                  <a:srgbClr val="333333"/>
                </a:solidFill>
                <a:effectLst/>
                <a:latin typeface="Arial" panose="020B0604020202020204" pitchFamily="34" charset="0"/>
                <a:cs typeface="Arial" panose="020B0604020202020204" pitchFamily="34" charset="0"/>
              </a:rPr>
              <a:t>HR Policies</a:t>
            </a:r>
            <a:endParaRPr lang="en-ZA" sz="1600" i="0" dirty="0">
              <a:solidFill>
                <a:srgbClr val="333333"/>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CFB3074-1A3A-6A16-1A2E-C52AFD211B2E}"/>
              </a:ext>
            </a:extLst>
          </p:cNvPr>
          <p:cNvSpPr txBox="1"/>
          <p:nvPr/>
        </p:nvSpPr>
        <p:spPr>
          <a:xfrm>
            <a:off x="1914114" y="3895183"/>
            <a:ext cx="9265134" cy="1846659"/>
          </a:xfrm>
          <a:prstGeom prst="rect">
            <a:avLst/>
          </a:prstGeom>
          <a:noFill/>
        </p:spPr>
        <p:txBody>
          <a:bodyPr wrap="square" rtlCol="0">
            <a:spAutoFit/>
          </a:bodyPr>
          <a:lstStyle/>
          <a:p>
            <a:pPr marL="285750" indent="-285750" algn="l" rtl="0" eaLnBrk="1" fontAlgn="t" latinLnBrk="0" hangingPunct="1">
              <a:buFont typeface="Wingdings" panose="05000000000000000000" pitchFamily="2" charset="2"/>
              <a:buChar char="q"/>
            </a:pPr>
            <a:r>
              <a:rPr lang="en-ZA" b="1" i="0" u="none" strike="noStrike" kern="1200" dirty="0">
                <a:effectLst/>
                <a:latin typeface="Arial" panose="020B0604020202020204" pitchFamily="34" charset="0"/>
                <a:cs typeface="Arial" panose="020B0604020202020204" pitchFamily="34" charset="0"/>
              </a:rPr>
              <a:t>Group Training                                                              Ind</a:t>
            </a:r>
            <a:r>
              <a:rPr lang="en-ZA" b="1" dirty="0">
                <a:latin typeface="Arial" panose="020B0604020202020204" pitchFamily="34" charset="0"/>
                <a:cs typeface="Arial" panose="020B0604020202020204" pitchFamily="34" charset="0"/>
              </a:rPr>
              <a:t>ividual Training</a:t>
            </a:r>
            <a:r>
              <a:rPr lang="en-ZA" b="1" i="0" u="none" strike="noStrike" kern="1200" dirty="0">
                <a:effectLst/>
                <a:latin typeface="Arial" panose="020B0604020202020204" pitchFamily="34" charset="0"/>
                <a:cs typeface="Arial" panose="020B0604020202020204" pitchFamily="34" charset="0"/>
              </a:rPr>
              <a:t>                                                              </a:t>
            </a:r>
          </a:p>
          <a:p>
            <a:pPr marL="285750" indent="-285750" algn="l" rtl="0" eaLnBrk="1" fontAlgn="t" latinLnBrk="0" hangingPunct="1">
              <a:buFont typeface="Wingdings" panose="05000000000000000000" pitchFamily="2" charset="2"/>
              <a:buChar char="§"/>
            </a:pPr>
            <a:r>
              <a:rPr lang="en-ZA" sz="1600" b="0" i="0" u="none" strike="noStrike" kern="1200" dirty="0">
                <a:effectLst/>
                <a:latin typeface="Arial" panose="020B0604020202020204" pitchFamily="34" charset="0"/>
                <a:cs typeface="Arial" panose="020B0604020202020204" pitchFamily="34" charset="0"/>
              </a:rPr>
              <a:t>Pre – Start Up Training                                                             - Sectoral </a:t>
            </a:r>
            <a:endParaRPr lang="en-ZA" sz="1600" b="0" i="0" u="none" strike="noStrike" dirty="0">
              <a:effectLst/>
              <a:latin typeface="Arial" panose="020B0604020202020204" pitchFamily="34" charset="0"/>
            </a:endParaRPr>
          </a:p>
          <a:p>
            <a:pPr marL="285750" indent="-285750" algn="l" rtl="0" eaLnBrk="1" fontAlgn="t" latinLnBrk="0" hangingPunct="1">
              <a:buFont typeface="Wingdings" panose="05000000000000000000" pitchFamily="2" charset="2"/>
              <a:buChar char="§"/>
            </a:pPr>
            <a:r>
              <a:rPr lang="en-ZA" sz="1600" b="0" i="0" u="none" strike="noStrike" kern="1200" dirty="0">
                <a:effectLst/>
                <a:latin typeface="Arial" panose="020B0604020202020204" pitchFamily="34" charset="0"/>
                <a:cs typeface="Arial" panose="020B0604020202020204" pitchFamily="34" charset="0"/>
              </a:rPr>
              <a:t>Basic Business Skills                                                                - Specialised Training</a:t>
            </a:r>
            <a:endParaRPr lang="en-ZA" sz="1600" b="0" i="0" u="none" strike="noStrike" dirty="0">
              <a:effectLst/>
              <a:latin typeface="Arial" panose="020B0604020202020204" pitchFamily="34" charset="0"/>
            </a:endParaRPr>
          </a:p>
          <a:p>
            <a:pPr marL="285750" indent="-285750" algn="l" rtl="0" eaLnBrk="1" fontAlgn="t" latinLnBrk="0" hangingPunct="1">
              <a:buFont typeface="Wingdings" panose="05000000000000000000" pitchFamily="2" charset="2"/>
              <a:buChar char="§"/>
            </a:pPr>
            <a:r>
              <a:rPr lang="en-ZA" sz="1600" b="0" i="0" u="none" strike="noStrike" kern="1200" dirty="0">
                <a:effectLst/>
                <a:latin typeface="Arial" panose="020B0604020202020204" pitchFamily="34" charset="0"/>
                <a:cs typeface="Arial" panose="020B0604020202020204" pitchFamily="34" charset="0"/>
              </a:rPr>
              <a:t>Financial Management </a:t>
            </a:r>
            <a:endParaRPr lang="en-ZA" sz="1600" b="0" i="0" u="none" strike="noStrike" dirty="0">
              <a:effectLst/>
              <a:latin typeface="Arial" panose="020B0604020202020204" pitchFamily="34" charset="0"/>
            </a:endParaRPr>
          </a:p>
          <a:p>
            <a:pPr marL="285750" indent="-285750" algn="l" rtl="0" eaLnBrk="1" fontAlgn="t" latinLnBrk="0" hangingPunct="1">
              <a:buFont typeface="Wingdings" panose="05000000000000000000" pitchFamily="2" charset="2"/>
              <a:buChar char="§"/>
            </a:pPr>
            <a:r>
              <a:rPr lang="en-ZA" sz="1600" b="0" i="0" u="none" strike="noStrike" kern="1200" dirty="0">
                <a:effectLst/>
                <a:latin typeface="Arial" panose="020B0604020202020204" pitchFamily="34" charset="0"/>
                <a:cs typeface="Arial" panose="020B0604020202020204" pitchFamily="34" charset="0"/>
              </a:rPr>
              <a:t>Tender Training</a:t>
            </a:r>
          </a:p>
          <a:p>
            <a:pPr marL="285750" indent="-285750" algn="l" rtl="0" eaLnBrk="1" fontAlgn="t" latinLnBrk="0" hangingPunct="1">
              <a:buFont typeface="Wingdings" panose="05000000000000000000" pitchFamily="2" charset="2"/>
              <a:buChar char="§"/>
            </a:pPr>
            <a:endParaRPr lang="en-ZA" sz="1600" dirty="0">
              <a:latin typeface="Arial" panose="020B0604020202020204" pitchFamily="34" charset="0"/>
              <a:cs typeface="Arial" panose="020B0604020202020204" pitchFamily="34" charset="0"/>
            </a:endParaRPr>
          </a:p>
          <a:p>
            <a:pPr rtl="0" eaLnBrk="1" fontAlgn="t" latinLnBrk="0" hangingPunct="1"/>
            <a:endParaRPr lang="en-ZA" sz="1600" dirty="0">
              <a:latin typeface="Arial" panose="020B0604020202020204" pitchFamily="34" charset="0"/>
              <a:cs typeface="Arial" panose="020B0604020202020204" pitchFamily="34" charset="0"/>
            </a:endParaRPr>
          </a:p>
        </p:txBody>
      </p:sp>
      <p:sp>
        <p:nvSpPr>
          <p:cNvPr id="6" name="Freeform: Shape 58">
            <a:extLst>
              <a:ext uri="{FF2B5EF4-FFF2-40B4-BE49-F238E27FC236}">
                <a16:creationId xmlns:a16="http://schemas.microsoft.com/office/drawing/2014/main" id="{F6A7A1DB-4B35-8059-8203-77B2F94D0F66}"/>
              </a:ext>
            </a:extLst>
          </p:cNvPr>
          <p:cNvSpPr/>
          <p:nvPr/>
        </p:nvSpPr>
        <p:spPr>
          <a:xfrm>
            <a:off x="0" y="5138598"/>
            <a:ext cx="1667970" cy="1719402"/>
          </a:xfrm>
          <a:custGeom>
            <a:avLst/>
            <a:gdLst>
              <a:gd name="connsiteX0" fmla="*/ 1882774 w 3805674"/>
              <a:gd name="connsiteY0" fmla="*/ 0 h 6858000"/>
              <a:gd name="connsiteX1" fmla="*/ 1902837 w 3805674"/>
              <a:gd name="connsiteY1" fmla="*/ 0 h 6858000"/>
              <a:gd name="connsiteX2" fmla="*/ 3805671 w 3805674"/>
              <a:gd name="connsiteY2" fmla="*/ 0 h 6858000"/>
              <a:gd name="connsiteX3" fmla="*/ 3805671 w 3805674"/>
              <a:gd name="connsiteY3" fmla="*/ 1902778 h 6858000"/>
              <a:gd name="connsiteX4" fmla="*/ 3805674 w 3805674"/>
              <a:gd name="connsiteY4" fmla="*/ 1902837 h 6858000"/>
              <a:gd name="connsiteX5" fmla="*/ 3805674 w 3805674"/>
              <a:gd name="connsiteY5" fmla="*/ 4955163 h 6858000"/>
              <a:gd name="connsiteX6" fmla="*/ 2097391 w 3805674"/>
              <a:gd name="connsiteY6" fmla="*/ 6848176 h 6858000"/>
              <a:gd name="connsiteX7" fmla="*/ 1908175 w 3805674"/>
              <a:gd name="connsiteY7" fmla="*/ 6857730 h 6858000"/>
              <a:gd name="connsiteX8" fmla="*/ 1908175 w 3805674"/>
              <a:gd name="connsiteY8" fmla="*/ 6858000 h 6858000"/>
              <a:gd name="connsiteX9" fmla="*/ 1902837 w 3805674"/>
              <a:gd name="connsiteY9" fmla="*/ 6858000 h 6858000"/>
              <a:gd name="connsiteX10" fmla="*/ 1 w 3805674"/>
              <a:gd name="connsiteY10" fmla="*/ 6858000 h 6858000"/>
              <a:gd name="connsiteX11" fmla="*/ 1 w 3805674"/>
              <a:gd name="connsiteY11" fmla="*/ 4955185 h 6858000"/>
              <a:gd name="connsiteX12" fmla="*/ 0 w 3805674"/>
              <a:gd name="connsiteY12" fmla="*/ 4955163 h 6858000"/>
              <a:gd name="connsiteX13" fmla="*/ 0 w 3805674"/>
              <a:gd name="connsiteY13" fmla="*/ 1902837 h 6858000"/>
              <a:gd name="connsiteX14" fmla="*/ 1708283 w 3805674"/>
              <a:gd name="connsiteY14" fmla="*/ 9824 h 6858000"/>
              <a:gd name="connsiteX15" fmla="*/ 1882774 w 3805674"/>
              <a:gd name="connsiteY15" fmla="*/ 10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05674" h="6858000">
                <a:moveTo>
                  <a:pt x="1882774" y="0"/>
                </a:moveTo>
                <a:lnTo>
                  <a:pt x="1902837" y="0"/>
                </a:lnTo>
                <a:lnTo>
                  <a:pt x="3805671" y="0"/>
                </a:lnTo>
                <a:lnTo>
                  <a:pt x="3805671" y="1902778"/>
                </a:lnTo>
                <a:lnTo>
                  <a:pt x="3805674" y="1902837"/>
                </a:lnTo>
                <a:lnTo>
                  <a:pt x="3805674" y="4955163"/>
                </a:lnTo>
                <a:cubicBezTo>
                  <a:pt x="3805674" y="5940389"/>
                  <a:pt x="3056908" y="6750732"/>
                  <a:pt x="2097391" y="6848176"/>
                </a:cubicBezTo>
                <a:lnTo>
                  <a:pt x="1908175" y="6857730"/>
                </a:lnTo>
                <a:lnTo>
                  <a:pt x="1908175" y="6858000"/>
                </a:lnTo>
                <a:lnTo>
                  <a:pt x="1902837" y="6858000"/>
                </a:lnTo>
                <a:lnTo>
                  <a:pt x="1" y="6858000"/>
                </a:lnTo>
                <a:lnTo>
                  <a:pt x="1" y="4955185"/>
                </a:lnTo>
                <a:lnTo>
                  <a:pt x="0" y="4955163"/>
                </a:lnTo>
                <a:lnTo>
                  <a:pt x="0" y="1902837"/>
                </a:lnTo>
                <a:cubicBezTo>
                  <a:pt x="0" y="917611"/>
                  <a:pt x="748766" y="107269"/>
                  <a:pt x="1708283" y="9824"/>
                </a:cubicBezTo>
                <a:lnTo>
                  <a:pt x="1882774" y="1013"/>
                </a:lnTo>
                <a:close/>
              </a:path>
            </a:pathLst>
          </a:custGeom>
          <a:solidFill>
            <a:srgbClr val="F25F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1" name="Oval 10">
            <a:extLst>
              <a:ext uri="{FF2B5EF4-FFF2-40B4-BE49-F238E27FC236}">
                <a16:creationId xmlns:a16="http://schemas.microsoft.com/office/drawing/2014/main" id="{01CBEC43-37A8-BAB1-CE65-BB6591754BF5}"/>
              </a:ext>
            </a:extLst>
          </p:cNvPr>
          <p:cNvSpPr/>
          <p:nvPr/>
        </p:nvSpPr>
        <p:spPr>
          <a:xfrm>
            <a:off x="672033" y="589228"/>
            <a:ext cx="995937" cy="995937"/>
          </a:xfrm>
          <a:prstGeom prst="ellipse">
            <a:avLst/>
          </a:prstGeom>
          <a:solidFill>
            <a:schemeClr val="bg1"/>
          </a:solidFill>
          <a:ln>
            <a:noFill/>
          </a:ln>
          <a:effectLst>
            <a:outerShdw blurRad="4064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Freeform: Shape 155">
            <a:extLst>
              <a:ext uri="{FF2B5EF4-FFF2-40B4-BE49-F238E27FC236}">
                <a16:creationId xmlns:a16="http://schemas.microsoft.com/office/drawing/2014/main" id="{C4979B2D-BB1A-58FC-9E3C-A46EC7C07625}"/>
              </a:ext>
            </a:extLst>
          </p:cNvPr>
          <p:cNvSpPr/>
          <p:nvPr/>
        </p:nvSpPr>
        <p:spPr>
          <a:xfrm rot="2700000">
            <a:off x="903581" y="948411"/>
            <a:ext cx="336042" cy="336042"/>
          </a:xfrm>
          <a:custGeom>
            <a:avLst/>
            <a:gdLst>
              <a:gd name="connsiteX0" fmla="*/ 0 w 1784233"/>
              <a:gd name="connsiteY0" fmla="*/ 0 h 1784233"/>
              <a:gd name="connsiteX1" fmla="*/ 1784233 w 1784233"/>
              <a:gd name="connsiteY1" fmla="*/ 0 h 1784233"/>
              <a:gd name="connsiteX2" fmla="*/ 1784233 w 1784233"/>
              <a:gd name="connsiteY2" fmla="*/ 1784233 h 1784233"/>
              <a:gd name="connsiteX3" fmla="*/ 1330292 w 1784233"/>
              <a:gd name="connsiteY3" fmla="*/ 1330292 h 1784233"/>
              <a:gd name="connsiteX4" fmla="*/ 1330294 w 1784233"/>
              <a:gd name="connsiteY4" fmla="*/ 1330292 h 1784233"/>
              <a:gd name="connsiteX5" fmla="*/ 1330294 w 1784233"/>
              <a:gd name="connsiteY5" fmla="*/ 453939 h 1784233"/>
              <a:gd name="connsiteX6" fmla="*/ 453941 w 1784233"/>
              <a:gd name="connsiteY6" fmla="*/ 453939 h 1784233"/>
              <a:gd name="connsiteX7" fmla="*/ 453940 w 1784233"/>
              <a:gd name="connsiteY7" fmla="*/ 453940 h 1784233"/>
              <a:gd name="connsiteX8" fmla="*/ 0 w 1784233"/>
              <a:gd name="connsiteY8" fmla="*/ 0 h 178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4233" h="1784233">
                <a:moveTo>
                  <a:pt x="0" y="0"/>
                </a:moveTo>
                <a:lnTo>
                  <a:pt x="1784233" y="0"/>
                </a:lnTo>
                <a:lnTo>
                  <a:pt x="1784233" y="1784233"/>
                </a:lnTo>
                <a:lnTo>
                  <a:pt x="1330292" y="1330292"/>
                </a:lnTo>
                <a:lnTo>
                  <a:pt x="1330294" y="1330292"/>
                </a:lnTo>
                <a:lnTo>
                  <a:pt x="1330294" y="453939"/>
                </a:lnTo>
                <a:lnTo>
                  <a:pt x="453941" y="453939"/>
                </a:lnTo>
                <a:lnTo>
                  <a:pt x="453940" y="453940"/>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Tree>
    <p:extLst>
      <p:ext uri="{BB962C8B-B14F-4D97-AF65-F5344CB8AC3E}">
        <p14:creationId xmlns:p14="http://schemas.microsoft.com/office/powerpoint/2010/main" val="36681579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usiness_x0020_Unit xmlns="8f130cc6-9242-4327-90bd-b9945394dc45">10</Business_x0020_Unit>
    <_DCDateCreated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s" ma:contentTypeID="0x01010015DAA8A3FF10E24F80CD0D7DEBC5970009001949632FC894144F8F37730546057B35" ma:contentTypeVersion="5" ma:contentTypeDescription="" ma:contentTypeScope="" ma:versionID="cd7cad8fdb57f3800c2c71fb8e262fc4">
  <xsd:schema xmlns:xsd="http://www.w3.org/2001/XMLSchema" xmlns:xs="http://www.w3.org/2001/XMLSchema" xmlns:p="http://schemas.microsoft.com/office/2006/metadata/properties" xmlns:ns2="http://schemas.microsoft.com/sharepoint/v3/fields" xmlns:ns3="8f130cc6-9242-4327-90bd-b9945394dc45" targetNamespace="http://schemas.microsoft.com/office/2006/metadata/properties" ma:root="true" ma:fieldsID="f596fdafd8d120e3e18d779084dace7e" ns2:_="" ns3:_="">
    <xsd:import namespace="http://schemas.microsoft.com/sharepoint/v3/fields"/>
    <xsd:import namespace="8f130cc6-9242-4327-90bd-b9945394dc45"/>
    <xsd:element name="properties">
      <xsd:complexType>
        <xsd:sequence>
          <xsd:element name="documentManagement">
            <xsd:complexType>
              <xsd:all>
                <xsd:element ref="ns2:_DCDateCreated" minOccurs="0"/>
                <xsd:element ref="ns3:Business_x0020_Uni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4" nillable="true" ma:displayName="Date Created" ma:description="The date on which this resource was created" ma:format="DateTime" ma:internalName="_DCDateCreated"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f130cc6-9242-4327-90bd-b9945394dc45" elementFormDefault="qualified">
    <xsd:import namespace="http://schemas.microsoft.com/office/2006/documentManagement/types"/>
    <xsd:import namespace="http://schemas.microsoft.com/office/infopath/2007/PartnerControls"/>
    <xsd:element name="Business_x0020_Unit" ma:index="5" nillable="true" ma:displayName="Business Unit" ma:list="{b4757bfc-423a-42d8-b76d-d884478a667d}" ma:internalName="Business_x0020_Unit"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3" ma:displayName="Author"/>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ma:index="2" ma:displayName="Subject"/>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D0E15D-6781-40B1-AE07-29105F6E7967}">
  <ds:schemaRefs>
    <ds:schemaRef ds:uri="8f130cc6-9242-4327-90bd-b9945394dc45"/>
    <ds:schemaRef ds:uri="http://purl.org/dc/terms/"/>
    <ds:schemaRef ds:uri="http://schemas.microsoft.com/office/infopath/2007/PartnerControls"/>
    <ds:schemaRef ds:uri="http://schemas.microsoft.com/sharepoint/v3/fields"/>
    <ds:schemaRef ds:uri="http://www.w3.org/XML/1998/namespace"/>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6A593DA6-D143-421A-B52A-7783F977E2D8}">
  <ds:schemaRefs>
    <ds:schemaRef ds:uri="http://schemas.microsoft.com/sharepoint/v3/contenttype/forms"/>
  </ds:schemaRefs>
</ds:datastoreItem>
</file>

<file path=customXml/itemProps3.xml><?xml version="1.0" encoding="utf-8"?>
<ds:datastoreItem xmlns:ds="http://schemas.openxmlformats.org/officeDocument/2006/customXml" ds:itemID="{2EA4482C-A162-43B9-8809-B85D8E2B8E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8f130cc6-9242-4327-90bd-b9945394dc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1158</TotalTime>
  <Words>806</Words>
  <Application>Microsoft Office PowerPoint</Application>
  <PresentationFormat>Widescreen</PresentationFormat>
  <Paragraphs>156</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Aptos Display</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Sedfa Presentation Template</dc:title>
  <dc:subject/>
  <dc:creator>Tintswalo Hlongwane-NO</dc:creator>
  <cp:keywords/>
  <cp:lastModifiedBy>Barry Hiles -Ombud Office</cp:lastModifiedBy>
  <cp:revision>8</cp:revision>
  <dcterms:created xsi:type="dcterms:W3CDTF">2024-11-12T10:53:11Z</dcterms:created>
  <dcterms:modified xsi:type="dcterms:W3CDTF">2026-03-05T14:31:32Z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0x01010015DAA8A3FF10E24F80CD0D7DEBC5970009001949632FC894144F8F37730546057B35</vt:lpwstr>
  </property>
</Properties>
</file>