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8.jpg" ContentType="image/jpg"/>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68" r:id="rId5"/>
    <p:sldId id="402" r:id="rId6"/>
    <p:sldId id="393" r:id="rId7"/>
    <p:sldId id="291" r:id="rId8"/>
    <p:sldId id="284" r:id="rId9"/>
    <p:sldId id="285" r:id="rId10"/>
    <p:sldId id="282" r:id="rId11"/>
    <p:sldId id="398" r:id="rId12"/>
    <p:sldId id="399" r:id="rId13"/>
    <p:sldId id="397" r:id="rId14"/>
    <p:sldId id="400" r:id="rId15"/>
    <p:sldId id="394" r:id="rId16"/>
    <p:sldId id="395" r:id="rId17"/>
    <p:sldId id="361" r:id="rId18"/>
    <p:sldId id="401" r:id="rId19"/>
    <p:sldId id="390" r:id="rId20"/>
    <p:sldId id="328" r:id="rId21"/>
    <p:sldId id="264" r:id="rId22"/>
    <p:sldId id="329" r:id="rId23"/>
    <p:sldId id="332" r:id="rId24"/>
    <p:sldId id="335" r:id="rId25"/>
    <p:sldId id="336" r:id="rId26"/>
    <p:sldId id="344" r:id="rId27"/>
    <p:sldId id="345" r:id="rId28"/>
    <p:sldId id="396" r:id="rId29"/>
    <p:sldId id="403"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87"/>
    <a:srgbClr val="0050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15"/>
    <p:restoredTop sz="91427"/>
  </p:normalViewPr>
  <p:slideViewPr>
    <p:cSldViewPr snapToGrid="0">
      <p:cViewPr varScale="1">
        <p:scale>
          <a:sx n="59" d="100"/>
          <a:sy n="59" d="100"/>
        </p:scale>
        <p:origin x="1243" y="346"/>
      </p:cViewPr>
      <p:guideLst/>
    </p:cSldViewPr>
  </p:slideViewPr>
  <p:notesTextViewPr>
    <p:cViewPr>
      <p:scale>
        <a:sx n="20" d="100"/>
        <a:sy n="2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A67CF6-36E6-4A51-8502-D6EE565DF2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ZA"/>
        </a:p>
      </dgm:t>
    </dgm:pt>
    <dgm:pt modelId="{55D1382D-5CC7-4BE7-BB7D-89C84395EA8C}">
      <dgm:prSet phldrT="[Text]" custT="1"/>
      <dgm:spPr/>
      <dgm:t>
        <a:bodyPr/>
        <a:lstStyle/>
        <a:p>
          <a:pPr algn="ctr">
            <a:buClr>
              <a:srgbClr val="005086"/>
            </a:buClr>
            <a:buSzPts val="2800"/>
            <a:buFont typeface="Arial"/>
            <a:buChar char="•"/>
          </a:pPr>
          <a:r>
            <a:rPr lang="en-ZA" sz="2400" b="1" dirty="0">
              <a:solidFill>
                <a:schemeClr val="bg1"/>
              </a:solidFill>
              <a:latin typeface="Arial" panose="020B0604020202020204" pitchFamily="34" charset="0"/>
              <a:ea typeface="Lato" panose="020F0502020204030203" pitchFamily="34" charset="0"/>
              <a:cs typeface="Arial" panose="020B0604020202020204" pitchFamily="34" charset="0"/>
              <a:sym typeface="Lato"/>
            </a:rPr>
            <a:t>Providing Clarity and Certainty</a:t>
          </a:r>
        </a:p>
      </dgm:t>
    </dgm:pt>
    <dgm:pt modelId="{60BD8CFC-DA5C-4532-81A6-6F72D51F2BE9}" type="parTrans" cxnId="{58516DF9-3C32-4A0C-9CB4-88195D62EC03}">
      <dgm:prSet/>
      <dgm:spPr/>
      <dgm:t>
        <a:bodyPr/>
        <a:lstStyle/>
        <a:p>
          <a:endParaRPr lang="en-ZA"/>
        </a:p>
      </dgm:t>
    </dgm:pt>
    <dgm:pt modelId="{3BA0F43B-B4D0-4FEB-8B1C-AD60C2F105F2}" type="sibTrans" cxnId="{58516DF9-3C32-4A0C-9CB4-88195D62EC03}">
      <dgm:prSet/>
      <dgm:spPr/>
      <dgm:t>
        <a:bodyPr/>
        <a:lstStyle/>
        <a:p>
          <a:endParaRPr lang="en-ZA"/>
        </a:p>
      </dgm:t>
    </dgm:pt>
    <dgm:pt modelId="{8B6BF38A-7872-4BAA-810F-DA4B5882F466}">
      <dgm:prSet phldrT="[Text]" custT="1"/>
      <dgm:spPr/>
      <dgm:t>
        <a:bodyPr/>
        <a:lstStyle/>
        <a:p>
          <a:pPr>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Provides clarity and certainty for taxpayers and traders</a:t>
          </a:r>
          <a:endParaRPr lang="en-ZA" sz="1800" kern="1200" dirty="0">
            <a:latin typeface="Lato" panose="020F0502020204030203" pitchFamily="34" charset="0"/>
            <a:ea typeface="Lato" panose="020F0502020204030203" pitchFamily="34" charset="0"/>
            <a:cs typeface="Lato" panose="020F0502020204030203" pitchFamily="34" charset="0"/>
          </a:endParaRPr>
        </a:p>
      </dgm:t>
    </dgm:pt>
    <dgm:pt modelId="{036C3B2E-4DE5-4611-AFC2-8A6EEB5CBA8A}" type="parTrans" cxnId="{8AF60446-EBF6-4606-965A-1C6AF8B36DA3}">
      <dgm:prSet/>
      <dgm:spPr/>
      <dgm:t>
        <a:bodyPr/>
        <a:lstStyle/>
        <a:p>
          <a:endParaRPr lang="en-ZA"/>
        </a:p>
      </dgm:t>
    </dgm:pt>
    <dgm:pt modelId="{A581C877-75EE-40A8-9893-BE93104888AB}" type="sibTrans" cxnId="{8AF60446-EBF6-4606-965A-1C6AF8B36DA3}">
      <dgm:prSet/>
      <dgm:spPr/>
      <dgm:t>
        <a:bodyPr/>
        <a:lstStyle/>
        <a:p>
          <a:endParaRPr lang="en-ZA"/>
        </a:p>
      </dgm:t>
    </dgm:pt>
    <dgm:pt modelId="{19814A61-F5EB-4246-A677-0B44AB0C0FB3}">
      <dgm:prSet phldrT="[Text]" custT="1"/>
      <dgm:spPr/>
      <dgm:t>
        <a:bodyPr/>
        <a:lstStyle/>
        <a:p>
          <a:pPr>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Taxpayers can interact anonymously with VDP unit</a:t>
          </a:r>
          <a:endParaRPr lang="en-ZA" sz="1800" kern="1200" dirty="0">
            <a:latin typeface="Lato" panose="020F0502020204030203" pitchFamily="34" charset="0"/>
            <a:ea typeface="Lato" panose="020F0502020204030203" pitchFamily="34" charset="0"/>
            <a:cs typeface="Lato" panose="020F0502020204030203" pitchFamily="34" charset="0"/>
          </a:endParaRPr>
        </a:p>
      </dgm:t>
    </dgm:pt>
    <dgm:pt modelId="{497C9D8D-03C4-4D0A-860A-1D9B33F47AEE}" type="parTrans" cxnId="{8272B906-56BB-4E40-AA2A-B90381DB9727}">
      <dgm:prSet/>
      <dgm:spPr/>
      <dgm:t>
        <a:bodyPr/>
        <a:lstStyle/>
        <a:p>
          <a:endParaRPr lang="en-ZA"/>
        </a:p>
      </dgm:t>
    </dgm:pt>
    <dgm:pt modelId="{EAB396CD-0EFE-4A87-91F1-96D490EB6856}" type="sibTrans" cxnId="{8272B906-56BB-4E40-AA2A-B90381DB9727}">
      <dgm:prSet/>
      <dgm:spPr/>
      <dgm:t>
        <a:bodyPr/>
        <a:lstStyle/>
        <a:p>
          <a:endParaRPr lang="en-ZA"/>
        </a:p>
      </dgm:t>
    </dgm:pt>
    <dgm:pt modelId="{B97D9075-B643-4276-8627-33CA144EBE6B}">
      <dgm:prSet phldrT="[Text]" custT="1"/>
      <dgm:spPr/>
      <dgm:t>
        <a:bodyPr/>
        <a:lstStyle/>
        <a:p>
          <a:pPr>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Non-binding private opinion issued by VDP unit</a:t>
          </a:r>
          <a:endParaRPr lang="en-ZA" sz="1800" kern="1200" dirty="0">
            <a:latin typeface="Lato" panose="020F0502020204030203" pitchFamily="34" charset="0"/>
            <a:ea typeface="Lato" panose="020F0502020204030203" pitchFamily="34" charset="0"/>
            <a:cs typeface="Lato" panose="020F0502020204030203" pitchFamily="34" charset="0"/>
          </a:endParaRPr>
        </a:p>
      </dgm:t>
    </dgm:pt>
    <dgm:pt modelId="{27B3ECDC-20FC-429E-A8EB-DE16FBCD8C14}" type="parTrans" cxnId="{E22F3746-AE3C-49F6-8F95-F66978D932EE}">
      <dgm:prSet/>
      <dgm:spPr/>
      <dgm:t>
        <a:bodyPr/>
        <a:lstStyle/>
        <a:p>
          <a:endParaRPr lang="en-ZA"/>
        </a:p>
      </dgm:t>
    </dgm:pt>
    <dgm:pt modelId="{816C1691-AB4B-49B7-A7CA-1AEDE43DA33D}" type="sibTrans" cxnId="{E22F3746-AE3C-49F6-8F95-F66978D932EE}">
      <dgm:prSet/>
      <dgm:spPr/>
      <dgm:t>
        <a:bodyPr/>
        <a:lstStyle/>
        <a:p>
          <a:endParaRPr lang="en-ZA"/>
        </a:p>
      </dgm:t>
    </dgm:pt>
    <dgm:pt modelId="{FDA1C6AB-A021-40E2-8E26-4CAF7324CFC6}">
      <dgm:prSet phldrT="[Text]" phldr="0"/>
      <dgm:spPr/>
      <dgm:t>
        <a:bodyPr/>
        <a:lstStyle/>
        <a:p>
          <a:endParaRPr lang="en-ZA" sz="2800" kern="1200" dirty="0"/>
        </a:p>
      </dgm:t>
    </dgm:pt>
    <dgm:pt modelId="{EEA35D45-1133-4139-8313-1DB42FF8DBF2}" type="parTrans" cxnId="{A34C0EB4-1455-4A2E-86A5-C676E31EE977}">
      <dgm:prSet/>
      <dgm:spPr/>
      <dgm:t>
        <a:bodyPr/>
        <a:lstStyle/>
        <a:p>
          <a:endParaRPr lang="en-ZA"/>
        </a:p>
      </dgm:t>
    </dgm:pt>
    <dgm:pt modelId="{75A6971D-FA83-455A-BDAC-0888DC81B1AF}" type="sibTrans" cxnId="{A34C0EB4-1455-4A2E-86A5-C676E31EE977}">
      <dgm:prSet/>
      <dgm:spPr/>
      <dgm:t>
        <a:bodyPr/>
        <a:lstStyle/>
        <a:p>
          <a:endParaRPr lang="en-ZA"/>
        </a:p>
      </dgm:t>
    </dgm:pt>
    <dgm:pt modelId="{22CDA4C8-28E3-498B-83AC-62286BACAA32}">
      <dgm:prSet phldrT="[Text]" custT="1"/>
      <dgm:spPr/>
      <dgm:t>
        <a:bodyPr/>
        <a:lstStyle/>
        <a:p>
          <a:endParaRPr lang="en-US" sz="20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83868CCF-FB0E-4886-B977-9770F133F9CC}" type="parTrans" cxnId="{941D6124-475E-4B94-9AF3-A98C3D912AD5}">
      <dgm:prSet/>
      <dgm:spPr/>
      <dgm:t>
        <a:bodyPr/>
        <a:lstStyle/>
        <a:p>
          <a:endParaRPr lang="en-ZA"/>
        </a:p>
      </dgm:t>
    </dgm:pt>
    <dgm:pt modelId="{7F21464C-6B51-4A67-B527-EDA466A5E1F6}" type="sibTrans" cxnId="{941D6124-475E-4B94-9AF3-A98C3D912AD5}">
      <dgm:prSet/>
      <dgm:spPr/>
      <dgm:t>
        <a:bodyPr/>
        <a:lstStyle/>
        <a:p>
          <a:endParaRPr lang="en-ZA"/>
        </a:p>
      </dgm:t>
    </dgm:pt>
    <dgm:pt modelId="{67B2DCB4-6FDA-4060-B5E0-A85803A89278}">
      <dgm:prSet phldrT="[Text]" custT="1"/>
      <dgm:spPr/>
      <dgm:t>
        <a:bodyPr/>
        <a:lstStyle/>
        <a:p>
          <a:pPr>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Binding agreements on tax defaults.</a:t>
          </a: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4F60B420-E1B0-479B-8F5A-530676578F45}" type="parTrans" cxnId="{7ACF5B75-485C-4912-B978-11B7F551A502}">
      <dgm:prSet/>
      <dgm:spPr/>
      <dgm:t>
        <a:bodyPr/>
        <a:lstStyle/>
        <a:p>
          <a:endParaRPr lang="en-ZA"/>
        </a:p>
      </dgm:t>
    </dgm:pt>
    <dgm:pt modelId="{1EECE605-8653-40BF-91BA-68DA0A1305B2}" type="sibTrans" cxnId="{7ACF5B75-485C-4912-B978-11B7F551A502}">
      <dgm:prSet/>
      <dgm:spPr/>
      <dgm:t>
        <a:bodyPr/>
        <a:lstStyle/>
        <a:p>
          <a:endParaRPr lang="en-ZA"/>
        </a:p>
      </dgm:t>
    </dgm:pt>
    <dgm:pt modelId="{8D8FE48A-81AC-4519-87A9-26DAB6A4C230}">
      <dgm:prSet phldrT="[Text]" custT="1"/>
      <dgm:spPr/>
      <dgm:t>
        <a:bodyPr/>
        <a:lstStyle/>
        <a:p>
          <a:endParaRPr lang="en-US" sz="20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FF2870FA-129D-4E79-9B9C-F8ED52738B17}" type="parTrans" cxnId="{7AEFA28B-9819-4EE8-AE34-DA39A270D2FD}">
      <dgm:prSet/>
      <dgm:spPr/>
      <dgm:t>
        <a:bodyPr/>
        <a:lstStyle/>
        <a:p>
          <a:endParaRPr lang="en-ZA"/>
        </a:p>
      </dgm:t>
    </dgm:pt>
    <dgm:pt modelId="{5374301C-CCAB-4AFE-88D0-129264341259}" type="sibTrans" cxnId="{7AEFA28B-9819-4EE8-AE34-DA39A270D2FD}">
      <dgm:prSet/>
      <dgm:spPr/>
      <dgm:t>
        <a:bodyPr/>
        <a:lstStyle/>
        <a:p>
          <a:endParaRPr lang="en-ZA"/>
        </a:p>
      </dgm:t>
    </dgm:pt>
    <dgm:pt modelId="{D87704EF-1B22-4B98-AE18-77EBF0F01502}">
      <dgm:prSet phldrT="[Text]" custT="1"/>
      <dgm:spPr/>
      <dgm:t>
        <a:bodyPr/>
        <a:lstStyle/>
        <a:p>
          <a:pPr>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rPr>
            <a:t>A secure and confidential setting for regularising tax matters.</a:t>
          </a: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1FD8C8D3-E538-42DD-A8BC-1C1E4503B01F}" type="parTrans" cxnId="{A3176A74-A0E2-4F99-B1FC-3182B97875B7}">
      <dgm:prSet/>
      <dgm:spPr/>
      <dgm:t>
        <a:bodyPr/>
        <a:lstStyle/>
        <a:p>
          <a:endParaRPr lang="en-ZA"/>
        </a:p>
      </dgm:t>
    </dgm:pt>
    <dgm:pt modelId="{B5010BA8-1648-4841-95FB-B16F34F5C3C5}" type="sibTrans" cxnId="{A3176A74-A0E2-4F99-B1FC-3182B97875B7}">
      <dgm:prSet/>
      <dgm:spPr/>
      <dgm:t>
        <a:bodyPr/>
        <a:lstStyle/>
        <a:p>
          <a:endParaRPr lang="en-ZA"/>
        </a:p>
      </dgm:t>
    </dgm:pt>
    <dgm:pt modelId="{C38125B3-68CB-4072-B2FC-9C2BB16CE420}">
      <dgm:prSet custT="1"/>
      <dgm:spPr/>
      <dgm:t>
        <a:bodyPr/>
        <a:lstStyle/>
        <a:p>
          <a:pPr>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185B1E0B-A4C8-43D4-A06F-F75DC883048C}" type="parTrans" cxnId="{4828BA18-2990-4036-ACF7-C7E82C46B544}">
      <dgm:prSet/>
      <dgm:spPr/>
      <dgm:t>
        <a:bodyPr/>
        <a:lstStyle/>
        <a:p>
          <a:endParaRPr lang="en-ZA"/>
        </a:p>
      </dgm:t>
    </dgm:pt>
    <dgm:pt modelId="{1346FB2E-5481-464D-B6D6-10A19A4DFE97}" type="sibTrans" cxnId="{4828BA18-2990-4036-ACF7-C7E82C46B544}">
      <dgm:prSet/>
      <dgm:spPr/>
      <dgm:t>
        <a:bodyPr/>
        <a:lstStyle/>
        <a:p>
          <a:endParaRPr lang="en-ZA"/>
        </a:p>
      </dgm:t>
    </dgm:pt>
    <dgm:pt modelId="{41B74F39-7289-47B8-A324-203023ECCA84}">
      <dgm:prSet custT="1"/>
      <dgm:spPr/>
      <dgm:t>
        <a:bodyPr/>
        <a:lstStyle/>
        <a:p>
          <a:pPr>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AB43F3B3-C7CA-490D-8860-133C8D3D669C}" type="parTrans" cxnId="{CD9C2F68-100A-4764-BC4F-B151AA21D09A}">
      <dgm:prSet/>
      <dgm:spPr/>
      <dgm:t>
        <a:bodyPr/>
        <a:lstStyle/>
        <a:p>
          <a:endParaRPr lang="en-ZA"/>
        </a:p>
      </dgm:t>
    </dgm:pt>
    <dgm:pt modelId="{B328FAAF-9C97-4ABF-8C76-F9AAD52C35D3}" type="sibTrans" cxnId="{CD9C2F68-100A-4764-BC4F-B151AA21D09A}">
      <dgm:prSet/>
      <dgm:spPr/>
      <dgm:t>
        <a:bodyPr/>
        <a:lstStyle/>
        <a:p>
          <a:endParaRPr lang="en-ZA"/>
        </a:p>
      </dgm:t>
    </dgm:pt>
    <dgm:pt modelId="{B6A1FBD6-7885-4A14-92F3-788392315DFA}">
      <dgm:prSet custT="1"/>
      <dgm:spPr/>
      <dgm:t>
        <a:bodyPr/>
        <a:lstStyle/>
        <a:p>
          <a:pPr>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2BC3C372-ABD7-4381-9FCA-647D8BC43E6E}" type="parTrans" cxnId="{E8F52589-990A-4E47-AB29-8FAE21D18068}">
      <dgm:prSet/>
      <dgm:spPr/>
      <dgm:t>
        <a:bodyPr/>
        <a:lstStyle/>
        <a:p>
          <a:endParaRPr lang="en-ZA"/>
        </a:p>
      </dgm:t>
    </dgm:pt>
    <dgm:pt modelId="{9157E084-B098-4FF8-AE61-184BF672BD9D}" type="sibTrans" cxnId="{E8F52589-990A-4E47-AB29-8FAE21D18068}">
      <dgm:prSet/>
      <dgm:spPr/>
      <dgm:t>
        <a:bodyPr/>
        <a:lstStyle/>
        <a:p>
          <a:endParaRPr lang="en-ZA"/>
        </a:p>
      </dgm:t>
    </dgm:pt>
    <dgm:pt modelId="{F212A495-F244-49C9-A8A6-CE728A2D39C5}">
      <dgm:prSet phldrT="[Text]" custT="1"/>
      <dgm:spPr/>
      <dgm:t>
        <a:bodyPr/>
        <a:lstStyle/>
        <a:p>
          <a:pPr>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540CD32F-FEEC-47BF-A630-290FF380D1BC}" type="parTrans" cxnId="{746425FD-A513-436E-9774-E2C705CCB0DF}">
      <dgm:prSet/>
      <dgm:spPr/>
      <dgm:t>
        <a:bodyPr/>
        <a:lstStyle/>
        <a:p>
          <a:endParaRPr lang="en-ZA"/>
        </a:p>
      </dgm:t>
    </dgm:pt>
    <dgm:pt modelId="{A5F7CD38-C906-42BA-A1D4-1C7B232BD7B8}" type="sibTrans" cxnId="{746425FD-A513-436E-9774-E2C705CCB0DF}">
      <dgm:prSet/>
      <dgm:spPr/>
      <dgm:t>
        <a:bodyPr/>
        <a:lstStyle/>
        <a:p>
          <a:endParaRPr lang="en-ZA"/>
        </a:p>
      </dgm:t>
    </dgm:pt>
    <dgm:pt modelId="{FC29DB47-87EC-462D-BBE9-E67E5671A231}">
      <dgm:prSet custT="1"/>
      <dgm:spPr/>
      <dgm:t>
        <a:bodyPr/>
        <a:lstStyle/>
        <a:p>
          <a:pPr>
            <a:buClr>
              <a:srgbClr val="005086"/>
            </a:buClr>
            <a:buSzPts val="2800"/>
            <a:buFont typeface="Arial"/>
            <a:buChar char="•"/>
          </a:pPr>
          <a:endPar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DC87DB94-50C7-471D-B452-304C20A51FE4}" type="parTrans" cxnId="{637E8F90-252F-496A-8B3B-B6AAFC871C15}">
      <dgm:prSet/>
      <dgm:spPr/>
      <dgm:t>
        <a:bodyPr/>
        <a:lstStyle/>
        <a:p>
          <a:endParaRPr lang="en-ZA"/>
        </a:p>
      </dgm:t>
    </dgm:pt>
    <dgm:pt modelId="{81B39291-5B1A-4202-9BC8-70FB40770F69}" type="sibTrans" cxnId="{637E8F90-252F-496A-8B3B-B6AAFC871C15}">
      <dgm:prSet/>
      <dgm:spPr/>
      <dgm:t>
        <a:bodyPr/>
        <a:lstStyle/>
        <a:p>
          <a:endParaRPr lang="en-ZA"/>
        </a:p>
      </dgm:t>
    </dgm:pt>
    <dgm:pt modelId="{D7FCEA4C-8892-4A91-8F9D-6798DCE8F7EB}" type="pres">
      <dgm:prSet presAssocID="{E5A67CF6-36E6-4A51-8502-D6EE565DF234}" presName="Name0" presStyleCnt="0">
        <dgm:presLayoutVars>
          <dgm:dir/>
          <dgm:animLvl val="lvl"/>
          <dgm:resizeHandles val="exact"/>
        </dgm:presLayoutVars>
      </dgm:prSet>
      <dgm:spPr/>
    </dgm:pt>
    <dgm:pt modelId="{9FE9A18E-E6DF-4498-B2FC-110D295DC78E}" type="pres">
      <dgm:prSet presAssocID="{55D1382D-5CC7-4BE7-BB7D-89C84395EA8C}" presName="composite" presStyleCnt="0"/>
      <dgm:spPr/>
    </dgm:pt>
    <dgm:pt modelId="{3D0D3445-D8F0-437B-B512-8E89C5069C08}" type="pres">
      <dgm:prSet presAssocID="{55D1382D-5CC7-4BE7-BB7D-89C84395EA8C}" presName="parTx" presStyleLbl="alignNode1" presStyleIdx="0" presStyleCnt="1" custLinFactNeighborX="-321" custLinFactNeighborY="-1952">
        <dgm:presLayoutVars>
          <dgm:chMax val="0"/>
          <dgm:chPref val="0"/>
          <dgm:bulletEnabled val="1"/>
        </dgm:presLayoutVars>
      </dgm:prSet>
      <dgm:spPr/>
    </dgm:pt>
    <dgm:pt modelId="{1F47B86D-5500-4C47-90D5-04E29A06D6AD}" type="pres">
      <dgm:prSet presAssocID="{55D1382D-5CC7-4BE7-BB7D-89C84395EA8C}" presName="desTx" presStyleLbl="alignAccFollowNode1" presStyleIdx="0" presStyleCnt="1" custLinFactNeighborX="793" custLinFactNeighborY="9935">
        <dgm:presLayoutVars>
          <dgm:bulletEnabled val="1"/>
        </dgm:presLayoutVars>
      </dgm:prSet>
      <dgm:spPr/>
    </dgm:pt>
  </dgm:ptLst>
  <dgm:cxnLst>
    <dgm:cxn modelId="{D8A7A201-D5DA-4540-B9E1-B8E9CDB79302}" type="presOf" srcId="{41B74F39-7289-47B8-A324-203023ECCA84}" destId="{1F47B86D-5500-4C47-90D5-04E29A06D6AD}" srcOrd="0" destOrd="5" presId="urn:microsoft.com/office/officeart/2005/8/layout/hList1"/>
    <dgm:cxn modelId="{8272B906-56BB-4E40-AA2A-B90381DB9727}" srcId="{55D1382D-5CC7-4BE7-BB7D-89C84395EA8C}" destId="{19814A61-F5EB-4246-A677-0B44AB0C0FB3}" srcOrd="8" destOrd="0" parTransId="{497C9D8D-03C4-4D0A-860A-1D9B33F47AEE}" sibTransId="{EAB396CD-0EFE-4A87-91F1-96D490EB6856}"/>
    <dgm:cxn modelId="{4828BA18-2990-4036-ACF7-C7E82C46B544}" srcId="{55D1382D-5CC7-4BE7-BB7D-89C84395EA8C}" destId="{C38125B3-68CB-4072-B2FC-9C2BB16CE420}" srcOrd="3" destOrd="0" parTransId="{185B1E0B-A4C8-43D4-A06F-F75DC883048C}" sibTransId="{1346FB2E-5481-464D-B6D6-10A19A4DFE97}"/>
    <dgm:cxn modelId="{8BBCBA18-CBB3-469E-B5BF-48B28614503A}" type="presOf" srcId="{67B2DCB4-6FDA-4060-B5E0-A85803A89278}" destId="{1F47B86D-5500-4C47-90D5-04E29A06D6AD}" srcOrd="0" destOrd="4" presId="urn:microsoft.com/office/officeart/2005/8/layout/hList1"/>
    <dgm:cxn modelId="{CB4F6222-E353-41F1-B320-DDBBF2E7AA5C}" type="presOf" srcId="{22CDA4C8-28E3-498B-83AC-62286BACAA32}" destId="{1F47B86D-5500-4C47-90D5-04E29A06D6AD}" srcOrd="0" destOrd="0" presId="urn:microsoft.com/office/officeart/2005/8/layout/hList1"/>
    <dgm:cxn modelId="{941D6124-475E-4B94-9AF3-A98C3D912AD5}" srcId="{55D1382D-5CC7-4BE7-BB7D-89C84395EA8C}" destId="{22CDA4C8-28E3-498B-83AC-62286BACAA32}" srcOrd="0" destOrd="0" parTransId="{83868CCF-FB0E-4886-B977-9770F133F9CC}" sibTransId="{7F21464C-6B51-4A67-B527-EDA466A5E1F6}"/>
    <dgm:cxn modelId="{1021E62B-F4CE-4FA8-9747-91F743B85F98}" type="presOf" srcId="{E5A67CF6-36E6-4A51-8502-D6EE565DF234}" destId="{D7FCEA4C-8892-4A91-8F9D-6798DCE8F7EB}" srcOrd="0" destOrd="0" presId="urn:microsoft.com/office/officeart/2005/8/layout/hList1"/>
    <dgm:cxn modelId="{8AF60446-EBF6-4606-965A-1C6AF8B36DA3}" srcId="{55D1382D-5CC7-4BE7-BB7D-89C84395EA8C}" destId="{8B6BF38A-7872-4BAA-810F-DA4B5882F466}" srcOrd="6" destOrd="0" parTransId="{036C3B2E-4DE5-4611-AFC2-8A6EEB5CBA8A}" sibTransId="{A581C877-75EE-40A8-9893-BE93104888AB}"/>
    <dgm:cxn modelId="{E22F3746-AE3C-49F6-8F95-F66978D932EE}" srcId="{55D1382D-5CC7-4BE7-BB7D-89C84395EA8C}" destId="{B97D9075-B643-4276-8627-33CA144EBE6B}" srcOrd="10" destOrd="0" parTransId="{27B3ECDC-20FC-429E-A8EB-DE16FBCD8C14}" sibTransId="{816C1691-AB4B-49B7-A7CA-1AEDE43DA33D}"/>
    <dgm:cxn modelId="{CD9C2F68-100A-4764-BC4F-B151AA21D09A}" srcId="{55D1382D-5CC7-4BE7-BB7D-89C84395EA8C}" destId="{41B74F39-7289-47B8-A324-203023ECCA84}" srcOrd="5" destOrd="0" parTransId="{AB43F3B3-C7CA-490D-8860-133C8D3D669C}" sibTransId="{B328FAAF-9C97-4ABF-8C76-F9AAD52C35D3}"/>
    <dgm:cxn modelId="{B5B3624E-5D6A-454E-A0DD-950E24606A1F}" type="presOf" srcId="{B6A1FBD6-7885-4A14-92F3-788392315DFA}" destId="{1F47B86D-5500-4C47-90D5-04E29A06D6AD}" srcOrd="0" destOrd="7" presId="urn:microsoft.com/office/officeart/2005/8/layout/hList1"/>
    <dgm:cxn modelId="{A3176A74-A0E2-4F99-B1FC-3182B97875B7}" srcId="{55D1382D-5CC7-4BE7-BB7D-89C84395EA8C}" destId="{D87704EF-1B22-4B98-AE18-77EBF0F01502}" srcOrd="2" destOrd="0" parTransId="{1FD8C8D3-E538-42DD-A8BC-1C1E4503B01F}" sibTransId="{B5010BA8-1648-4841-95FB-B16F34F5C3C5}"/>
    <dgm:cxn modelId="{7ACF5B75-485C-4912-B978-11B7F551A502}" srcId="{55D1382D-5CC7-4BE7-BB7D-89C84395EA8C}" destId="{67B2DCB4-6FDA-4060-B5E0-A85803A89278}" srcOrd="4" destOrd="0" parTransId="{4F60B420-E1B0-479B-8F5A-530676578F45}" sibTransId="{1EECE605-8653-40BF-91BA-68DA0A1305B2}"/>
    <dgm:cxn modelId="{F6F21556-0B07-4DBC-B6EC-4B77472E1538}" type="presOf" srcId="{19814A61-F5EB-4246-A677-0B44AB0C0FB3}" destId="{1F47B86D-5500-4C47-90D5-04E29A06D6AD}" srcOrd="0" destOrd="8" presId="urn:microsoft.com/office/officeart/2005/8/layout/hList1"/>
    <dgm:cxn modelId="{A3F54579-79B5-43C1-A6B7-7DCA30953FA8}" type="presOf" srcId="{FDA1C6AB-A021-40E2-8E26-4CAF7324CFC6}" destId="{1F47B86D-5500-4C47-90D5-04E29A06D6AD}" srcOrd="0" destOrd="12" presId="urn:microsoft.com/office/officeart/2005/8/layout/hList1"/>
    <dgm:cxn modelId="{E8F52589-990A-4E47-AB29-8FAE21D18068}" srcId="{55D1382D-5CC7-4BE7-BB7D-89C84395EA8C}" destId="{B6A1FBD6-7885-4A14-92F3-788392315DFA}" srcOrd="7" destOrd="0" parTransId="{2BC3C372-ABD7-4381-9FCA-647D8BC43E6E}" sibTransId="{9157E084-B098-4FF8-AE61-184BF672BD9D}"/>
    <dgm:cxn modelId="{7AEFA28B-9819-4EE8-AE34-DA39A270D2FD}" srcId="{55D1382D-5CC7-4BE7-BB7D-89C84395EA8C}" destId="{8D8FE48A-81AC-4519-87A9-26DAB6A4C230}" srcOrd="1" destOrd="0" parTransId="{FF2870FA-129D-4E79-9B9C-F8ED52738B17}" sibTransId="{5374301C-CCAB-4AFE-88D0-129264341259}"/>
    <dgm:cxn modelId="{C6996E8C-9456-451D-B886-EA6AD34F6135}" type="presOf" srcId="{8D8FE48A-81AC-4519-87A9-26DAB6A4C230}" destId="{1F47B86D-5500-4C47-90D5-04E29A06D6AD}" srcOrd="0" destOrd="1" presId="urn:microsoft.com/office/officeart/2005/8/layout/hList1"/>
    <dgm:cxn modelId="{637E8F90-252F-496A-8B3B-B6AAFC871C15}" srcId="{55D1382D-5CC7-4BE7-BB7D-89C84395EA8C}" destId="{FC29DB47-87EC-462D-BBE9-E67E5671A231}" srcOrd="11" destOrd="0" parTransId="{DC87DB94-50C7-471D-B452-304C20A51FE4}" sibTransId="{81B39291-5B1A-4202-9BC8-70FB40770F69}"/>
    <dgm:cxn modelId="{A88A759E-43F3-445E-935A-E2C242EEB487}" type="presOf" srcId="{D87704EF-1B22-4B98-AE18-77EBF0F01502}" destId="{1F47B86D-5500-4C47-90D5-04E29A06D6AD}" srcOrd="0" destOrd="2" presId="urn:microsoft.com/office/officeart/2005/8/layout/hList1"/>
    <dgm:cxn modelId="{7FD48BA1-009D-4495-B3ED-706BDD12DE41}" type="presOf" srcId="{C38125B3-68CB-4072-B2FC-9C2BB16CE420}" destId="{1F47B86D-5500-4C47-90D5-04E29A06D6AD}" srcOrd="0" destOrd="3" presId="urn:microsoft.com/office/officeart/2005/8/layout/hList1"/>
    <dgm:cxn modelId="{A34C0EB4-1455-4A2E-86A5-C676E31EE977}" srcId="{55D1382D-5CC7-4BE7-BB7D-89C84395EA8C}" destId="{FDA1C6AB-A021-40E2-8E26-4CAF7324CFC6}" srcOrd="12" destOrd="0" parTransId="{EEA35D45-1133-4139-8313-1DB42FF8DBF2}" sibTransId="{75A6971D-FA83-455A-BDAC-0888DC81B1AF}"/>
    <dgm:cxn modelId="{5647E9C1-B95F-4380-B081-1FB33A1E4246}" type="presOf" srcId="{55D1382D-5CC7-4BE7-BB7D-89C84395EA8C}" destId="{3D0D3445-D8F0-437B-B512-8E89C5069C08}" srcOrd="0" destOrd="0" presId="urn:microsoft.com/office/officeart/2005/8/layout/hList1"/>
    <dgm:cxn modelId="{A5734EC3-962F-461E-9EF3-64172BD8E977}" type="presOf" srcId="{F212A495-F244-49C9-A8A6-CE728A2D39C5}" destId="{1F47B86D-5500-4C47-90D5-04E29A06D6AD}" srcOrd="0" destOrd="9" presId="urn:microsoft.com/office/officeart/2005/8/layout/hList1"/>
    <dgm:cxn modelId="{BA90AEC4-DBA0-4499-AB53-E759EDBF01CF}" type="presOf" srcId="{8B6BF38A-7872-4BAA-810F-DA4B5882F466}" destId="{1F47B86D-5500-4C47-90D5-04E29A06D6AD}" srcOrd="0" destOrd="6" presId="urn:microsoft.com/office/officeart/2005/8/layout/hList1"/>
    <dgm:cxn modelId="{266906D9-D416-4E92-B897-4B84CE38956C}" type="presOf" srcId="{FC29DB47-87EC-462D-BBE9-E67E5671A231}" destId="{1F47B86D-5500-4C47-90D5-04E29A06D6AD}" srcOrd="0" destOrd="11" presId="urn:microsoft.com/office/officeart/2005/8/layout/hList1"/>
    <dgm:cxn modelId="{58516DF9-3C32-4A0C-9CB4-88195D62EC03}" srcId="{E5A67CF6-36E6-4A51-8502-D6EE565DF234}" destId="{55D1382D-5CC7-4BE7-BB7D-89C84395EA8C}" srcOrd="0" destOrd="0" parTransId="{60BD8CFC-DA5C-4532-81A6-6F72D51F2BE9}" sibTransId="{3BA0F43B-B4D0-4FEB-8B1C-AD60C2F105F2}"/>
    <dgm:cxn modelId="{746425FD-A513-436E-9774-E2C705CCB0DF}" srcId="{55D1382D-5CC7-4BE7-BB7D-89C84395EA8C}" destId="{F212A495-F244-49C9-A8A6-CE728A2D39C5}" srcOrd="9" destOrd="0" parTransId="{540CD32F-FEEC-47BF-A630-290FF380D1BC}" sibTransId="{A5F7CD38-C906-42BA-A1D4-1C7B232BD7B8}"/>
    <dgm:cxn modelId="{85C014FE-DA70-4A2F-83D5-6D453583571D}" type="presOf" srcId="{B97D9075-B643-4276-8627-33CA144EBE6B}" destId="{1F47B86D-5500-4C47-90D5-04E29A06D6AD}" srcOrd="0" destOrd="10" presId="urn:microsoft.com/office/officeart/2005/8/layout/hList1"/>
    <dgm:cxn modelId="{9435FE34-ACAB-45A1-AFEC-7C219DAE6B38}" type="presParOf" srcId="{D7FCEA4C-8892-4A91-8F9D-6798DCE8F7EB}" destId="{9FE9A18E-E6DF-4498-B2FC-110D295DC78E}" srcOrd="0" destOrd="0" presId="urn:microsoft.com/office/officeart/2005/8/layout/hList1"/>
    <dgm:cxn modelId="{B65EFD48-2D9B-493A-92B1-0C830120BD29}" type="presParOf" srcId="{9FE9A18E-E6DF-4498-B2FC-110D295DC78E}" destId="{3D0D3445-D8F0-437B-B512-8E89C5069C08}" srcOrd="0" destOrd="0" presId="urn:microsoft.com/office/officeart/2005/8/layout/hList1"/>
    <dgm:cxn modelId="{008441E3-DB97-4227-AB88-7438294FFA16}" type="presParOf" srcId="{9FE9A18E-E6DF-4498-B2FC-110D295DC78E}" destId="{1F47B86D-5500-4C47-90D5-04E29A06D6A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67CF6-36E6-4A51-8502-D6EE565DF2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ZA"/>
        </a:p>
      </dgm:t>
    </dgm:pt>
    <dgm:pt modelId="{55D1382D-5CC7-4BE7-BB7D-89C84395EA8C}">
      <dgm:prSet phldrT="[Text]" custT="1"/>
      <dgm:spPr/>
      <dgm:t>
        <a:bodyPr/>
        <a:lstStyle/>
        <a:p>
          <a:pPr algn="ctr">
            <a:buClr>
              <a:srgbClr val="005086"/>
            </a:buClr>
            <a:buSzPts val="2800"/>
            <a:buFont typeface="Arial"/>
            <a:buChar char="•"/>
          </a:pPr>
          <a:r>
            <a:rPr lang="en-US" sz="2400" b="1" dirty="0">
              <a:solidFill>
                <a:schemeClr val="bg1"/>
              </a:solidFill>
              <a:latin typeface="Arial" panose="020B0604020202020204" pitchFamily="34" charset="0"/>
              <a:ea typeface="Lato" panose="020F0502020204030203" pitchFamily="34" charset="0"/>
              <a:cs typeface="Arial" panose="020B0604020202020204" pitchFamily="34" charset="0"/>
              <a:sym typeface="Lato"/>
            </a:rPr>
            <a:t>Making it easy for taxpayers and traders to comply with their obligations</a:t>
          </a:r>
        </a:p>
      </dgm:t>
    </dgm:pt>
    <dgm:pt modelId="{60BD8CFC-DA5C-4532-81A6-6F72D51F2BE9}" type="parTrans" cxnId="{58516DF9-3C32-4A0C-9CB4-88195D62EC03}">
      <dgm:prSet/>
      <dgm:spPr/>
      <dgm:t>
        <a:bodyPr/>
        <a:lstStyle/>
        <a:p>
          <a:endParaRPr lang="en-ZA"/>
        </a:p>
      </dgm:t>
    </dgm:pt>
    <dgm:pt modelId="{3BA0F43B-B4D0-4FEB-8B1C-AD60C2F105F2}" type="sibTrans" cxnId="{58516DF9-3C32-4A0C-9CB4-88195D62EC03}">
      <dgm:prSet/>
      <dgm:spPr/>
      <dgm:t>
        <a:bodyPr/>
        <a:lstStyle/>
        <a:p>
          <a:endParaRPr lang="en-ZA"/>
        </a:p>
      </dgm:t>
    </dgm:pt>
    <dgm:pt modelId="{8B6BF38A-7872-4BAA-810F-DA4B5882F466}">
      <dgm:prSet phldrT="[Text]" custT="1"/>
      <dgm:spPr/>
      <dgm:t>
        <a:bodyPr/>
        <a:lstStyle/>
        <a:p>
          <a:pPr>
            <a:buClr>
              <a:srgbClr val="005086"/>
            </a:buClr>
            <a:buSzPts val="2800"/>
            <a:buFont typeface="Arial"/>
            <a:buChar char="•"/>
          </a:pPr>
          <a:r>
            <a:rPr lang="en-US" sz="18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Finalisation within 90 days upon receipt of required information.</a:t>
          </a:r>
          <a:endParaRPr lang="en-ZA" sz="1800" dirty="0">
            <a:latin typeface="Lato" panose="020F0502020204030203" pitchFamily="34" charset="0"/>
            <a:ea typeface="Lato" panose="020F0502020204030203" pitchFamily="34" charset="0"/>
            <a:cs typeface="Lato" panose="020F0502020204030203" pitchFamily="34" charset="0"/>
          </a:endParaRPr>
        </a:p>
      </dgm:t>
    </dgm:pt>
    <dgm:pt modelId="{036C3B2E-4DE5-4611-AFC2-8A6EEB5CBA8A}" type="parTrans" cxnId="{8AF60446-EBF6-4606-965A-1C6AF8B36DA3}">
      <dgm:prSet/>
      <dgm:spPr/>
      <dgm:t>
        <a:bodyPr/>
        <a:lstStyle/>
        <a:p>
          <a:endParaRPr lang="en-ZA"/>
        </a:p>
      </dgm:t>
    </dgm:pt>
    <dgm:pt modelId="{A581C877-75EE-40A8-9893-BE93104888AB}" type="sibTrans" cxnId="{8AF60446-EBF6-4606-965A-1C6AF8B36DA3}">
      <dgm:prSet/>
      <dgm:spPr/>
      <dgm:t>
        <a:bodyPr/>
        <a:lstStyle/>
        <a:p>
          <a:endParaRPr lang="en-ZA"/>
        </a:p>
      </dgm:t>
    </dgm:pt>
    <dgm:pt modelId="{19814A61-F5EB-4246-A677-0B44AB0C0FB3}">
      <dgm:prSet phldrT="[Text]" custT="1"/>
      <dgm:spPr/>
      <dgm:t>
        <a:bodyPr/>
        <a:lstStyle/>
        <a:p>
          <a:pPr>
            <a:buClr>
              <a:srgbClr val="005086"/>
            </a:buClr>
            <a:buSzPts val="2800"/>
            <a:buFont typeface="Arial"/>
            <a:buChar char="•"/>
          </a:pPr>
          <a:r>
            <a:rPr lang="en-US" sz="18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Acceptance of reasonable estimates when documents are unavailable.</a:t>
          </a:r>
          <a:endParaRPr lang="en-ZA" sz="1800" dirty="0">
            <a:latin typeface="Lato" panose="020F0502020204030203" pitchFamily="34" charset="0"/>
            <a:ea typeface="Lato" panose="020F0502020204030203" pitchFamily="34" charset="0"/>
            <a:cs typeface="Lato" panose="020F0502020204030203" pitchFamily="34" charset="0"/>
          </a:endParaRPr>
        </a:p>
      </dgm:t>
    </dgm:pt>
    <dgm:pt modelId="{497C9D8D-03C4-4D0A-860A-1D9B33F47AEE}" type="parTrans" cxnId="{8272B906-56BB-4E40-AA2A-B90381DB9727}">
      <dgm:prSet/>
      <dgm:spPr/>
      <dgm:t>
        <a:bodyPr/>
        <a:lstStyle/>
        <a:p>
          <a:endParaRPr lang="en-ZA"/>
        </a:p>
      </dgm:t>
    </dgm:pt>
    <dgm:pt modelId="{EAB396CD-0EFE-4A87-91F1-96D490EB6856}" type="sibTrans" cxnId="{8272B906-56BB-4E40-AA2A-B90381DB9727}">
      <dgm:prSet/>
      <dgm:spPr/>
      <dgm:t>
        <a:bodyPr/>
        <a:lstStyle/>
        <a:p>
          <a:endParaRPr lang="en-ZA"/>
        </a:p>
      </dgm:t>
    </dgm:pt>
    <dgm:pt modelId="{B97D9075-B643-4276-8627-33CA144EBE6B}">
      <dgm:prSet phldrT="[Text]" custT="1"/>
      <dgm:spPr/>
      <dgm:t>
        <a:bodyPr/>
        <a:lstStyle/>
        <a:p>
          <a:pPr>
            <a:buClr>
              <a:srgbClr val="005086"/>
            </a:buClr>
            <a:buSzPts val="2800"/>
            <a:buFont typeface="Arial"/>
            <a:buChar char="•"/>
          </a:pPr>
          <a:r>
            <a:rPr lang="en-US" sz="18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Collaborative approach to assist taxpayers.</a:t>
          </a:r>
          <a:endParaRPr lang="en-ZA" sz="1800" dirty="0">
            <a:latin typeface="Lato" panose="020F0502020204030203" pitchFamily="34" charset="0"/>
            <a:ea typeface="Lato" panose="020F0502020204030203" pitchFamily="34" charset="0"/>
            <a:cs typeface="Lato" panose="020F0502020204030203" pitchFamily="34" charset="0"/>
          </a:endParaRPr>
        </a:p>
      </dgm:t>
    </dgm:pt>
    <dgm:pt modelId="{27B3ECDC-20FC-429E-A8EB-DE16FBCD8C14}" type="parTrans" cxnId="{E22F3746-AE3C-49F6-8F95-F66978D932EE}">
      <dgm:prSet/>
      <dgm:spPr/>
      <dgm:t>
        <a:bodyPr/>
        <a:lstStyle/>
        <a:p>
          <a:endParaRPr lang="en-ZA"/>
        </a:p>
      </dgm:t>
    </dgm:pt>
    <dgm:pt modelId="{816C1691-AB4B-49B7-A7CA-1AEDE43DA33D}" type="sibTrans" cxnId="{E22F3746-AE3C-49F6-8F95-F66978D932EE}">
      <dgm:prSet/>
      <dgm:spPr/>
      <dgm:t>
        <a:bodyPr/>
        <a:lstStyle/>
        <a:p>
          <a:endParaRPr lang="en-ZA"/>
        </a:p>
      </dgm:t>
    </dgm:pt>
    <dgm:pt modelId="{FDA1C6AB-A021-40E2-8E26-4CAF7324CFC6}">
      <dgm:prSet phldrT="[Text]" phldr="0"/>
      <dgm:spPr/>
      <dgm:t>
        <a:bodyPr/>
        <a:lstStyle/>
        <a:p>
          <a:endParaRPr lang="en-ZA" sz="2800" dirty="0"/>
        </a:p>
      </dgm:t>
    </dgm:pt>
    <dgm:pt modelId="{EEA35D45-1133-4139-8313-1DB42FF8DBF2}" type="parTrans" cxnId="{A34C0EB4-1455-4A2E-86A5-C676E31EE977}">
      <dgm:prSet/>
      <dgm:spPr/>
      <dgm:t>
        <a:bodyPr/>
        <a:lstStyle/>
        <a:p>
          <a:endParaRPr lang="en-ZA"/>
        </a:p>
      </dgm:t>
    </dgm:pt>
    <dgm:pt modelId="{75A6971D-FA83-455A-BDAC-0888DC81B1AF}" type="sibTrans" cxnId="{A34C0EB4-1455-4A2E-86A5-C676E31EE977}">
      <dgm:prSet/>
      <dgm:spPr/>
      <dgm:t>
        <a:bodyPr/>
        <a:lstStyle/>
        <a:p>
          <a:endParaRPr lang="en-ZA"/>
        </a:p>
      </dgm:t>
    </dgm:pt>
    <dgm:pt modelId="{22CDA4C8-28E3-498B-83AC-62286BACAA32}">
      <dgm:prSet phldrT="[Text]" custT="1"/>
      <dgm:spPr/>
      <dgm:t>
        <a:bodyPr/>
        <a:lstStyle/>
        <a:p>
          <a:endParaRPr lang="en-US" sz="2000" b="1"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83868CCF-FB0E-4886-B977-9770F133F9CC}" type="parTrans" cxnId="{941D6124-475E-4B94-9AF3-A98C3D912AD5}">
      <dgm:prSet/>
      <dgm:spPr/>
      <dgm:t>
        <a:bodyPr/>
        <a:lstStyle/>
        <a:p>
          <a:endParaRPr lang="en-ZA"/>
        </a:p>
      </dgm:t>
    </dgm:pt>
    <dgm:pt modelId="{7F21464C-6B51-4A67-B527-EDA466A5E1F6}" type="sibTrans" cxnId="{941D6124-475E-4B94-9AF3-A98C3D912AD5}">
      <dgm:prSet/>
      <dgm:spPr/>
      <dgm:t>
        <a:bodyPr/>
        <a:lstStyle/>
        <a:p>
          <a:endParaRPr lang="en-ZA"/>
        </a:p>
      </dgm:t>
    </dgm:pt>
    <dgm:pt modelId="{875A35FD-44EB-47C8-9F63-A95EF66BC048}">
      <dgm:prSet phldrT="[Text]" custT="1"/>
      <dgm:spPr/>
      <dgm:t>
        <a:bodyPr/>
        <a:lstStyle/>
        <a:p>
          <a:pPr>
            <a:buClr>
              <a:srgbClr val="005086"/>
            </a:buClr>
            <a:buSzPts val="2800"/>
            <a:buFont typeface="Arial"/>
            <a:buChar char="•"/>
          </a:pPr>
          <a:endParaRPr lang="en-US" sz="1800" b="1"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DCF1D829-ECF6-4311-BDC0-E3FE4B497D08}" type="parTrans" cxnId="{8B6A4B5A-0953-4500-8D78-5B1261293F0F}">
      <dgm:prSet/>
      <dgm:spPr/>
      <dgm:t>
        <a:bodyPr/>
        <a:lstStyle/>
        <a:p>
          <a:endParaRPr lang="en-ZA"/>
        </a:p>
      </dgm:t>
    </dgm:pt>
    <dgm:pt modelId="{EFEC53FE-48CE-4C9F-B7B5-E1C53CCBE169}" type="sibTrans" cxnId="{8B6A4B5A-0953-4500-8D78-5B1261293F0F}">
      <dgm:prSet/>
      <dgm:spPr/>
      <dgm:t>
        <a:bodyPr/>
        <a:lstStyle/>
        <a:p>
          <a:endParaRPr lang="en-ZA"/>
        </a:p>
      </dgm:t>
    </dgm:pt>
    <dgm:pt modelId="{AF3D3339-F365-40F2-8B12-A8A623481A75}">
      <dgm:prSet phldrT="[Text]" custT="1"/>
      <dgm:spPr/>
      <dgm:t>
        <a:bodyPr/>
        <a:lstStyle/>
        <a:p>
          <a:pPr>
            <a:buClr>
              <a:srgbClr val="005086"/>
            </a:buClr>
            <a:buSzPts val="2800"/>
            <a:buFont typeface="Arial"/>
            <a:buChar char="•"/>
          </a:pPr>
          <a:endParaRPr lang="en-ZA" sz="1800" dirty="0">
            <a:latin typeface="Lato" panose="020F0502020204030203" pitchFamily="34" charset="0"/>
            <a:ea typeface="Lato" panose="020F0502020204030203" pitchFamily="34" charset="0"/>
            <a:cs typeface="Lato" panose="020F0502020204030203" pitchFamily="34" charset="0"/>
          </a:endParaRPr>
        </a:p>
      </dgm:t>
    </dgm:pt>
    <dgm:pt modelId="{66488CE2-166F-40A4-A0F8-D46B54A9FB92}" type="parTrans" cxnId="{98D492BC-2B82-43D4-9E51-FC95A2C9862F}">
      <dgm:prSet/>
      <dgm:spPr/>
      <dgm:t>
        <a:bodyPr/>
        <a:lstStyle/>
        <a:p>
          <a:endParaRPr lang="en-ZA"/>
        </a:p>
      </dgm:t>
    </dgm:pt>
    <dgm:pt modelId="{12749E4B-6FBF-46A8-8A0E-2AD00093C9C9}" type="sibTrans" cxnId="{98D492BC-2B82-43D4-9E51-FC95A2C9862F}">
      <dgm:prSet/>
      <dgm:spPr/>
      <dgm:t>
        <a:bodyPr/>
        <a:lstStyle/>
        <a:p>
          <a:endParaRPr lang="en-ZA"/>
        </a:p>
      </dgm:t>
    </dgm:pt>
    <dgm:pt modelId="{4BEEC458-0AA3-4C9F-B88A-8D169DACDE75}">
      <dgm:prSet phldrT="[Text]" custT="1"/>
      <dgm:spPr/>
      <dgm:t>
        <a:bodyPr/>
        <a:lstStyle/>
        <a:p>
          <a:pPr>
            <a:buClr>
              <a:srgbClr val="005086"/>
            </a:buClr>
            <a:buSzPts val="2800"/>
            <a:buFont typeface="Arial"/>
            <a:buChar char="•"/>
          </a:pPr>
          <a:endParaRPr lang="en-ZA" sz="1800" dirty="0">
            <a:latin typeface="Lato" panose="020F0502020204030203" pitchFamily="34" charset="0"/>
            <a:ea typeface="Lato" panose="020F0502020204030203" pitchFamily="34" charset="0"/>
            <a:cs typeface="Lato" panose="020F0502020204030203" pitchFamily="34" charset="0"/>
          </a:endParaRPr>
        </a:p>
      </dgm:t>
    </dgm:pt>
    <dgm:pt modelId="{1E177164-155D-4CC7-B634-542E315922DD}" type="parTrans" cxnId="{B925834F-2C4C-4FA0-9EA3-9745892B604B}">
      <dgm:prSet/>
      <dgm:spPr/>
      <dgm:t>
        <a:bodyPr/>
        <a:lstStyle/>
        <a:p>
          <a:endParaRPr lang="en-ZA"/>
        </a:p>
      </dgm:t>
    </dgm:pt>
    <dgm:pt modelId="{DF905B9A-D600-4B88-A136-B9CC1BECE1A1}" type="sibTrans" cxnId="{B925834F-2C4C-4FA0-9EA3-9745892B604B}">
      <dgm:prSet/>
      <dgm:spPr/>
      <dgm:t>
        <a:bodyPr/>
        <a:lstStyle/>
        <a:p>
          <a:endParaRPr lang="en-ZA"/>
        </a:p>
      </dgm:t>
    </dgm:pt>
    <dgm:pt modelId="{8D8FE48A-81AC-4519-87A9-26DAB6A4C230}">
      <dgm:prSet phldrT="[Text]" custT="1"/>
      <dgm:spPr/>
      <dgm:t>
        <a:bodyPr/>
        <a:lstStyle/>
        <a:p>
          <a:endParaRPr lang="en-US" sz="1800" b="1"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FF2870FA-129D-4E79-9B9C-F8ED52738B17}" type="parTrans" cxnId="{7AEFA28B-9819-4EE8-AE34-DA39A270D2FD}">
      <dgm:prSet/>
      <dgm:spPr/>
      <dgm:t>
        <a:bodyPr/>
        <a:lstStyle/>
        <a:p>
          <a:endParaRPr lang="en-ZA"/>
        </a:p>
      </dgm:t>
    </dgm:pt>
    <dgm:pt modelId="{5374301C-CCAB-4AFE-88D0-129264341259}" type="sibTrans" cxnId="{7AEFA28B-9819-4EE8-AE34-DA39A270D2FD}">
      <dgm:prSet/>
      <dgm:spPr/>
      <dgm:t>
        <a:bodyPr/>
        <a:lstStyle/>
        <a:p>
          <a:endParaRPr lang="en-ZA"/>
        </a:p>
      </dgm:t>
    </dgm:pt>
    <dgm:pt modelId="{D87704EF-1B22-4B98-AE18-77EBF0F01502}">
      <dgm:prSet phldrT="[Text]" custT="1"/>
      <dgm:spPr/>
      <dgm:t>
        <a:bodyPr/>
        <a:lstStyle/>
        <a:p>
          <a:r>
            <a:rPr lang="en-US" sz="18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Simplified process to remedy past non-compliance for non-compliant taxpayers and traders. </a:t>
          </a:r>
          <a:endParaRPr lang="en-US" sz="1800" b="1"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dgm:t>
    </dgm:pt>
    <dgm:pt modelId="{1FD8C8D3-E538-42DD-A8BC-1C1E4503B01F}" type="parTrans" cxnId="{A3176A74-A0E2-4F99-B1FC-3182B97875B7}">
      <dgm:prSet/>
      <dgm:spPr/>
      <dgm:t>
        <a:bodyPr/>
        <a:lstStyle/>
        <a:p>
          <a:endParaRPr lang="en-ZA"/>
        </a:p>
      </dgm:t>
    </dgm:pt>
    <dgm:pt modelId="{B5010BA8-1648-4841-95FB-B16F34F5C3C5}" type="sibTrans" cxnId="{A3176A74-A0E2-4F99-B1FC-3182B97875B7}">
      <dgm:prSet/>
      <dgm:spPr/>
      <dgm:t>
        <a:bodyPr/>
        <a:lstStyle/>
        <a:p>
          <a:endParaRPr lang="en-ZA"/>
        </a:p>
      </dgm:t>
    </dgm:pt>
    <dgm:pt modelId="{D7FCEA4C-8892-4A91-8F9D-6798DCE8F7EB}" type="pres">
      <dgm:prSet presAssocID="{E5A67CF6-36E6-4A51-8502-D6EE565DF234}" presName="Name0" presStyleCnt="0">
        <dgm:presLayoutVars>
          <dgm:dir/>
          <dgm:animLvl val="lvl"/>
          <dgm:resizeHandles val="exact"/>
        </dgm:presLayoutVars>
      </dgm:prSet>
      <dgm:spPr/>
    </dgm:pt>
    <dgm:pt modelId="{9FE9A18E-E6DF-4498-B2FC-110D295DC78E}" type="pres">
      <dgm:prSet presAssocID="{55D1382D-5CC7-4BE7-BB7D-89C84395EA8C}" presName="composite" presStyleCnt="0"/>
      <dgm:spPr/>
    </dgm:pt>
    <dgm:pt modelId="{3D0D3445-D8F0-437B-B512-8E89C5069C08}" type="pres">
      <dgm:prSet presAssocID="{55D1382D-5CC7-4BE7-BB7D-89C84395EA8C}" presName="parTx" presStyleLbl="alignNode1" presStyleIdx="0" presStyleCnt="1" custLinFactNeighborX="-321" custLinFactNeighborY="-1952">
        <dgm:presLayoutVars>
          <dgm:chMax val="0"/>
          <dgm:chPref val="0"/>
          <dgm:bulletEnabled val="1"/>
        </dgm:presLayoutVars>
      </dgm:prSet>
      <dgm:spPr/>
    </dgm:pt>
    <dgm:pt modelId="{1F47B86D-5500-4C47-90D5-04E29A06D6AD}" type="pres">
      <dgm:prSet presAssocID="{55D1382D-5CC7-4BE7-BB7D-89C84395EA8C}" presName="desTx" presStyleLbl="alignAccFollowNode1" presStyleIdx="0" presStyleCnt="1" custLinFactNeighborX="793" custLinFactNeighborY="9935">
        <dgm:presLayoutVars>
          <dgm:bulletEnabled val="1"/>
        </dgm:presLayoutVars>
      </dgm:prSet>
      <dgm:spPr/>
    </dgm:pt>
  </dgm:ptLst>
  <dgm:cxnLst>
    <dgm:cxn modelId="{8272B906-56BB-4E40-AA2A-B90381DB9727}" srcId="{55D1382D-5CC7-4BE7-BB7D-89C84395EA8C}" destId="{19814A61-F5EB-4246-A677-0B44AB0C0FB3}" srcOrd="6" destOrd="0" parTransId="{497C9D8D-03C4-4D0A-860A-1D9B33F47AEE}" sibTransId="{EAB396CD-0EFE-4A87-91F1-96D490EB6856}"/>
    <dgm:cxn modelId="{CB4F6222-E353-41F1-B320-DDBBF2E7AA5C}" type="presOf" srcId="{22CDA4C8-28E3-498B-83AC-62286BACAA32}" destId="{1F47B86D-5500-4C47-90D5-04E29A06D6AD}" srcOrd="0" destOrd="0" presId="urn:microsoft.com/office/officeart/2005/8/layout/hList1"/>
    <dgm:cxn modelId="{941D6124-475E-4B94-9AF3-A98C3D912AD5}" srcId="{55D1382D-5CC7-4BE7-BB7D-89C84395EA8C}" destId="{22CDA4C8-28E3-498B-83AC-62286BACAA32}" srcOrd="0" destOrd="0" parTransId="{83868CCF-FB0E-4886-B977-9770F133F9CC}" sibTransId="{7F21464C-6B51-4A67-B527-EDA466A5E1F6}"/>
    <dgm:cxn modelId="{1021E62B-F4CE-4FA8-9747-91F743B85F98}" type="presOf" srcId="{E5A67CF6-36E6-4A51-8502-D6EE565DF234}" destId="{D7FCEA4C-8892-4A91-8F9D-6798DCE8F7EB}" srcOrd="0" destOrd="0" presId="urn:microsoft.com/office/officeart/2005/8/layout/hList1"/>
    <dgm:cxn modelId="{2199C738-127E-4013-B2AC-7E2007B7E5B4}" type="presOf" srcId="{4BEEC458-0AA3-4C9F-B88A-8D169DACDE75}" destId="{1F47B86D-5500-4C47-90D5-04E29A06D6AD}" srcOrd="0" destOrd="7" presId="urn:microsoft.com/office/officeart/2005/8/layout/hList1"/>
    <dgm:cxn modelId="{8AF60446-EBF6-4606-965A-1C6AF8B36DA3}" srcId="{55D1382D-5CC7-4BE7-BB7D-89C84395EA8C}" destId="{8B6BF38A-7872-4BAA-810F-DA4B5882F466}" srcOrd="4" destOrd="0" parTransId="{036C3B2E-4DE5-4611-AFC2-8A6EEB5CBA8A}" sibTransId="{A581C877-75EE-40A8-9893-BE93104888AB}"/>
    <dgm:cxn modelId="{E22F3746-AE3C-49F6-8F95-F66978D932EE}" srcId="{55D1382D-5CC7-4BE7-BB7D-89C84395EA8C}" destId="{B97D9075-B643-4276-8627-33CA144EBE6B}" srcOrd="8" destOrd="0" parTransId="{27B3ECDC-20FC-429E-A8EB-DE16FBCD8C14}" sibTransId="{816C1691-AB4B-49B7-A7CA-1AEDE43DA33D}"/>
    <dgm:cxn modelId="{0933D048-00C1-45C1-8743-7C372E9FF096}" type="presOf" srcId="{AF3D3339-F365-40F2-8B12-A8A623481A75}" destId="{1F47B86D-5500-4C47-90D5-04E29A06D6AD}" srcOrd="0" destOrd="5" presId="urn:microsoft.com/office/officeart/2005/8/layout/hList1"/>
    <dgm:cxn modelId="{B925834F-2C4C-4FA0-9EA3-9745892B604B}" srcId="{55D1382D-5CC7-4BE7-BB7D-89C84395EA8C}" destId="{4BEEC458-0AA3-4C9F-B88A-8D169DACDE75}" srcOrd="7" destOrd="0" parTransId="{1E177164-155D-4CC7-B634-542E315922DD}" sibTransId="{DF905B9A-D600-4B88-A136-B9CC1BECE1A1}"/>
    <dgm:cxn modelId="{A3176A74-A0E2-4F99-B1FC-3182B97875B7}" srcId="{55D1382D-5CC7-4BE7-BB7D-89C84395EA8C}" destId="{D87704EF-1B22-4B98-AE18-77EBF0F01502}" srcOrd="2" destOrd="0" parTransId="{1FD8C8D3-E538-42DD-A8BC-1C1E4503B01F}" sibTransId="{B5010BA8-1648-4841-95FB-B16F34F5C3C5}"/>
    <dgm:cxn modelId="{F6F21556-0B07-4DBC-B6EC-4B77472E1538}" type="presOf" srcId="{19814A61-F5EB-4246-A677-0B44AB0C0FB3}" destId="{1F47B86D-5500-4C47-90D5-04E29A06D6AD}" srcOrd="0" destOrd="6" presId="urn:microsoft.com/office/officeart/2005/8/layout/hList1"/>
    <dgm:cxn modelId="{A3F54579-79B5-43C1-A6B7-7DCA30953FA8}" type="presOf" srcId="{FDA1C6AB-A021-40E2-8E26-4CAF7324CFC6}" destId="{1F47B86D-5500-4C47-90D5-04E29A06D6AD}" srcOrd="0" destOrd="9" presId="urn:microsoft.com/office/officeart/2005/8/layout/hList1"/>
    <dgm:cxn modelId="{8B6A4B5A-0953-4500-8D78-5B1261293F0F}" srcId="{55D1382D-5CC7-4BE7-BB7D-89C84395EA8C}" destId="{875A35FD-44EB-47C8-9F63-A95EF66BC048}" srcOrd="3" destOrd="0" parTransId="{DCF1D829-ECF6-4311-BDC0-E3FE4B497D08}" sibTransId="{EFEC53FE-48CE-4C9F-B7B5-E1C53CCBE169}"/>
    <dgm:cxn modelId="{7AEFA28B-9819-4EE8-AE34-DA39A270D2FD}" srcId="{55D1382D-5CC7-4BE7-BB7D-89C84395EA8C}" destId="{8D8FE48A-81AC-4519-87A9-26DAB6A4C230}" srcOrd="1" destOrd="0" parTransId="{FF2870FA-129D-4E79-9B9C-F8ED52738B17}" sibTransId="{5374301C-CCAB-4AFE-88D0-129264341259}"/>
    <dgm:cxn modelId="{C6996E8C-9456-451D-B886-EA6AD34F6135}" type="presOf" srcId="{8D8FE48A-81AC-4519-87A9-26DAB6A4C230}" destId="{1F47B86D-5500-4C47-90D5-04E29A06D6AD}" srcOrd="0" destOrd="1" presId="urn:microsoft.com/office/officeart/2005/8/layout/hList1"/>
    <dgm:cxn modelId="{A88A759E-43F3-445E-935A-E2C242EEB487}" type="presOf" srcId="{D87704EF-1B22-4B98-AE18-77EBF0F01502}" destId="{1F47B86D-5500-4C47-90D5-04E29A06D6AD}" srcOrd="0" destOrd="2" presId="urn:microsoft.com/office/officeart/2005/8/layout/hList1"/>
    <dgm:cxn modelId="{723710AB-8205-4AFB-A970-5AA2B40520FB}" type="presOf" srcId="{875A35FD-44EB-47C8-9F63-A95EF66BC048}" destId="{1F47B86D-5500-4C47-90D5-04E29A06D6AD}" srcOrd="0" destOrd="3" presId="urn:microsoft.com/office/officeart/2005/8/layout/hList1"/>
    <dgm:cxn modelId="{A34C0EB4-1455-4A2E-86A5-C676E31EE977}" srcId="{55D1382D-5CC7-4BE7-BB7D-89C84395EA8C}" destId="{FDA1C6AB-A021-40E2-8E26-4CAF7324CFC6}" srcOrd="9" destOrd="0" parTransId="{EEA35D45-1133-4139-8313-1DB42FF8DBF2}" sibTransId="{75A6971D-FA83-455A-BDAC-0888DC81B1AF}"/>
    <dgm:cxn modelId="{98D492BC-2B82-43D4-9E51-FC95A2C9862F}" srcId="{55D1382D-5CC7-4BE7-BB7D-89C84395EA8C}" destId="{AF3D3339-F365-40F2-8B12-A8A623481A75}" srcOrd="5" destOrd="0" parTransId="{66488CE2-166F-40A4-A0F8-D46B54A9FB92}" sibTransId="{12749E4B-6FBF-46A8-8A0E-2AD00093C9C9}"/>
    <dgm:cxn modelId="{5647E9C1-B95F-4380-B081-1FB33A1E4246}" type="presOf" srcId="{55D1382D-5CC7-4BE7-BB7D-89C84395EA8C}" destId="{3D0D3445-D8F0-437B-B512-8E89C5069C08}" srcOrd="0" destOrd="0" presId="urn:microsoft.com/office/officeart/2005/8/layout/hList1"/>
    <dgm:cxn modelId="{BA90AEC4-DBA0-4499-AB53-E759EDBF01CF}" type="presOf" srcId="{8B6BF38A-7872-4BAA-810F-DA4B5882F466}" destId="{1F47B86D-5500-4C47-90D5-04E29A06D6AD}" srcOrd="0" destOrd="4" presId="urn:microsoft.com/office/officeart/2005/8/layout/hList1"/>
    <dgm:cxn modelId="{58516DF9-3C32-4A0C-9CB4-88195D62EC03}" srcId="{E5A67CF6-36E6-4A51-8502-D6EE565DF234}" destId="{55D1382D-5CC7-4BE7-BB7D-89C84395EA8C}" srcOrd="0" destOrd="0" parTransId="{60BD8CFC-DA5C-4532-81A6-6F72D51F2BE9}" sibTransId="{3BA0F43B-B4D0-4FEB-8B1C-AD60C2F105F2}"/>
    <dgm:cxn modelId="{85C014FE-DA70-4A2F-83D5-6D453583571D}" type="presOf" srcId="{B97D9075-B643-4276-8627-33CA144EBE6B}" destId="{1F47B86D-5500-4C47-90D5-04E29A06D6AD}" srcOrd="0" destOrd="8" presId="urn:microsoft.com/office/officeart/2005/8/layout/hList1"/>
    <dgm:cxn modelId="{9435FE34-ACAB-45A1-AFEC-7C219DAE6B38}" type="presParOf" srcId="{D7FCEA4C-8892-4A91-8F9D-6798DCE8F7EB}" destId="{9FE9A18E-E6DF-4498-B2FC-110D295DC78E}" srcOrd="0" destOrd="0" presId="urn:microsoft.com/office/officeart/2005/8/layout/hList1"/>
    <dgm:cxn modelId="{B65EFD48-2D9B-493A-92B1-0C830120BD29}" type="presParOf" srcId="{9FE9A18E-E6DF-4498-B2FC-110D295DC78E}" destId="{3D0D3445-D8F0-437B-B512-8E89C5069C08}" srcOrd="0" destOrd="0" presId="urn:microsoft.com/office/officeart/2005/8/layout/hList1"/>
    <dgm:cxn modelId="{008441E3-DB97-4227-AB88-7438294FFA16}" type="presParOf" srcId="{9FE9A18E-E6DF-4498-B2FC-110D295DC78E}" destId="{1F47B86D-5500-4C47-90D5-04E29A06D6A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68F684-CCF3-497B-8CB3-9476A9D30F6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ZA"/>
        </a:p>
      </dgm:t>
    </dgm:pt>
    <dgm:pt modelId="{195413F8-A960-41CB-96EC-39C28169D7E6}">
      <dgm:prSet custT="1"/>
      <dgm:spPr/>
      <dgm:t>
        <a:bodyPr/>
        <a:lstStyle/>
        <a:p>
          <a:r>
            <a:rPr lang="en-US" sz="2400" b="1" i="0" baseline="0" dirty="0">
              <a:latin typeface="Arial" panose="020B0604020202020204" pitchFamily="34" charset="0"/>
              <a:cs typeface="Arial" panose="020B0604020202020204" pitchFamily="34" charset="0"/>
            </a:rPr>
            <a:t>Stakeholder Engagement and enhancing public trust and confidence</a:t>
          </a:r>
          <a:endParaRPr lang="en-ZA" sz="2400" dirty="0">
            <a:latin typeface="Arial" panose="020B0604020202020204" pitchFamily="34" charset="0"/>
            <a:cs typeface="Arial" panose="020B0604020202020204" pitchFamily="34" charset="0"/>
          </a:endParaRPr>
        </a:p>
      </dgm:t>
    </dgm:pt>
    <dgm:pt modelId="{0A86A44E-0431-4E28-A1F7-44D214D18FA5}" type="parTrans" cxnId="{E59110FA-E523-46FD-B9D2-673691CB3BF4}">
      <dgm:prSet/>
      <dgm:spPr/>
      <dgm:t>
        <a:bodyPr/>
        <a:lstStyle/>
        <a:p>
          <a:endParaRPr lang="en-ZA"/>
        </a:p>
      </dgm:t>
    </dgm:pt>
    <dgm:pt modelId="{467CF1D1-9713-426D-A133-CA40EAA6863C}" type="sibTrans" cxnId="{E59110FA-E523-46FD-B9D2-673691CB3BF4}">
      <dgm:prSet/>
      <dgm:spPr/>
      <dgm:t>
        <a:bodyPr/>
        <a:lstStyle/>
        <a:p>
          <a:endParaRPr lang="en-ZA"/>
        </a:p>
      </dgm:t>
    </dgm:pt>
    <dgm:pt modelId="{D07436EA-27B8-4C4A-9BFC-FF80ADCACA25}">
      <dgm:prSet custT="1"/>
      <dgm:spPr/>
      <dgm:t>
        <a:bodyPr/>
        <a:lstStyle/>
        <a:p>
          <a:r>
            <a:rPr lang="en-US" sz="2000" kern="1200" dirty="0">
              <a:solidFill>
                <a:srgbClr val="005087"/>
              </a:solidFill>
              <a:latin typeface="Lato" panose="020F0502020204030203" pitchFamily="34" charset="0"/>
              <a:ea typeface="Lato" panose="020F0502020204030203" pitchFamily="34" charset="0"/>
              <a:cs typeface="Lato" panose="020F0502020204030203" pitchFamily="34" charset="0"/>
            </a:rPr>
            <a:t>Fostering positive relationships with professional bodies and tax practitioners</a:t>
          </a:r>
          <a:endPar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endParaRPr>
        </a:p>
      </dgm:t>
    </dgm:pt>
    <dgm:pt modelId="{9CF7A895-97DF-485F-9FD2-5F13A711D3BA}" type="parTrans" cxnId="{BE3AB015-0FB1-4BA6-A561-8A8CC8A4AF6B}">
      <dgm:prSet/>
      <dgm:spPr/>
      <dgm:t>
        <a:bodyPr/>
        <a:lstStyle/>
        <a:p>
          <a:endParaRPr lang="en-ZA"/>
        </a:p>
      </dgm:t>
    </dgm:pt>
    <dgm:pt modelId="{75C4356E-3482-4670-967D-0C6493086836}" type="sibTrans" cxnId="{BE3AB015-0FB1-4BA6-A561-8A8CC8A4AF6B}">
      <dgm:prSet/>
      <dgm:spPr/>
      <dgm:t>
        <a:bodyPr/>
        <a:lstStyle/>
        <a:p>
          <a:endParaRPr lang="en-ZA"/>
        </a:p>
      </dgm:t>
    </dgm:pt>
    <dgm:pt modelId="{57BCCB19-C896-40A5-B540-2160D04B1B96}">
      <dgm:prSet custT="1"/>
      <dgm:spPr/>
      <dgm:t>
        <a:bodyPr/>
        <a:lstStyle/>
        <a:p>
          <a:pPr marL="0" lvl="0" indent="0" algn="ctr" defTabSz="889000">
            <a:lnSpc>
              <a:spcPct val="90000"/>
            </a:lnSpc>
            <a:spcBef>
              <a:spcPct val="0"/>
            </a:spcBef>
            <a:spcAft>
              <a:spcPct val="35000"/>
            </a:spcAft>
            <a:buNone/>
          </a:pPr>
          <a:r>
            <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rPr>
            <a:t>Enhancing stakeholder awareness of the VDP is crucial.</a:t>
          </a:r>
        </a:p>
      </dgm:t>
    </dgm:pt>
    <dgm:pt modelId="{C1D1ECF3-2ADF-479D-998A-D5DFBFE8DB07}" type="parTrans" cxnId="{2A6B272B-49FD-4DDE-87B1-CC199CEC455A}">
      <dgm:prSet/>
      <dgm:spPr/>
      <dgm:t>
        <a:bodyPr/>
        <a:lstStyle/>
        <a:p>
          <a:endParaRPr lang="en-ZA"/>
        </a:p>
      </dgm:t>
    </dgm:pt>
    <dgm:pt modelId="{104EE4AE-014A-4029-BDE8-EC517CBA3416}" type="sibTrans" cxnId="{2A6B272B-49FD-4DDE-87B1-CC199CEC455A}">
      <dgm:prSet/>
      <dgm:spPr/>
      <dgm:t>
        <a:bodyPr/>
        <a:lstStyle/>
        <a:p>
          <a:endParaRPr lang="en-ZA"/>
        </a:p>
      </dgm:t>
    </dgm:pt>
    <dgm:pt modelId="{07BAFBB3-0A5A-41BC-A0DD-79B45D824919}" type="pres">
      <dgm:prSet presAssocID="{3B68F684-CCF3-497B-8CB3-9476A9D30F64}" presName="diagram" presStyleCnt="0">
        <dgm:presLayoutVars>
          <dgm:chPref val="1"/>
          <dgm:dir/>
          <dgm:animOne val="branch"/>
          <dgm:animLvl val="lvl"/>
          <dgm:resizeHandles/>
        </dgm:presLayoutVars>
      </dgm:prSet>
      <dgm:spPr/>
    </dgm:pt>
    <dgm:pt modelId="{80AC4A47-7A21-4100-8FCB-CA366A1E604F}" type="pres">
      <dgm:prSet presAssocID="{195413F8-A960-41CB-96EC-39C28169D7E6}" presName="root" presStyleCnt="0"/>
      <dgm:spPr/>
    </dgm:pt>
    <dgm:pt modelId="{5EE66807-4099-4C93-8B46-065AF226F3F8}" type="pres">
      <dgm:prSet presAssocID="{195413F8-A960-41CB-96EC-39C28169D7E6}" presName="rootComposite" presStyleCnt="0"/>
      <dgm:spPr/>
    </dgm:pt>
    <dgm:pt modelId="{32711592-F07E-4951-A64D-4B728E392BED}" type="pres">
      <dgm:prSet presAssocID="{195413F8-A960-41CB-96EC-39C28169D7E6}" presName="rootText" presStyleLbl="node1" presStyleIdx="0" presStyleCnt="1" custScaleX="426599"/>
      <dgm:spPr/>
    </dgm:pt>
    <dgm:pt modelId="{9C29B35D-3B8F-4D9C-8127-26EFD0549112}" type="pres">
      <dgm:prSet presAssocID="{195413F8-A960-41CB-96EC-39C28169D7E6}" presName="rootConnector" presStyleLbl="node1" presStyleIdx="0" presStyleCnt="1"/>
      <dgm:spPr/>
    </dgm:pt>
    <dgm:pt modelId="{DAA2D144-0176-4B07-BAEC-824FC6745CD1}" type="pres">
      <dgm:prSet presAssocID="{195413F8-A960-41CB-96EC-39C28169D7E6}" presName="childShape" presStyleCnt="0"/>
      <dgm:spPr/>
    </dgm:pt>
    <dgm:pt modelId="{32B76F46-4732-4575-B6AA-3778935EA18A}" type="pres">
      <dgm:prSet presAssocID="{9CF7A895-97DF-485F-9FD2-5F13A711D3BA}" presName="Name13" presStyleLbl="parChTrans1D2" presStyleIdx="0" presStyleCnt="2"/>
      <dgm:spPr/>
    </dgm:pt>
    <dgm:pt modelId="{B3F5C24E-AAC5-4EDF-8F82-8A052DF72196}" type="pres">
      <dgm:prSet presAssocID="{D07436EA-27B8-4C4A-9BFC-FF80ADCACA25}" presName="childText" presStyleLbl="bgAcc1" presStyleIdx="0" presStyleCnt="2" custScaleX="364871">
        <dgm:presLayoutVars>
          <dgm:bulletEnabled val="1"/>
        </dgm:presLayoutVars>
      </dgm:prSet>
      <dgm:spPr/>
    </dgm:pt>
    <dgm:pt modelId="{6E3A3836-605B-47A3-A475-ACF43E056077}" type="pres">
      <dgm:prSet presAssocID="{C1D1ECF3-2ADF-479D-998A-D5DFBFE8DB07}" presName="Name13" presStyleLbl="parChTrans1D2" presStyleIdx="1" presStyleCnt="2"/>
      <dgm:spPr/>
    </dgm:pt>
    <dgm:pt modelId="{15F8830A-A295-45A1-8FBB-07E63F4DBE83}" type="pres">
      <dgm:prSet presAssocID="{57BCCB19-C896-40A5-B540-2160D04B1B96}" presName="childText" presStyleLbl="bgAcc1" presStyleIdx="1" presStyleCnt="2" custScaleX="374810" custLinFactNeighborX="498" custLinFactNeighborY="-2453">
        <dgm:presLayoutVars>
          <dgm:bulletEnabled val="1"/>
        </dgm:presLayoutVars>
      </dgm:prSet>
      <dgm:spPr/>
    </dgm:pt>
  </dgm:ptLst>
  <dgm:cxnLst>
    <dgm:cxn modelId="{BE3AB015-0FB1-4BA6-A561-8A8CC8A4AF6B}" srcId="{195413F8-A960-41CB-96EC-39C28169D7E6}" destId="{D07436EA-27B8-4C4A-9BFC-FF80ADCACA25}" srcOrd="0" destOrd="0" parTransId="{9CF7A895-97DF-485F-9FD2-5F13A711D3BA}" sibTransId="{75C4356E-3482-4670-967D-0C6493086836}"/>
    <dgm:cxn modelId="{2A6B272B-49FD-4DDE-87B1-CC199CEC455A}" srcId="{195413F8-A960-41CB-96EC-39C28169D7E6}" destId="{57BCCB19-C896-40A5-B540-2160D04B1B96}" srcOrd="1" destOrd="0" parTransId="{C1D1ECF3-2ADF-479D-998A-D5DFBFE8DB07}" sibTransId="{104EE4AE-014A-4029-BDE8-EC517CBA3416}"/>
    <dgm:cxn modelId="{8FAF0E2E-FDA5-4EAF-8EC3-DAB72DD684B0}" type="presOf" srcId="{D07436EA-27B8-4C4A-9BFC-FF80ADCACA25}" destId="{B3F5C24E-AAC5-4EDF-8F82-8A052DF72196}" srcOrd="0" destOrd="0" presId="urn:microsoft.com/office/officeart/2005/8/layout/hierarchy3"/>
    <dgm:cxn modelId="{CEBB2899-E07A-4465-9AD3-F98ADEBF285A}" type="presOf" srcId="{9CF7A895-97DF-485F-9FD2-5F13A711D3BA}" destId="{32B76F46-4732-4575-B6AA-3778935EA18A}" srcOrd="0" destOrd="0" presId="urn:microsoft.com/office/officeart/2005/8/layout/hierarchy3"/>
    <dgm:cxn modelId="{5B35D0A5-105B-494D-817C-61CF6592FA63}" type="presOf" srcId="{195413F8-A960-41CB-96EC-39C28169D7E6}" destId="{9C29B35D-3B8F-4D9C-8127-26EFD0549112}" srcOrd="1" destOrd="0" presId="urn:microsoft.com/office/officeart/2005/8/layout/hierarchy3"/>
    <dgm:cxn modelId="{8D3037AA-0F28-4848-A585-B6C5B8F4544C}" type="presOf" srcId="{C1D1ECF3-2ADF-479D-998A-D5DFBFE8DB07}" destId="{6E3A3836-605B-47A3-A475-ACF43E056077}" srcOrd="0" destOrd="0" presId="urn:microsoft.com/office/officeart/2005/8/layout/hierarchy3"/>
    <dgm:cxn modelId="{234E41B7-9A88-4C7D-8AB8-0F453397E33A}" type="presOf" srcId="{57BCCB19-C896-40A5-B540-2160D04B1B96}" destId="{15F8830A-A295-45A1-8FBB-07E63F4DBE83}" srcOrd="0" destOrd="0" presId="urn:microsoft.com/office/officeart/2005/8/layout/hierarchy3"/>
    <dgm:cxn modelId="{4CC424D6-87B4-4082-B130-C81968222215}" type="presOf" srcId="{3B68F684-CCF3-497B-8CB3-9476A9D30F64}" destId="{07BAFBB3-0A5A-41BC-A0DD-79B45D824919}" srcOrd="0" destOrd="0" presId="urn:microsoft.com/office/officeart/2005/8/layout/hierarchy3"/>
    <dgm:cxn modelId="{F6A4F3E3-5D25-485E-8CA1-8500422CBEF3}" type="presOf" srcId="{195413F8-A960-41CB-96EC-39C28169D7E6}" destId="{32711592-F07E-4951-A64D-4B728E392BED}" srcOrd="0" destOrd="0" presId="urn:microsoft.com/office/officeart/2005/8/layout/hierarchy3"/>
    <dgm:cxn modelId="{E59110FA-E523-46FD-B9D2-673691CB3BF4}" srcId="{3B68F684-CCF3-497B-8CB3-9476A9D30F64}" destId="{195413F8-A960-41CB-96EC-39C28169D7E6}" srcOrd="0" destOrd="0" parTransId="{0A86A44E-0431-4E28-A1F7-44D214D18FA5}" sibTransId="{467CF1D1-9713-426D-A133-CA40EAA6863C}"/>
    <dgm:cxn modelId="{7BABCC92-AB0A-4421-A7C9-53782B73B21E}" type="presParOf" srcId="{07BAFBB3-0A5A-41BC-A0DD-79B45D824919}" destId="{80AC4A47-7A21-4100-8FCB-CA366A1E604F}" srcOrd="0" destOrd="0" presId="urn:microsoft.com/office/officeart/2005/8/layout/hierarchy3"/>
    <dgm:cxn modelId="{710776EF-D9F6-4FA5-974C-E42BA5F7A781}" type="presParOf" srcId="{80AC4A47-7A21-4100-8FCB-CA366A1E604F}" destId="{5EE66807-4099-4C93-8B46-065AF226F3F8}" srcOrd="0" destOrd="0" presId="urn:microsoft.com/office/officeart/2005/8/layout/hierarchy3"/>
    <dgm:cxn modelId="{5811B985-5736-4C46-8BA7-F9AD3D50E289}" type="presParOf" srcId="{5EE66807-4099-4C93-8B46-065AF226F3F8}" destId="{32711592-F07E-4951-A64D-4B728E392BED}" srcOrd="0" destOrd="0" presId="urn:microsoft.com/office/officeart/2005/8/layout/hierarchy3"/>
    <dgm:cxn modelId="{B1952EF6-1F9F-4D89-83AC-6F08A284A1FE}" type="presParOf" srcId="{5EE66807-4099-4C93-8B46-065AF226F3F8}" destId="{9C29B35D-3B8F-4D9C-8127-26EFD0549112}" srcOrd="1" destOrd="0" presId="urn:microsoft.com/office/officeart/2005/8/layout/hierarchy3"/>
    <dgm:cxn modelId="{1FF89035-8D17-4916-9554-7F976BE6A438}" type="presParOf" srcId="{80AC4A47-7A21-4100-8FCB-CA366A1E604F}" destId="{DAA2D144-0176-4B07-BAEC-824FC6745CD1}" srcOrd="1" destOrd="0" presId="urn:microsoft.com/office/officeart/2005/8/layout/hierarchy3"/>
    <dgm:cxn modelId="{A2234105-66D9-47F8-97AB-BDCD340183CA}" type="presParOf" srcId="{DAA2D144-0176-4B07-BAEC-824FC6745CD1}" destId="{32B76F46-4732-4575-B6AA-3778935EA18A}" srcOrd="0" destOrd="0" presId="urn:microsoft.com/office/officeart/2005/8/layout/hierarchy3"/>
    <dgm:cxn modelId="{DA7C913F-D467-4F51-9932-EFCAF30AB9CA}" type="presParOf" srcId="{DAA2D144-0176-4B07-BAEC-824FC6745CD1}" destId="{B3F5C24E-AAC5-4EDF-8F82-8A052DF72196}" srcOrd="1" destOrd="0" presId="urn:microsoft.com/office/officeart/2005/8/layout/hierarchy3"/>
    <dgm:cxn modelId="{727CE257-D9A8-4C37-92DF-C2F5A3E13231}" type="presParOf" srcId="{DAA2D144-0176-4B07-BAEC-824FC6745CD1}" destId="{6E3A3836-605B-47A3-A475-ACF43E056077}" srcOrd="2" destOrd="0" presId="urn:microsoft.com/office/officeart/2005/8/layout/hierarchy3"/>
    <dgm:cxn modelId="{B2F58DAC-0572-4C94-8374-5E52AD90E763}" type="presParOf" srcId="{DAA2D144-0176-4B07-BAEC-824FC6745CD1}" destId="{15F8830A-A295-45A1-8FBB-07E63F4DBE83}"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2A5F19-12B9-4981-9B26-D374FC3242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ZA"/>
        </a:p>
      </dgm:t>
    </dgm:pt>
    <dgm:pt modelId="{143E839A-781D-4B93-9D54-473456E53AB2}">
      <dgm:prSet custT="1"/>
      <dgm:spPr/>
      <dgm:t>
        <a:bodyPr/>
        <a:lstStyle/>
        <a:p>
          <a:r>
            <a:rPr lang="en-US" sz="2800" b="0" i="0" baseline="0" dirty="0">
              <a:latin typeface="Lato" panose="020F0502020204030203" pitchFamily="34" charset="0"/>
              <a:ea typeface="Lato" panose="020F0502020204030203" pitchFamily="34" charset="0"/>
              <a:cs typeface="Lato" panose="020F0502020204030203" pitchFamily="34" charset="0"/>
            </a:rPr>
            <a:t>SARS strives to ensure that it meets its Service Charter measures  in relation to VDP by ensuring:</a:t>
          </a:r>
          <a:endParaRPr lang="en-ZA" sz="2800" dirty="0">
            <a:latin typeface="Lato" panose="020F0502020204030203" pitchFamily="34" charset="0"/>
            <a:ea typeface="Lato" panose="020F0502020204030203" pitchFamily="34" charset="0"/>
            <a:cs typeface="Lato" panose="020F0502020204030203" pitchFamily="34" charset="0"/>
          </a:endParaRPr>
        </a:p>
      </dgm:t>
    </dgm:pt>
    <dgm:pt modelId="{598E0C7F-8A65-4177-885C-C9CFE084F549}" type="parTrans" cxnId="{0726E7E2-7C78-4D5E-915A-633604985FEC}">
      <dgm:prSet/>
      <dgm:spPr/>
      <dgm:t>
        <a:bodyPr/>
        <a:lstStyle/>
        <a:p>
          <a:endParaRPr lang="en-ZA"/>
        </a:p>
      </dgm:t>
    </dgm:pt>
    <dgm:pt modelId="{EDD8B840-8AEE-496B-99C1-B27A89462B7E}" type="sibTrans" cxnId="{0726E7E2-7C78-4D5E-915A-633604985FEC}">
      <dgm:prSet/>
      <dgm:spPr/>
      <dgm:t>
        <a:bodyPr/>
        <a:lstStyle/>
        <a:p>
          <a:endParaRPr lang="en-ZA"/>
        </a:p>
      </dgm:t>
    </dgm:pt>
    <dgm:pt modelId="{7ADCE2D0-11AD-4E7C-874C-A56123AC388E}">
      <dgm:prSet custT="1"/>
      <dgm:spPr/>
      <dgm:t>
        <a:bodyPr/>
        <a:lstStyle/>
        <a:p>
          <a:pPr>
            <a:lnSpc>
              <a:spcPct val="150000"/>
            </a:lnSpc>
          </a:pPr>
          <a:r>
            <a:rPr lang="en-US" sz="1800" b="0" i="0" baseline="0" dirty="0">
              <a:solidFill>
                <a:srgbClr val="005087"/>
              </a:solidFill>
              <a:latin typeface="Lato" panose="020F0502020204030203" pitchFamily="34" charset="0"/>
              <a:ea typeface="Lato" panose="020F0502020204030203" pitchFamily="34" charset="0"/>
              <a:cs typeface="Lato" panose="020F0502020204030203" pitchFamily="34" charset="0"/>
            </a:rPr>
            <a:t>Allocation of  9 out of 10 applications within 30 business days of receipt thereof. </a:t>
          </a:r>
          <a:endParaRPr lang="en-ZA" sz="1800" b="0" dirty="0">
            <a:solidFill>
              <a:srgbClr val="005087"/>
            </a:solidFill>
            <a:latin typeface="Lato" panose="020F0502020204030203" pitchFamily="34" charset="0"/>
            <a:ea typeface="Lato" panose="020F0502020204030203" pitchFamily="34" charset="0"/>
            <a:cs typeface="Lato" panose="020F0502020204030203" pitchFamily="34" charset="0"/>
          </a:endParaRPr>
        </a:p>
      </dgm:t>
    </dgm:pt>
    <dgm:pt modelId="{2D11918D-32A2-443D-B863-8112566896F7}" type="parTrans" cxnId="{19154C03-7393-4948-83AE-7A50E202E6C7}">
      <dgm:prSet/>
      <dgm:spPr/>
      <dgm:t>
        <a:bodyPr/>
        <a:lstStyle/>
        <a:p>
          <a:endParaRPr lang="en-ZA"/>
        </a:p>
      </dgm:t>
    </dgm:pt>
    <dgm:pt modelId="{B661B5EC-30D3-4130-A227-C9C8A26063DE}" type="sibTrans" cxnId="{19154C03-7393-4948-83AE-7A50E202E6C7}">
      <dgm:prSet/>
      <dgm:spPr/>
      <dgm:t>
        <a:bodyPr/>
        <a:lstStyle/>
        <a:p>
          <a:endParaRPr lang="en-ZA"/>
        </a:p>
      </dgm:t>
    </dgm:pt>
    <dgm:pt modelId="{5FF9AA68-B828-48BF-86CE-36BBA9F6DC87}">
      <dgm:prSet custT="1"/>
      <dgm:spPr/>
      <dgm:t>
        <a:bodyPr/>
        <a:lstStyle/>
        <a:p>
          <a:pPr>
            <a:lnSpc>
              <a:spcPct val="150000"/>
            </a:lnSpc>
          </a:pPr>
          <a:r>
            <a:rPr lang="en-US" sz="1800" b="0" i="0" baseline="0" dirty="0">
              <a:solidFill>
                <a:srgbClr val="005087"/>
              </a:solidFill>
              <a:latin typeface="Lato" panose="020F0502020204030203" pitchFamily="34" charset="0"/>
              <a:ea typeface="Lato" panose="020F0502020204030203" pitchFamily="34" charset="0"/>
              <a:cs typeface="Lato" panose="020F0502020204030203" pitchFamily="34" charset="0"/>
            </a:rPr>
            <a:t>Finalise 9 out of 10 applications within 90 business days where all requested documents have been received unless alternative arrangements are communicated</a:t>
          </a:r>
          <a:r>
            <a:rPr lang="en-US" sz="2000" b="0" i="0" baseline="0" dirty="0">
              <a:solidFill>
                <a:srgbClr val="005087"/>
              </a:solidFill>
              <a:latin typeface="Lato" panose="020F0502020204030203" pitchFamily="34" charset="0"/>
              <a:ea typeface="Lato" panose="020F0502020204030203" pitchFamily="34" charset="0"/>
              <a:cs typeface="Lato" panose="020F0502020204030203" pitchFamily="34" charset="0"/>
            </a:rPr>
            <a:t>.</a:t>
          </a:r>
          <a:endParaRPr lang="en-ZA" sz="2000" b="0" dirty="0">
            <a:solidFill>
              <a:srgbClr val="005087"/>
            </a:solidFill>
            <a:latin typeface="Lato" panose="020F0502020204030203" pitchFamily="34" charset="0"/>
            <a:ea typeface="Lato" panose="020F0502020204030203" pitchFamily="34" charset="0"/>
            <a:cs typeface="Lato" panose="020F0502020204030203" pitchFamily="34" charset="0"/>
          </a:endParaRPr>
        </a:p>
      </dgm:t>
    </dgm:pt>
    <dgm:pt modelId="{92780EE2-217C-4382-822D-DE5E50D9A23B}" type="parTrans" cxnId="{D6388B19-43D5-4759-8FC9-9EDAE6650C18}">
      <dgm:prSet/>
      <dgm:spPr/>
      <dgm:t>
        <a:bodyPr/>
        <a:lstStyle/>
        <a:p>
          <a:endParaRPr lang="en-ZA"/>
        </a:p>
      </dgm:t>
    </dgm:pt>
    <dgm:pt modelId="{41BFE3B0-74C5-4A98-BE8B-AD810CA00DAE}" type="sibTrans" cxnId="{D6388B19-43D5-4759-8FC9-9EDAE6650C18}">
      <dgm:prSet/>
      <dgm:spPr/>
      <dgm:t>
        <a:bodyPr/>
        <a:lstStyle/>
        <a:p>
          <a:endParaRPr lang="en-ZA"/>
        </a:p>
      </dgm:t>
    </dgm:pt>
    <dgm:pt modelId="{BB645866-13A3-4938-BA60-8F085DFA9BFA}" type="pres">
      <dgm:prSet presAssocID="{5A2A5F19-12B9-4981-9B26-D374FC324290}" presName="linear" presStyleCnt="0">
        <dgm:presLayoutVars>
          <dgm:animLvl val="lvl"/>
          <dgm:resizeHandles val="exact"/>
        </dgm:presLayoutVars>
      </dgm:prSet>
      <dgm:spPr/>
    </dgm:pt>
    <dgm:pt modelId="{C806C933-7DA8-41F8-B505-6D759CD9452B}" type="pres">
      <dgm:prSet presAssocID="{143E839A-781D-4B93-9D54-473456E53AB2}" presName="parentText" presStyleLbl="node1" presStyleIdx="0" presStyleCnt="1" custLinFactNeighborX="200" custLinFactNeighborY="-5619">
        <dgm:presLayoutVars>
          <dgm:chMax val="0"/>
          <dgm:bulletEnabled val="1"/>
        </dgm:presLayoutVars>
      </dgm:prSet>
      <dgm:spPr/>
    </dgm:pt>
    <dgm:pt modelId="{52D71A24-BC2C-404C-B003-E7216CDB95A8}" type="pres">
      <dgm:prSet presAssocID="{143E839A-781D-4B93-9D54-473456E53AB2}" presName="childText" presStyleLbl="revTx" presStyleIdx="0" presStyleCnt="1">
        <dgm:presLayoutVars>
          <dgm:bulletEnabled val="1"/>
        </dgm:presLayoutVars>
      </dgm:prSet>
      <dgm:spPr/>
    </dgm:pt>
  </dgm:ptLst>
  <dgm:cxnLst>
    <dgm:cxn modelId="{19154C03-7393-4948-83AE-7A50E202E6C7}" srcId="{143E839A-781D-4B93-9D54-473456E53AB2}" destId="{7ADCE2D0-11AD-4E7C-874C-A56123AC388E}" srcOrd="0" destOrd="0" parTransId="{2D11918D-32A2-443D-B863-8112566896F7}" sibTransId="{B661B5EC-30D3-4130-A227-C9C8A26063DE}"/>
    <dgm:cxn modelId="{D6388B19-43D5-4759-8FC9-9EDAE6650C18}" srcId="{143E839A-781D-4B93-9D54-473456E53AB2}" destId="{5FF9AA68-B828-48BF-86CE-36BBA9F6DC87}" srcOrd="1" destOrd="0" parTransId="{92780EE2-217C-4382-822D-DE5E50D9A23B}" sibTransId="{41BFE3B0-74C5-4A98-BE8B-AD810CA00DAE}"/>
    <dgm:cxn modelId="{B3E9F536-D77B-4464-B160-39DE892BEDCA}" type="presOf" srcId="{7ADCE2D0-11AD-4E7C-874C-A56123AC388E}" destId="{52D71A24-BC2C-404C-B003-E7216CDB95A8}" srcOrd="0" destOrd="0" presId="urn:microsoft.com/office/officeart/2005/8/layout/vList2"/>
    <dgm:cxn modelId="{143CF5AF-13AB-4EC5-ACDD-A97CB84C7B34}" type="presOf" srcId="{143E839A-781D-4B93-9D54-473456E53AB2}" destId="{C806C933-7DA8-41F8-B505-6D759CD9452B}" srcOrd="0" destOrd="0" presId="urn:microsoft.com/office/officeart/2005/8/layout/vList2"/>
    <dgm:cxn modelId="{A9DF65E2-19B7-45F0-B845-AAD5E8E8E6CF}" type="presOf" srcId="{5FF9AA68-B828-48BF-86CE-36BBA9F6DC87}" destId="{52D71A24-BC2C-404C-B003-E7216CDB95A8}" srcOrd="0" destOrd="1" presId="urn:microsoft.com/office/officeart/2005/8/layout/vList2"/>
    <dgm:cxn modelId="{0726E7E2-7C78-4D5E-915A-633604985FEC}" srcId="{5A2A5F19-12B9-4981-9B26-D374FC324290}" destId="{143E839A-781D-4B93-9D54-473456E53AB2}" srcOrd="0" destOrd="0" parTransId="{598E0C7F-8A65-4177-885C-C9CFE084F549}" sibTransId="{EDD8B840-8AEE-496B-99C1-B27A89462B7E}"/>
    <dgm:cxn modelId="{9F46DBED-1C8E-4B7C-8526-D4494DC18737}" type="presOf" srcId="{5A2A5F19-12B9-4981-9B26-D374FC324290}" destId="{BB645866-13A3-4938-BA60-8F085DFA9BFA}" srcOrd="0" destOrd="0" presId="urn:microsoft.com/office/officeart/2005/8/layout/vList2"/>
    <dgm:cxn modelId="{F1A9A0C1-1FA0-4651-A731-4F5A4AAB5FEC}" type="presParOf" srcId="{BB645866-13A3-4938-BA60-8F085DFA9BFA}" destId="{C806C933-7DA8-41F8-B505-6D759CD9452B}" srcOrd="0" destOrd="0" presId="urn:microsoft.com/office/officeart/2005/8/layout/vList2"/>
    <dgm:cxn modelId="{DBC43D29-FEC6-4A74-8F86-62CCC3F9FCFF}" type="presParOf" srcId="{BB645866-13A3-4938-BA60-8F085DFA9BFA}" destId="{52D71A24-BC2C-404C-B003-E7216CDB95A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D3445-D8F0-437B-B512-8E89C5069C08}">
      <dsp:nvSpPr>
        <dsp:cNvPr id="0" name=""/>
        <dsp:cNvSpPr/>
      </dsp:nvSpPr>
      <dsp:spPr>
        <a:xfrm>
          <a:off x="0" y="0"/>
          <a:ext cx="10567398" cy="52755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Clr>
              <a:srgbClr val="005086"/>
            </a:buClr>
            <a:buSzPts val="2800"/>
            <a:buFont typeface="Arial"/>
            <a:buNone/>
          </a:pPr>
          <a:r>
            <a:rPr lang="en-ZA" sz="2400" b="1" kern="1200" dirty="0">
              <a:solidFill>
                <a:schemeClr val="bg1"/>
              </a:solidFill>
              <a:latin typeface="Arial" panose="020B0604020202020204" pitchFamily="34" charset="0"/>
              <a:ea typeface="Lato" panose="020F0502020204030203" pitchFamily="34" charset="0"/>
              <a:cs typeface="Arial" panose="020B0604020202020204" pitchFamily="34" charset="0"/>
              <a:sym typeface="Lato"/>
            </a:rPr>
            <a:t>Providing Clarity and Certainty</a:t>
          </a:r>
        </a:p>
      </dsp:txBody>
      <dsp:txXfrm>
        <a:off x="0" y="0"/>
        <a:ext cx="10567398" cy="527552"/>
      </dsp:txXfrm>
    </dsp:sp>
    <dsp:sp modelId="{1F47B86D-5500-4C47-90D5-04E29A06D6AD}">
      <dsp:nvSpPr>
        <dsp:cNvPr id="0" name=""/>
        <dsp:cNvSpPr/>
      </dsp:nvSpPr>
      <dsp:spPr>
        <a:xfrm>
          <a:off x="20669" y="527552"/>
          <a:ext cx="10567398" cy="3570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228600" lvl="1" indent="-228600" algn="l" defTabSz="889000">
            <a:lnSpc>
              <a:spcPct val="90000"/>
            </a:lnSpc>
            <a:spcBef>
              <a:spcPct val="0"/>
            </a:spcBef>
            <a:spcAft>
              <a:spcPct val="15000"/>
            </a:spcAft>
            <a:buChar char="•"/>
          </a:pPr>
          <a:endParaRPr lang="en-US" sz="20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rPr>
            <a:t>A secure and confidential setting for regularising tax matters.</a:t>
          </a: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Binding agreements on tax defaults.</a:t>
          </a: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Provides clarity and certainty for taxpayers and traders</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Taxpayers can interact anonymously with VDP unit</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endPar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panose="020B0604020202020204" pitchFamily="34" charset="0"/>
            <a:buChar char="•"/>
          </a:pPr>
          <a:r>
            <a:rPr lang="en-ZA"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Non-binding private opinion issued by VDP unit</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228600" lvl="1" indent="-228600" algn="l" defTabSz="889000">
            <a:lnSpc>
              <a:spcPct val="90000"/>
            </a:lnSpc>
            <a:spcBef>
              <a:spcPct val="0"/>
            </a:spcBef>
            <a:spcAft>
              <a:spcPct val="15000"/>
            </a:spcAft>
            <a:buClr>
              <a:srgbClr val="005086"/>
            </a:buClr>
            <a:buSzPts val="2800"/>
            <a:buFont typeface="Arial"/>
            <a:buChar char="•"/>
          </a:pPr>
          <a:endPar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285750" lvl="1" indent="-285750" algn="l" defTabSz="1244600">
            <a:lnSpc>
              <a:spcPct val="90000"/>
            </a:lnSpc>
            <a:spcBef>
              <a:spcPct val="0"/>
            </a:spcBef>
            <a:spcAft>
              <a:spcPct val="15000"/>
            </a:spcAft>
            <a:buChar char="•"/>
          </a:pPr>
          <a:endParaRPr lang="en-ZA" sz="2800" kern="1200" dirty="0"/>
        </a:p>
      </dsp:txBody>
      <dsp:txXfrm>
        <a:off x="20669" y="527552"/>
        <a:ext cx="10567398" cy="35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D3445-D8F0-437B-B512-8E89C5069C08}">
      <dsp:nvSpPr>
        <dsp:cNvPr id="0" name=""/>
        <dsp:cNvSpPr/>
      </dsp:nvSpPr>
      <dsp:spPr>
        <a:xfrm>
          <a:off x="0" y="0"/>
          <a:ext cx="10567398" cy="76542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Clr>
              <a:srgbClr val="005086"/>
            </a:buClr>
            <a:buSzPts val="2800"/>
            <a:buFont typeface="Arial"/>
            <a:buNone/>
          </a:pPr>
          <a:r>
            <a:rPr lang="en-US" sz="2400" b="1" kern="1200" dirty="0">
              <a:solidFill>
                <a:schemeClr val="bg1"/>
              </a:solidFill>
              <a:latin typeface="Arial" panose="020B0604020202020204" pitchFamily="34" charset="0"/>
              <a:ea typeface="Lato" panose="020F0502020204030203" pitchFamily="34" charset="0"/>
              <a:cs typeface="Arial" panose="020B0604020202020204" pitchFamily="34" charset="0"/>
              <a:sym typeface="Lato"/>
            </a:rPr>
            <a:t>Making it easy for taxpayers and traders to comply with their obligations</a:t>
          </a:r>
        </a:p>
      </dsp:txBody>
      <dsp:txXfrm>
        <a:off x="0" y="0"/>
        <a:ext cx="10567398" cy="765421"/>
      </dsp:txXfrm>
    </dsp:sp>
    <dsp:sp modelId="{1F47B86D-5500-4C47-90D5-04E29A06D6AD}">
      <dsp:nvSpPr>
        <dsp:cNvPr id="0" name=""/>
        <dsp:cNvSpPr/>
      </dsp:nvSpPr>
      <dsp:spPr>
        <a:xfrm>
          <a:off x="20669" y="765421"/>
          <a:ext cx="10567398" cy="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har char="•"/>
          </a:pP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har char="•"/>
          </a:pPr>
          <a:r>
            <a:rPr lang="en-US"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Simplified process to remedy past non-compliance for non-compliant taxpayers and traders. </a:t>
          </a: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a:buChar char="•"/>
          </a:pPr>
          <a:endParaRPr lang="en-US" sz="1800" b="1"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endParaRPr>
        </a:p>
        <a:p>
          <a:pPr marL="171450" lvl="1" indent="-171450" algn="l" defTabSz="800100">
            <a:lnSpc>
              <a:spcPct val="90000"/>
            </a:lnSpc>
            <a:spcBef>
              <a:spcPct val="0"/>
            </a:spcBef>
            <a:spcAft>
              <a:spcPct val="15000"/>
            </a:spcAft>
            <a:buClr>
              <a:srgbClr val="005086"/>
            </a:buClr>
            <a:buSzPts val="2800"/>
            <a:buFont typeface="Arial"/>
            <a:buChar char="•"/>
          </a:pPr>
          <a:r>
            <a:rPr lang="en-US"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Finalisation within 90 days upon receipt of required information.</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a:buChar char="•"/>
          </a:pP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a:buChar char="•"/>
          </a:pPr>
          <a:r>
            <a:rPr lang="en-US"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Acceptance of reasonable estimates when documents are unavailable.</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a:buChar char="•"/>
          </a:pPr>
          <a:endParaRPr lang="en-ZA" sz="1800" kern="1200" dirty="0">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90000"/>
            </a:lnSpc>
            <a:spcBef>
              <a:spcPct val="0"/>
            </a:spcBef>
            <a:spcAft>
              <a:spcPct val="15000"/>
            </a:spcAft>
            <a:buClr>
              <a:srgbClr val="005086"/>
            </a:buClr>
            <a:buSzPts val="2800"/>
            <a:buFont typeface="Arial"/>
            <a:buChar char="•"/>
          </a:pPr>
          <a:r>
            <a:rPr lang="en-US" sz="1800" kern="1200" dirty="0">
              <a:solidFill>
                <a:srgbClr val="005087"/>
              </a:solidFill>
              <a:latin typeface="Lato" panose="020F0502020204030203" pitchFamily="34" charset="0"/>
              <a:ea typeface="Lato" panose="020F0502020204030203" pitchFamily="34" charset="0"/>
              <a:cs typeface="Lato" panose="020F0502020204030203" pitchFamily="34" charset="0"/>
              <a:sym typeface="Lato"/>
            </a:rPr>
            <a:t>Collaborative approach to assist taxpayers.</a:t>
          </a:r>
          <a:endParaRPr lang="en-ZA" sz="1800" kern="1200" dirty="0">
            <a:latin typeface="Lato" panose="020F0502020204030203" pitchFamily="34" charset="0"/>
            <a:ea typeface="Lato" panose="020F0502020204030203" pitchFamily="34" charset="0"/>
            <a:cs typeface="Lato" panose="020F0502020204030203" pitchFamily="34" charset="0"/>
          </a:endParaRPr>
        </a:p>
        <a:p>
          <a:pPr marL="285750" lvl="1" indent="-285750" algn="l" defTabSz="1244600">
            <a:lnSpc>
              <a:spcPct val="90000"/>
            </a:lnSpc>
            <a:spcBef>
              <a:spcPct val="0"/>
            </a:spcBef>
            <a:spcAft>
              <a:spcPct val="15000"/>
            </a:spcAft>
            <a:buChar char="•"/>
          </a:pPr>
          <a:endParaRPr lang="en-ZA" sz="2800" kern="1200" dirty="0"/>
        </a:p>
      </dsp:txBody>
      <dsp:txXfrm>
        <a:off x="20669" y="765421"/>
        <a:ext cx="10567398" cy="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11592-F07E-4951-A64D-4B728E392BED}">
      <dsp:nvSpPr>
        <dsp:cNvPr id="0" name=""/>
        <dsp:cNvSpPr/>
      </dsp:nvSpPr>
      <dsp:spPr>
        <a:xfrm>
          <a:off x="17457" y="1547"/>
          <a:ext cx="10599748" cy="12423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latin typeface="Arial" panose="020B0604020202020204" pitchFamily="34" charset="0"/>
              <a:cs typeface="Arial" panose="020B0604020202020204" pitchFamily="34" charset="0"/>
            </a:rPr>
            <a:t>Stakeholder Engagement and enhancing public trust and confidence</a:t>
          </a:r>
          <a:endParaRPr lang="en-ZA" sz="2400" kern="1200" dirty="0">
            <a:latin typeface="Arial" panose="020B0604020202020204" pitchFamily="34" charset="0"/>
            <a:cs typeface="Arial" panose="020B0604020202020204" pitchFamily="34" charset="0"/>
          </a:endParaRPr>
        </a:p>
      </dsp:txBody>
      <dsp:txXfrm>
        <a:off x="53844" y="37934"/>
        <a:ext cx="10526974" cy="1169581"/>
      </dsp:txXfrm>
    </dsp:sp>
    <dsp:sp modelId="{32B76F46-4732-4575-B6AA-3778935EA18A}">
      <dsp:nvSpPr>
        <dsp:cNvPr id="0" name=""/>
        <dsp:cNvSpPr/>
      </dsp:nvSpPr>
      <dsp:spPr>
        <a:xfrm>
          <a:off x="1077432" y="1243902"/>
          <a:ext cx="1059974" cy="931766"/>
        </a:xfrm>
        <a:custGeom>
          <a:avLst/>
          <a:gdLst/>
          <a:ahLst/>
          <a:cxnLst/>
          <a:rect l="0" t="0" r="0" b="0"/>
          <a:pathLst>
            <a:path>
              <a:moveTo>
                <a:pt x="0" y="0"/>
              </a:moveTo>
              <a:lnTo>
                <a:pt x="0" y="931766"/>
              </a:lnTo>
              <a:lnTo>
                <a:pt x="1059974" y="93176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F5C24E-AAC5-4EDF-8F82-8A052DF72196}">
      <dsp:nvSpPr>
        <dsp:cNvPr id="0" name=""/>
        <dsp:cNvSpPr/>
      </dsp:nvSpPr>
      <dsp:spPr>
        <a:xfrm>
          <a:off x="2137406" y="1554490"/>
          <a:ext cx="7252789" cy="124235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5087"/>
              </a:solidFill>
              <a:latin typeface="Lato" panose="020F0502020204030203" pitchFamily="34" charset="0"/>
              <a:ea typeface="Lato" panose="020F0502020204030203" pitchFamily="34" charset="0"/>
              <a:cs typeface="Lato" panose="020F0502020204030203" pitchFamily="34" charset="0"/>
            </a:rPr>
            <a:t>Fostering positive relationships with professional bodies and tax practitioners</a:t>
          </a:r>
          <a:endPar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endParaRPr>
        </a:p>
      </dsp:txBody>
      <dsp:txXfrm>
        <a:off x="2173793" y="1590877"/>
        <a:ext cx="7180015" cy="1169581"/>
      </dsp:txXfrm>
    </dsp:sp>
    <dsp:sp modelId="{6E3A3836-605B-47A3-A475-ACF43E056077}">
      <dsp:nvSpPr>
        <dsp:cNvPr id="0" name=""/>
        <dsp:cNvSpPr/>
      </dsp:nvSpPr>
      <dsp:spPr>
        <a:xfrm>
          <a:off x="1077432" y="1243902"/>
          <a:ext cx="1069873" cy="2454235"/>
        </a:xfrm>
        <a:custGeom>
          <a:avLst/>
          <a:gdLst/>
          <a:ahLst/>
          <a:cxnLst/>
          <a:rect l="0" t="0" r="0" b="0"/>
          <a:pathLst>
            <a:path>
              <a:moveTo>
                <a:pt x="0" y="0"/>
              </a:moveTo>
              <a:lnTo>
                <a:pt x="0" y="2454235"/>
              </a:lnTo>
              <a:lnTo>
                <a:pt x="1069873" y="245423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F8830A-A295-45A1-8FBB-07E63F4DBE83}">
      <dsp:nvSpPr>
        <dsp:cNvPr id="0" name=""/>
        <dsp:cNvSpPr/>
      </dsp:nvSpPr>
      <dsp:spPr>
        <a:xfrm>
          <a:off x="2147306" y="3076959"/>
          <a:ext cx="7450353" cy="124235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rgbClr val="005087"/>
              </a:solidFill>
              <a:latin typeface="Lato" panose="020F0502020204030203" pitchFamily="34" charset="0"/>
              <a:ea typeface="Lato" panose="020F0502020204030203" pitchFamily="34" charset="0"/>
              <a:cs typeface="Lato" panose="020F0502020204030203" pitchFamily="34" charset="0"/>
            </a:rPr>
            <a:t>Enhancing stakeholder awareness of the VDP is crucial.</a:t>
          </a:r>
        </a:p>
      </dsp:txBody>
      <dsp:txXfrm>
        <a:off x="2183693" y="3113346"/>
        <a:ext cx="7377579" cy="1169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6C933-7DA8-41F8-B505-6D759CD9452B}">
      <dsp:nvSpPr>
        <dsp:cNvPr id="0" name=""/>
        <dsp:cNvSpPr/>
      </dsp:nvSpPr>
      <dsp:spPr>
        <a:xfrm>
          <a:off x="0" y="755385"/>
          <a:ext cx="10176510"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baseline="0" dirty="0">
              <a:latin typeface="Lato" panose="020F0502020204030203" pitchFamily="34" charset="0"/>
              <a:ea typeface="Lato" panose="020F0502020204030203" pitchFamily="34" charset="0"/>
              <a:cs typeface="Lato" panose="020F0502020204030203" pitchFamily="34" charset="0"/>
            </a:rPr>
            <a:t>SARS strives to ensure that it meets its Service Charter measures  in relation to VDP by ensuring:</a:t>
          </a:r>
          <a:endParaRPr lang="en-ZA" sz="2800" kern="1200" dirty="0">
            <a:latin typeface="Lato" panose="020F0502020204030203" pitchFamily="34" charset="0"/>
            <a:ea typeface="Lato" panose="020F0502020204030203" pitchFamily="34" charset="0"/>
            <a:cs typeface="Lato" panose="020F0502020204030203" pitchFamily="34" charset="0"/>
          </a:endParaRPr>
        </a:p>
      </dsp:txBody>
      <dsp:txXfrm>
        <a:off x="59399" y="814784"/>
        <a:ext cx="10057712" cy="1098002"/>
      </dsp:txXfrm>
    </dsp:sp>
    <dsp:sp modelId="{52D71A24-BC2C-404C-B003-E7216CDB95A8}">
      <dsp:nvSpPr>
        <dsp:cNvPr id="0" name=""/>
        <dsp:cNvSpPr/>
      </dsp:nvSpPr>
      <dsp:spPr>
        <a:xfrm>
          <a:off x="0" y="2047789"/>
          <a:ext cx="1017651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104"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b="0" i="0" kern="1200" baseline="0" dirty="0">
              <a:solidFill>
                <a:srgbClr val="005087"/>
              </a:solidFill>
              <a:latin typeface="Lato" panose="020F0502020204030203" pitchFamily="34" charset="0"/>
              <a:ea typeface="Lato" panose="020F0502020204030203" pitchFamily="34" charset="0"/>
              <a:cs typeface="Lato" panose="020F0502020204030203" pitchFamily="34" charset="0"/>
            </a:rPr>
            <a:t>Allocation of  9 out of 10 applications within 30 business days of receipt thereof. </a:t>
          </a:r>
          <a:endParaRPr lang="en-ZA" sz="1800" b="0" kern="1200" dirty="0">
            <a:solidFill>
              <a:srgbClr val="005087"/>
            </a:solidFill>
            <a:latin typeface="Lato" panose="020F0502020204030203" pitchFamily="34" charset="0"/>
            <a:ea typeface="Lato" panose="020F0502020204030203" pitchFamily="34" charset="0"/>
            <a:cs typeface="Lato" panose="020F0502020204030203" pitchFamily="34" charset="0"/>
          </a:endParaRPr>
        </a:p>
        <a:p>
          <a:pPr marL="171450" lvl="1" indent="-171450" algn="l" defTabSz="800100">
            <a:lnSpc>
              <a:spcPct val="150000"/>
            </a:lnSpc>
            <a:spcBef>
              <a:spcPct val="0"/>
            </a:spcBef>
            <a:spcAft>
              <a:spcPct val="20000"/>
            </a:spcAft>
            <a:buChar char="•"/>
          </a:pPr>
          <a:r>
            <a:rPr lang="en-US" sz="1800" b="0" i="0" kern="1200" baseline="0" dirty="0">
              <a:solidFill>
                <a:srgbClr val="005087"/>
              </a:solidFill>
              <a:latin typeface="Lato" panose="020F0502020204030203" pitchFamily="34" charset="0"/>
              <a:ea typeface="Lato" panose="020F0502020204030203" pitchFamily="34" charset="0"/>
              <a:cs typeface="Lato" panose="020F0502020204030203" pitchFamily="34" charset="0"/>
            </a:rPr>
            <a:t>Finalise 9 out of 10 applications within 90 business days where all requested documents have been received unless alternative arrangements are communicated</a:t>
          </a:r>
          <a:r>
            <a:rPr lang="en-US" sz="2000" b="0" i="0" kern="1200" baseline="0" dirty="0">
              <a:solidFill>
                <a:srgbClr val="005087"/>
              </a:solidFill>
              <a:latin typeface="Lato" panose="020F0502020204030203" pitchFamily="34" charset="0"/>
              <a:ea typeface="Lato" panose="020F0502020204030203" pitchFamily="34" charset="0"/>
              <a:cs typeface="Lato" panose="020F0502020204030203" pitchFamily="34" charset="0"/>
            </a:rPr>
            <a:t>.</a:t>
          </a:r>
          <a:endParaRPr lang="en-ZA" sz="2000" b="0" kern="1200" dirty="0">
            <a:solidFill>
              <a:srgbClr val="005087"/>
            </a:solidFill>
            <a:latin typeface="Lato" panose="020F0502020204030203" pitchFamily="34" charset="0"/>
            <a:ea typeface="Lato" panose="020F0502020204030203" pitchFamily="34" charset="0"/>
            <a:cs typeface="Lato" panose="020F0502020204030203" pitchFamily="34" charset="0"/>
          </a:endParaRPr>
        </a:p>
      </dsp:txBody>
      <dsp:txXfrm>
        <a:off x="0" y="2047789"/>
        <a:ext cx="10176510" cy="13455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199FC-DDE1-8448-8404-82D54588F12A}" type="datetimeFigureOut">
              <a:rPr lang="en-US" smtClean="0"/>
              <a:t>3/5/2026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AFCC6-DD9A-F844-B8A4-51601F98254A}" type="slidenum">
              <a:rPr lang="en-US" smtClean="0"/>
              <a:t>‹#›</a:t>
            </a:fld>
            <a:endParaRPr lang="en-US" dirty="0"/>
          </a:p>
        </p:txBody>
      </p:sp>
    </p:spTree>
    <p:extLst>
      <p:ext uri="{BB962C8B-B14F-4D97-AF65-F5344CB8AC3E}">
        <p14:creationId xmlns:p14="http://schemas.microsoft.com/office/powerpoint/2010/main" val="3539105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dirty="0"/>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64AFCC6-DD9A-F844-B8A4-51601F98254A}" type="slidenum">
              <a:rPr lang="en-US" smtClean="0"/>
              <a:t>3</a:t>
            </a:fld>
            <a:endParaRPr lang="en-US" dirty="0"/>
          </a:p>
        </p:txBody>
      </p:sp>
    </p:spTree>
    <p:extLst>
      <p:ext uri="{BB962C8B-B14F-4D97-AF65-F5344CB8AC3E}">
        <p14:creationId xmlns:p14="http://schemas.microsoft.com/office/powerpoint/2010/main" val="197259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64AFCC6-DD9A-F844-B8A4-51601F98254A}" type="slidenum">
              <a:rPr lang="en-US" smtClean="0"/>
              <a:t>8</a:t>
            </a:fld>
            <a:endParaRPr lang="en-US" dirty="0"/>
          </a:p>
        </p:txBody>
      </p:sp>
    </p:spTree>
    <p:extLst>
      <p:ext uri="{BB962C8B-B14F-4D97-AF65-F5344CB8AC3E}">
        <p14:creationId xmlns:p14="http://schemas.microsoft.com/office/powerpoint/2010/main" val="114631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23BE2-1A35-22CD-4912-42C8DE158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6F176-6E19-5CC8-7727-AE7FCF3E95AF}"/>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0F335E8E-6769-53F9-F7DD-A4A4C16C934D}"/>
              </a:ext>
            </a:extLst>
          </p:cNvPr>
          <p:cNvSpPr>
            <a:spLocks noGrp="1"/>
          </p:cNvSpPr>
          <p:nvPr>
            <p:ph type="body" idx="1"/>
          </p:nvPr>
        </p:nvSpPr>
        <p:spPr/>
        <p:txBody>
          <a:bodyPr/>
          <a:lstStyle/>
          <a:p>
            <a:r>
              <a:rPr lang="en-US" dirty="0"/>
              <a:t>VDP operates in a ringfenced environment. Only VDP members have access to VDP application and information</a:t>
            </a:r>
          </a:p>
          <a:p>
            <a:r>
              <a:rPr lang="en-US" dirty="0"/>
              <a:t>Abinding upon SARS. Default relief amount payable an</a:t>
            </a:r>
          </a:p>
          <a:p>
            <a:r>
              <a:rPr lang="en-US" dirty="0"/>
              <a:t>In the event taxpayer sare unsure of their eligibility to apply for VDP, taxpayer may make  request for a non binding private opinion by applying via efiling. Evalauted and an opinion will be provided. This will enable the taxpayer to make an informed decision. </a:t>
            </a:r>
            <a:endParaRPr lang="en-ZA" dirty="0"/>
          </a:p>
        </p:txBody>
      </p:sp>
      <p:sp>
        <p:nvSpPr>
          <p:cNvPr id="4" name="Slide Number Placeholder 3">
            <a:extLst>
              <a:ext uri="{FF2B5EF4-FFF2-40B4-BE49-F238E27FC236}">
                <a16:creationId xmlns:a16="http://schemas.microsoft.com/office/drawing/2014/main" id="{0B0BD42D-750A-FB46-DDD0-D1A6C2134811}"/>
              </a:ext>
            </a:extLst>
          </p:cNvPr>
          <p:cNvSpPr>
            <a:spLocks noGrp="1"/>
          </p:cNvSpPr>
          <p:nvPr>
            <p:ph type="sldNum" sz="quarter" idx="5"/>
          </p:nvPr>
        </p:nvSpPr>
        <p:spPr/>
        <p:txBody>
          <a:bodyPr/>
          <a:lstStyle/>
          <a:p>
            <a:fld id="{064AFCC6-DD9A-F844-B8A4-51601F98254A}" type="slidenum">
              <a:rPr lang="en-US" smtClean="0"/>
              <a:t>17</a:t>
            </a:fld>
            <a:endParaRPr lang="en-US" dirty="0"/>
          </a:p>
        </p:txBody>
      </p:sp>
    </p:spTree>
    <p:extLst>
      <p:ext uri="{BB962C8B-B14F-4D97-AF65-F5344CB8AC3E}">
        <p14:creationId xmlns:p14="http://schemas.microsoft.com/office/powerpoint/2010/main" val="803177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48170D-CB21-1A4B-AF31-34A7498091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0DD274-94A2-CFB9-7B5D-AB2CD3CEEE9E}"/>
              </a:ext>
            </a:extLst>
          </p:cNvPr>
          <p:cNvSpPr>
            <a:spLocks noGrp="1"/>
          </p:cNvSpPr>
          <p:nvPr>
            <p:ph type="ctrTitle" hasCustomPrompt="1"/>
          </p:nvPr>
        </p:nvSpPr>
        <p:spPr>
          <a:xfrm>
            <a:off x="3840479" y="3236914"/>
            <a:ext cx="7669033" cy="712787"/>
          </a:xfrm>
        </p:spPr>
        <p:txBody>
          <a:bodyPr anchor="t">
            <a:normAutofit/>
          </a:bodyPr>
          <a:lstStyle>
            <a:lvl1pPr algn="l">
              <a:defRPr sz="3600" b="1" i="0">
                <a:solidFill>
                  <a:schemeClr val="bg1"/>
                </a:solidFill>
                <a:latin typeface="Lato" panose="020F0502020204030203" pitchFamily="34" charset="77"/>
              </a:defRPr>
            </a:lvl1pPr>
          </a:lstStyle>
          <a:p>
            <a:r>
              <a:rPr lang="en-GB" dirty="0"/>
              <a:t>Click to edit title style</a:t>
            </a:r>
            <a:endParaRPr lang="en-US" dirty="0"/>
          </a:p>
        </p:txBody>
      </p:sp>
      <p:sp>
        <p:nvSpPr>
          <p:cNvPr id="3" name="Subtitle 2">
            <a:extLst>
              <a:ext uri="{FF2B5EF4-FFF2-40B4-BE49-F238E27FC236}">
                <a16:creationId xmlns:a16="http://schemas.microsoft.com/office/drawing/2014/main" id="{8CFCF9AD-D315-A3BD-A93F-B112DBC0378E}"/>
              </a:ext>
            </a:extLst>
          </p:cNvPr>
          <p:cNvSpPr>
            <a:spLocks noGrp="1"/>
          </p:cNvSpPr>
          <p:nvPr>
            <p:ph type="subTitle" idx="1" hasCustomPrompt="1"/>
          </p:nvPr>
        </p:nvSpPr>
        <p:spPr>
          <a:xfrm>
            <a:off x="3840480" y="4247875"/>
            <a:ext cx="7669032" cy="365125"/>
          </a:xfrm>
        </p:spPr>
        <p:txBody>
          <a:bodyPr>
            <a:noAutofit/>
          </a:bodyPr>
          <a:lstStyle>
            <a:lvl1pPr marL="0" indent="0" algn="l">
              <a:buNone/>
              <a:defRPr sz="2000" b="1" i="0">
                <a:solidFill>
                  <a:schemeClr val="accent2">
                    <a:lumMod val="40000"/>
                    <a:lumOff val="60000"/>
                  </a:schemeClr>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pic>
        <p:nvPicPr>
          <p:cNvPr id="4" name="Google Shape;9;p2">
            <a:extLst>
              <a:ext uri="{FF2B5EF4-FFF2-40B4-BE49-F238E27FC236}">
                <a16:creationId xmlns:a16="http://schemas.microsoft.com/office/drawing/2014/main" id="{55E11565-22E0-9B79-AEDA-6EDE2C2EF6D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241993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itle and Content 5">
    <p:spTree>
      <p:nvGrpSpPr>
        <p:cNvPr id="1" name=""/>
        <p:cNvGrpSpPr/>
        <p:nvPr/>
      </p:nvGrpSpPr>
      <p:grpSpPr>
        <a:xfrm>
          <a:off x="0" y="0"/>
          <a:ext cx="0" cy="0"/>
          <a:chOff x="0" y="0"/>
          <a:chExt cx="0" cy="0"/>
        </a:xfrm>
      </p:grpSpPr>
      <p:pic>
        <p:nvPicPr>
          <p:cNvPr id="13" name="Content Placeholder 10" descr="A white and blue background&#10;&#10;AI-generated content may be incorrect.">
            <a:extLst>
              <a:ext uri="{FF2B5EF4-FFF2-40B4-BE49-F238E27FC236}">
                <a16:creationId xmlns:a16="http://schemas.microsoft.com/office/drawing/2014/main" id="{F9CBAA7D-93A3-94F0-470F-D4CD8D1A8CDA}"/>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a:stretch>
            <a:fillRect/>
          </a:stretch>
        </p:blipFill>
        <p:spPr>
          <a:xfrm>
            <a:off x="0" y="0"/>
            <a:ext cx="10284031" cy="6858000"/>
          </a:xfrm>
          <a:prstGeom prst="rect">
            <a:avLst/>
          </a:prstGeom>
        </p:spPr>
      </p:pic>
      <p:sp>
        <p:nvSpPr>
          <p:cNvPr id="2" name="Title 1">
            <a:extLst>
              <a:ext uri="{FF2B5EF4-FFF2-40B4-BE49-F238E27FC236}">
                <a16:creationId xmlns:a16="http://schemas.microsoft.com/office/drawing/2014/main" id="{8FC51BB7-31FF-0800-92E9-FCAED9EA8CFB}"/>
              </a:ext>
            </a:extLst>
          </p:cNvPr>
          <p:cNvSpPr>
            <a:spLocks noGrp="1"/>
          </p:cNvSpPr>
          <p:nvPr>
            <p:ph type="title"/>
          </p:nvPr>
        </p:nvSpPr>
        <p:spPr>
          <a:xfrm>
            <a:off x="297630" y="275607"/>
            <a:ext cx="9048251" cy="548640"/>
          </a:xfrm>
        </p:spPr>
        <p:txBody>
          <a:bodyPr anchor="t">
            <a:normAutofit/>
          </a:bodyPr>
          <a:lstStyle>
            <a:lvl1pPr>
              <a:defRPr sz="2800" b="1" i="0">
                <a:solidFill>
                  <a:srgbClr val="005087"/>
                </a:solidFill>
                <a:latin typeface="Lato" panose="020F0502020204030203" pitchFamily="34"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564B817-980C-C9BA-231D-A291EEB665C8}"/>
              </a:ext>
            </a:extLst>
          </p:cNvPr>
          <p:cNvSpPr>
            <a:spLocks noGrp="1"/>
          </p:cNvSpPr>
          <p:nvPr>
            <p:ph type="body" idx="1"/>
          </p:nvPr>
        </p:nvSpPr>
        <p:spPr>
          <a:xfrm>
            <a:off x="839788" y="1358537"/>
            <a:ext cx="5157787" cy="548640"/>
          </a:xfrm>
        </p:spPr>
        <p:txBody>
          <a:bodyPr anchor="t">
            <a:normAutofit/>
          </a:bodyPr>
          <a:lstStyle>
            <a:lvl1pPr marL="0" indent="0">
              <a:buNone/>
              <a:defRPr sz="2400" b="1">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159755-E5C4-B31B-981D-E992FEBD8E6D}"/>
              </a:ext>
            </a:extLst>
          </p:cNvPr>
          <p:cNvSpPr>
            <a:spLocks noGrp="1"/>
          </p:cNvSpPr>
          <p:nvPr>
            <p:ph sz="half" idx="2"/>
          </p:nvPr>
        </p:nvSpPr>
        <p:spPr>
          <a:xfrm>
            <a:off x="839788" y="2051821"/>
            <a:ext cx="5157787" cy="3684588"/>
          </a:xfrm>
        </p:spPr>
        <p:txBody>
          <a:bodyPr>
            <a:normAutofit/>
          </a:bodyPr>
          <a:lstStyle>
            <a:lvl1pPr>
              <a:defRPr sz="2000">
                <a:latin typeface="Lato" panose="020F0502020204030203" pitchFamily="34" charset="77"/>
              </a:defRPr>
            </a:lvl1pPr>
            <a:lvl2pPr>
              <a:defRPr sz="1800">
                <a:latin typeface="Lato" panose="020F0502020204030203" pitchFamily="34" charset="77"/>
              </a:defRPr>
            </a:lvl2pPr>
            <a:lvl3pPr>
              <a:defRPr sz="1600">
                <a:latin typeface="Lato" panose="020F0502020204030203" pitchFamily="34" charset="77"/>
              </a:defRPr>
            </a:lvl3pPr>
            <a:lvl4pPr>
              <a:defRPr sz="1400">
                <a:latin typeface="Lato" panose="020F0502020204030203" pitchFamily="34" charset="77"/>
              </a:defRPr>
            </a:lvl4pPr>
            <a:lvl5pPr>
              <a:defRPr sz="14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48EC35-08BC-360C-6041-F2CA2DE553D6}"/>
              </a:ext>
            </a:extLst>
          </p:cNvPr>
          <p:cNvSpPr>
            <a:spLocks noGrp="1"/>
          </p:cNvSpPr>
          <p:nvPr>
            <p:ph type="body" sz="quarter" idx="3"/>
          </p:nvPr>
        </p:nvSpPr>
        <p:spPr>
          <a:xfrm>
            <a:off x="6172200" y="1358537"/>
            <a:ext cx="5183188" cy="548640"/>
          </a:xfrm>
        </p:spPr>
        <p:txBody>
          <a:bodyPr anchor="t">
            <a:normAutofit/>
          </a:bodyPr>
          <a:lstStyle>
            <a:lvl1pPr marL="0" indent="0">
              <a:buNone/>
              <a:defRPr sz="2400" b="1">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370B15-0D96-E649-C83E-083E333C967D}"/>
              </a:ext>
            </a:extLst>
          </p:cNvPr>
          <p:cNvSpPr>
            <a:spLocks noGrp="1"/>
          </p:cNvSpPr>
          <p:nvPr>
            <p:ph sz="quarter" idx="4"/>
          </p:nvPr>
        </p:nvSpPr>
        <p:spPr>
          <a:xfrm>
            <a:off x="6172200" y="2051821"/>
            <a:ext cx="5183188" cy="3684588"/>
          </a:xfrm>
        </p:spPr>
        <p:txBody>
          <a:bodyPr>
            <a:normAutofit/>
          </a:bodyPr>
          <a:lstStyle>
            <a:lvl1pPr>
              <a:defRPr sz="2000">
                <a:latin typeface="Lato" panose="020F0502020204030203" pitchFamily="34" charset="77"/>
              </a:defRPr>
            </a:lvl1pPr>
            <a:lvl2pPr>
              <a:defRPr sz="1800">
                <a:latin typeface="Lato" panose="020F0502020204030203" pitchFamily="34" charset="77"/>
              </a:defRPr>
            </a:lvl2pPr>
            <a:lvl3pPr>
              <a:defRPr sz="1600">
                <a:latin typeface="Lato" panose="020F0502020204030203" pitchFamily="34" charset="77"/>
              </a:defRPr>
            </a:lvl3pPr>
            <a:lvl4pPr>
              <a:defRPr sz="1400">
                <a:latin typeface="Lato" panose="020F0502020204030203" pitchFamily="34" charset="77"/>
              </a:defRPr>
            </a:lvl4pPr>
            <a:lvl5pPr>
              <a:defRPr sz="14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499BF1A4-6015-D074-D16C-C36A1A650A35}"/>
              </a:ext>
            </a:extLst>
          </p:cNvPr>
          <p:cNvPicPr>
            <a:picLocks noChangeAspect="1"/>
          </p:cNvPicPr>
          <p:nvPr userDrawn="1"/>
        </p:nvPicPr>
        <p:blipFill>
          <a:blip r:embed="rId3"/>
          <a:stretch>
            <a:fillRect/>
          </a:stretch>
        </p:blipFill>
        <p:spPr>
          <a:xfrm>
            <a:off x="353060" y="798022"/>
            <a:ext cx="787400" cy="38100"/>
          </a:xfrm>
          <a:prstGeom prst="rect">
            <a:avLst/>
          </a:prstGeom>
        </p:spPr>
      </p:pic>
      <p:pic>
        <p:nvPicPr>
          <p:cNvPr id="12" name="Google Shape;21;p3">
            <a:extLst>
              <a:ext uri="{FF2B5EF4-FFF2-40B4-BE49-F238E27FC236}">
                <a16:creationId xmlns:a16="http://schemas.microsoft.com/office/drawing/2014/main" id="{F2A5B0C5-E7D8-F18F-C53F-7DACC9AB4713}"/>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spTree>
    <p:extLst>
      <p:ext uri="{BB962C8B-B14F-4D97-AF65-F5344CB8AC3E}">
        <p14:creationId xmlns:p14="http://schemas.microsoft.com/office/powerpoint/2010/main" val="28701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itle and Content 6">
    <p:spTree>
      <p:nvGrpSpPr>
        <p:cNvPr id="1" name=""/>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505B2654-2CF7-1BBB-1C4F-58048DE48B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C51BB7-31FF-0800-92E9-FCAED9EA8CFB}"/>
              </a:ext>
            </a:extLst>
          </p:cNvPr>
          <p:cNvSpPr>
            <a:spLocks noGrp="1"/>
          </p:cNvSpPr>
          <p:nvPr>
            <p:ph type="title"/>
          </p:nvPr>
        </p:nvSpPr>
        <p:spPr>
          <a:xfrm>
            <a:off x="297630" y="275607"/>
            <a:ext cx="9048251" cy="548640"/>
          </a:xfrm>
        </p:spPr>
        <p:txBody>
          <a:bodyPr anchor="t">
            <a:normAutofit/>
          </a:bodyPr>
          <a:lstStyle>
            <a:lvl1pPr>
              <a:defRPr sz="2800" b="1" i="0">
                <a:solidFill>
                  <a:schemeClr val="bg1"/>
                </a:solidFill>
                <a:latin typeface="Lato" panose="020F0502020204030203" pitchFamily="34"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564B817-980C-C9BA-231D-A291EEB665C8}"/>
              </a:ext>
            </a:extLst>
          </p:cNvPr>
          <p:cNvSpPr>
            <a:spLocks noGrp="1"/>
          </p:cNvSpPr>
          <p:nvPr>
            <p:ph type="body" idx="1"/>
          </p:nvPr>
        </p:nvSpPr>
        <p:spPr>
          <a:xfrm>
            <a:off x="839788" y="1358537"/>
            <a:ext cx="5157787" cy="548640"/>
          </a:xfrm>
        </p:spPr>
        <p:txBody>
          <a:bodyPr anchor="t">
            <a:normAutofit/>
          </a:bodyPr>
          <a:lstStyle>
            <a:lvl1pPr marL="0" indent="0">
              <a:buNone/>
              <a:defRPr sz="2400" b="1">
                <a:solidFill>
                  <a:schemeClr val="bg1"/>
                </a:solidFill>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9159755-E5C4-B31B-981D-E992FEBD8E6D}"/>
              </a:ext>
            </a:extLst>
          </p:cNvPr>
          <p:cNvSpPr>
            <a:spLocks noGrp="1"/>
          </p:cNvSpPr>
          <p:nvPr>
            <p:ph sz="half" idx="2"/>
          </p:nvPr>
        </p:nvSpPr>
        <p:spPr>
          <a:xfrm>
            <a:off x="839788" y="2051821"/>
            <a:ext cx="5157787" cy="3684588"/>
          </a:xfrm>
        </p:spPr>
        <p:txBody>
          <a:bodyPr>
            <a:normAutofit/>
          </a:bodyPr>
          <a:lstStyle>
            <a:lvl1pPr>
              <a:defRPr sz="2000">
                <a:solidFill>
                  <a:schemeClr val="bg1"/>
                </a:solidFill>
                <a:latin typeface="Lato" panose="020F0502020204030203" pitchFamily="34" charset="77"/>
              </a:defRPr>
            </a:lvl1pPr>
            <a:lvl2pPr>
              <a:defRPr sz="1800">
                <a:solidFill>
                  <a:schemeClr val="bg1"/>
                </a:solidFill>
                <a:latin typeface="Lato" panose="020F0502020204030203" pitchFamily="34" charset="77"/>
              </a:defRPr>
            </a:lvl2pPr>
            <a:lvl3pPr>
              <a:defRPr sz="1600">
                <a:solidFill>
                  <a:schemeClr val="bg1"/>
                </a:solidFill>
                <a:latin typeface="Lato" panose="020F0502020204030203" pitchFamily="34" charset="77"/>
              </a:defRPr>
            </a:lvl3pPr>
            <a:lvl4pPr>
              <a:defRPr sz="1400">
                <a:solidFill>
                  <a:schemeClr val="bg1"/>
                </a:solidFill>
                <a:latin typeface="Lato" panose="020F0502020204030203" pitchFamily="34" charset="77"/>
              </a:defRPr>
            </a:lvl4pPr>
            <a:lvl5pPr>
              <a:defRPr sz="1400">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48EC35-08BC-360C-6041-F2CA2DE553D6}"/>
              </a:ext>
            </a:extLst>
          </p:cNvPr>
          <p:cNvSpPr>
            <a:spLocks noGrp="1"/>
          </p:cNvSpPr>
          <p:nvPr>
            <p:ph type="body" sz="quarter" idx="3"/>
          </p:nvPr>
        </p:nvSpPr>
        <p:spPr>
          <a:xfrm>
            <a:off x="6172200" y="1358537"/>
            <a:ext cx="5183188" cy="548640"/>
          </a:xfrm>
        </p:spPr>
        <p:txBody>
          <a:bodyPr anchor="t">
            <a:normAutofit/>
          </a:bodyPr>
          <a:lstStyle>
            <a:lvl1pPr marL="0" indent="0">
              <a:buNone/>
              <a:defRPr sz="2400" b="1">
                <a:solidFill>
                  <a:schemeClr val="bg1"/>
                </a:solidFill>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370B15-0D96-E649-C83E-083E333C967D}"/>
              </a:ext>
            </a:extLst>
          </p:cNvPr>
          <p:cNvSpPr>
            <a:spLocks noGrp="1"/>
          </p:cNvSpPr>
          <p:nvPr>
            <p:ph sz="quarter" idx="4"/>
          </p:nvPr>
        </p:nvSpPr>
        <p:spPr>
          <a:xfrm>
            <a:off x="6172200" y="2051821"/>
            <a:ext cx="5183188" cy="3684588"/>
          </a:xfrm>
        </p:spPr>
        <p:txBody>
          <a:bodyPr>
            <a:normAutofit/>
          </a:bodyPr>
          <a:lstStyle>
            <a:lvl1pPr>
              <a:defRPr sz="2000">
                <a:solidFill>
                  <a:schemeClr val="bg1"/>
                </a:solidFill>
                <a:latin typeface="Lato" panose="020F0502020204030203" pitchFamily="34" charset="77"/>
              </a:defRPr>
            </a:lvl1pPr>
            <a:lvl2pPr>
              <a:defRPr sz="1800">
                <a:solidFill>
                  <a:schemeClr val="bg1"/>
                </a:solidFill>
                <a:latin typeface="Lato" panose="020F0502020204030203" pitchFamily="34" charset="77"/>
              </a:defRPr>
            </a:lvl2pPr>
            <a:lvl3pPr>
              <a:defRPr sz="1600">
                <a:solidFill>
                  <a:schemeClr val="bg1"/>
                </a:solidFill>
                <a:latin typeface="Lato" panose="020F0502020204030203" pitchFamily="34" charset="77"/>
              </a:defRPr>
            </a:lvl3pPr>
            <a:lvl4pPr>
              <a:defRPr sz="1400">
                <a:solidFill>
                  <a:schemeClr val="bg1"/>
                </a:solidFill>
                <a:latin typeface="Lato" panose="020F0502020204030203" pitchFamily="34" charset="77"/>
              </a:defRPr>
            </a:lvl4pPr>
            <a:lvl5pPr>
              <a:defRPr sz="1400">
                <a:solidFill>
                  <a:schemeClr val="bg1"/>
                </a:solidFill>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Google Shape;21;p3">
            <a:extLst>
              <a:ext uri="{FF2B5EF4-FFF2-40B4-BE49-F238E27FC236}">
                <a16:creationId xmlns:a16="http://schemas.microsoft.com/office/drawing/2014/main" id="{F2A5B0C5-E7D8-F18F-C53F-7DACC9AB4713}"/>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pic>
        <p:nvPicPr>
          <p:cNvPr id="8" name="Picture 7">
            <a:extLst>
              <a:ext uri="{FF2B5EF4-FFF2-40B4-BE49-F238E27FC236}">
                <a16:creationId xmlns:a16="http://schemas.microsoft.com/office/drawing/2014/main" id="{2A3B91D6-8D13-7DDC-E388-943D68C5D553}"/>
              </a:ext>
            </a:extLst>
          </p:cNvPr>
          <p:cNvPicPr>
            <a:picLocks noChangeAspect="1"/>
          </p:cNvPicPr>
          <p:nvPr userDrawn="1"/>
        </p:nvPicPr>
        <p:blipFill>
          <a:blip r:embed="rId4"/>
          <a:stretch>
            <a:fillRect/>
          </a:stretch>
        </p:blipFill>
        <p:spPr>
          <a:xfrm>
            <a:off x="353060" y="777240"/>
            <a:ext cx="787400" cy="38100"/>
          </a:xfrm>
          <a:prstGeom prst="rect">
            <a:avLst/>
          </a:prstGeom>
        </p:spPr>
      </p:pic>
    </p:spTree>
    <p:extLst>
      <p:ext uri="{BB962C8B-B14F-4D97-AF65-F5344CB8AC3E}">
        <p14:creationId xmlns:p14="http://schemas.microsoft.com/office/powerpoint/2010/main" val="28602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0D22C-135E-D5F3-FB7D-AAF37604D8F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6033"/>
            <a:ext cx="12192000" cy="6858000"/>
          </a:xfrm>
          <a:prstGeom prst="rect">
            <a:avLst/>
          </a:prstGeom>
        </p:spPr>
      </p:pic>
      <p:sp>
        <p:nvSpPr>
          <p:cNvPr id="2" name="Title 1">
            <a:extLst>
              <a:ext uri="{FF2B5EF4-FFF2-40B4-BE49-F238E27FC236}">
                <a16:creationId xmlns:a16="http://schemas.microsoft.com/office/drawing/2014/main" id="{FBF387B1-712F-35FF-6AB5-2079C3196721}"/>
              </a:ext>
            </a:extLst>
          </p:cNvPr>
          <p:cNvSpPr>
            <a:spLocks noGrp="1"/>
          </p:cNvSpPr>
          <p:nvPr>
            <p:ph type="title" hasCustomPrompt="1"/>
          </p:nvPr>
        </p:nvSpPr>
        <p:spPr>
          <a:xfrm>
            <a:off x="3662083" y="3429000"/>
            <a:ext cx="7162800" cy="935356"/>
          </a:xfrm>
        </p:spPr>
        <p:txBody>
          <a:bodyPr anchor="t">
            <a:normAutofit/>
          </a:bodyPr>
          <a:lstStyle>
            <a:lvl1pPr>
              <a:defRPr sz="4000" b="1" i="0">
                <a:solidFill>
                  <a:schemeClr val="bg1"/>
                </a:solidFill>
                <a:latin typeface="Lato" panose="020F0502020204030203" pitchFamily="34" charset="77"/>
              </a:defRPr>
            </a:lvl1pPr>
          </a:lstStyle>
          <a:p>
            <a:r>
              <a:rPr lang="en-GB" dirty="0"/>
              <a:t>Click to edit title</a:t>
            </a:r>
            <a:endParaRPr lang="en-US" dirty="0"/>
          </a:p>
        </p:txBody>
      </p:sp>
      <p:pic>
        <p:nvPicPr>
          <p:cNvPr id="3" name="Google Shape;9;p2">
            <a:extLst>
              <a:ext uri="{FF2B5EF4-FFF2-40B4-BE49-F238E27FC236}">
                <a16:creationId xmlns:a16="http://schemas.microsoft.com/office/drawing/2014/main" id="{0D6FF065-96D8-9A5E-FFF8-8B748B358A5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2273245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0D22C-135E-D5F3-FB7D-AAF37604D8F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6033"/>
            <a:ext cx="12192000" cy="6858000"/>
          </a:xfrm>
          <a:prstGeom prst="rect">
            <a:avLst/>
          </a:prstGeom>
        </p:spPr>
      </p:pic>
      <p:sp>
        <p:nvSpPr>
          <p:cNvPr id="2" name="Title 1">
            <a:extLst>
              <a:ext uri="{FF2B5EF4-FFF2-40B4-BE49-F238E27FC236}">
                <a16:creationId xmlns:a16="http://schemas.microsoft.com/office/drawing/2014/main" id="{FBF387B1-712F-35FF-6AB5-2079C3196721}"/>
              </a:ext>
            </a:extLst>
          </p:cNvPr>
          <p:cNvSpPr>
            <a:spLocks noGrp="1"/>
          </p:cNvSpPr>
          <p:nvPr>
            <p:ph type="title" hasCustomPrompt="1"/>
          </p:nvPr>
        </p:nvSpPr>
        <p:spPr>
          <a:xfrm>
            <a:off x="3662083" y="3429000"/>
            <a:ext cx="7162800" cy="935356"/>
          </a:xfrm>
        </p:spPr>
        <p:txBody>
          <a:bodyPr anchor="t">
            <a:normAutofit/>
          </a:bodyPr>
          <a:lstStyle>
            <a:lvl1pPr>
              <a:defRPr sz="4000" b="1" i="0">
                <a:solidFill>
                  <a:schemeClr val="bg1"/>
                </a:solidFill>
                <a:latin typeface="Lato" panose="020F0502020204030203" pitchFamily="34" charset="77"/>
              </a:defRPr>
            </a:lvl1pPr>
          </a:lstStyle>
          <a:p>
            <a:r>
              <a:rPr lang="en-GB" dirty="0"/>
              <a:t>Click to edit title</a:t>
            </a:r>
            <a:endParaRPr lang="en-US" dirty="0"/>
          </a:p>
        </p:txBody>
      </p:sp>
      <p:pic>
        <p:nvPicPr>
          <p:cNvPr id="3" name="Google Shape;9;p2">
            <a:extLst>
              <a:ext uri="{FF2B5EF4-FFF2-40B4-BE49-F238E27FC236}">
                <a16:creationId xmlns:a16="http://schemas.microsoft.com/office/drawing/2014/main" id="{0D6FF065-96D8-9A5E-FFF8-8B748B358A5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85640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0D22C-135E-D5F3-FB7D-AAF37604D8F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6033"/>
            <a:ext cx="12192000" cy="6858000"/>
          </a:xfrm>
          <a:prstGeom prst="rect">
            <a:avLst/>
          </a:prstGeom>
        </p:spPr>
      </p:pic>
      <p:sp>
        <p:nvSpPr>
          <p:cNvPr id="2" name="Title 1">
            <a:extLst>
              <a:ext uri="{FF2B5EF4-FFF2-40B4-BE49-F238E27FC236}">
                <a16:creationId xmlns:a16="http://schemas.microsoft.com/office/drawing/2014/main" id="{FBF387B1-712F-35FF-6AB5-2079C3196721}"/>
              </a:ext>
            </a:extLst>
          </p:cNvPr>
          <p:cNvSpPr>
            <a:spLocks noGrp="1"/>
          </p:cNvSpPr>
          <p:nvPr>
            <p:ph type="title" hasCustomPrompt="1"/>
          </p:nvPr>
        </p:nvSpPr>
        <p:spPr>
          <a:xfrm>
            <a:off x="3662083" y="3429000"/>
            <a:ext cx="7162800" cy="935356"/>
          </a:xfrm>
        </p:spPr>
        <p:txBody>
          <a:bodyPr anchor="t">
            <a:normAutofit/>
          </a:bodyPr>
          <a:lstStyle>
            <a:lvl1pPr>
              <a:defRPr sz="4000" b="1" i="0">
                <a:solidFill>
                  <a:schemeClr val="bg1"/>
                </a:solidFill>
                <a:latin typeface="Lato" panose="020F0502020204030203" pitchFamily="34" charset="77"/>
              </a:defRPr>
            </a:lvl1pPr>
          </a:lstStyle>
          <a:p>
            <a:r>
              <a:rPr lang="en-GB" dirty="0"/>
              <a:t>Click to edit title</a:t>
            </a:r>
            <a:endParaRPr lang="en-US" dirty="0"/>
          </a:p>
        </p:txBody>
      </p:sp>
      <p:pic>
        <p:nvPicPr>
          <p:cNvPr id="3" name="Google Shape;9;p2">
            <a:extLst>
              <a:ext uri="{FF2B5EF4-FFF2-40B4-BE49-F238E27FC236}">
                <a16:creationId xmlns:a16="http://schemas.microsoft.com/office/drawing/2014/main" id="{0D6FF065-96D8-9A5E-FFF8-8B748B358A5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2782744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0D22C-135E-D5F3-FB7D-AAF37604D8F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6033"/>
            <a:ext cx="12192000" cy="6858000"/>
          </a:xfrm>
          <a:prstGeom prst="rect">
            <a:avLst/>
          </a:prstGeom>
        </p:spPr>
      </p:pic>
      <p:sp>
        <p:nvSpPr>
          <p:cNvPr id="2" name="Title 1">
            <a:extLst>
              <a:ext uri="{FF2B5EF4-FFF2-40B4-BE49-F238E27FC236}">
                <a16:creationId xmlns:a16="http://schemas.microsoft.com/office/drawing/2014/main" id="{FBF387B1-712F-35FF-6AB5-2079C3196721}"/>
              </a:ext>
            </a:extLst>
          </p:cNvPr>
          <p:cNvSpPr>
            <a:spLocks noGrp="1"/>
          </p:cNvSpPr>
          <p:nvPr>
            <p:ph type="title" hasCustomPrompt="1"/>
          </p:nvPr>
        </p:nvSpPr>
        <p:spPr>
          <a:xfrm>
            <a:off x="3662083" y="3429000"/>
            <a:ext cx="7162800" cy="935356"/>
          </a:xfrm>
        </p:spPr>
        <p:txBody>
          <a:bodyPr anchor="t">
            <a:normAutofit/>
          </a:bodyPr>
          <a:lstStyle>
            <a:lvl1pPr>
              <a:defRPr sz="4000" b="1" i="0">
                <a:solidFill>
                  <a:schemeClr val="bg1"/>
                </a:solidFill>
                <a:latin typeface="Lato" panose="020F0502020204030203" pitchFamily="34" charset="77"/>
              </a:defRPr>
            </a:lvl1pPr>
          </a:lstStyle>
          <a:p>
            <a:r>
              <a:rPr lang="en-GB" dirty="0"/>
              <a:t>Click to edit title</a:t>
            </a:r>
            <a:endParaRPr lang="en-US" dirty="0"/>
          </a:p>
        </p:txBody>
      </p:sp>
      <p:pic>
        <p:nvPicPr>
          <p:cNvPr id="3" name="Google Shape;9;p2">
            <a:extLst>
              <a:ext uri="{FF2B5EF4-FFF2-40B4-BE49-F238E27FC236}">
                <a16:creationId xmlns:a16="http://schemas.microsoft.com/office/drawing/2014/main" id="{0D6FF065-96D8-9A5E-FFF8-8B748B358A5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214907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blue square with white lines&#10;&#10;AI-generated content may be incorrect.">
            <a:extLst>
              <a:ext uri="{FF2B5EF4-FFF2-40B4-BE49-F238E27FC236}">
                <a16:creationId xmlns:a16="http://schemas.microsoft.com/office/drawing/2014/main" id="{9FD39D15-355F-711F-8AB2-F8614910E5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Google Shape;42;p5">
            <a:extLst>
              <a:ext uri="{FF2B5EF4-FFF2-40B4-BE49-F238E27FC236}">
                <a16:creationId xmlns:a16="http://schemas.microsoft.com/office/drawing/2014/main" id="{1543FA15-BE1E-4756-FC05-F3F55B579D2C}"/>
              </a:ext>
            </a:extLst>
          </p:cNvPr>
          <p:cNvSpPr txBox="1"/>
          <p:nvPr userDrawn="1"/>
        </p:nvSpPr>
        <p:spPr>
          <a:xfrm>
            <a:off x="926853" y="760846"/>
            <a:ext cx="2592871" cy="49551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dirty="0">
                <a:solidFill>
                  <a:schemeClr val="bg1"/>
                </a:solidFill>
                <a:latin typeface="Arial"/>
                <a:ea typeface="Arial"/>
                <a:cs typeface="Arial"/>
                <a:sym typeface="Arial"/>
              </a:rPr>
              <a:t>Thank you</a:t>
            </a:r>
            <a:endParaRPr dirty="0">
              <a:solidFill>
                <a:schemeClr val="bg1"/>
              </a:solidFill>
            </a:endParaRP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Siyabulela</a:t>
            </a:r>
            <a:endParaRPr dirty="0">
              <a:solidFill>
                <a:schemeClr val="bg1"/>
              </a:solidFil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2600" b="0" i="0" u="none" strike="noStrike" cap="none" dirty="0">
                <a:solidFill>
                  <a:schemeClr val="bg1"/>
                </a:solidFill>
                <a:latin typeface="Arial"/>
                <a:ea typeface="Arial"/>
                <a:cs typeface="Arial"/>
                <a:sym typeface="Arial"/>
              </a:rPr>
              <a:t>Siyabonga</a:t>
            </a:r>
          </a:p>
          <a:p>
            <a:pPr marL="0" marR="0" lvl="0" indent="0" algn="l" defTabSz="914400" rtl="0" eaLnBrk="1" fontAlgn="auto" latinLnBrk="0" hangingPunct="1">
              <a:lnSpc>
                <a:spcPct val="100000"/>
              </a:lnSpc>
              <a:spcBef>
                <a:spcPts val="1200"/>
              </a:spcBef>
              <a:spcAft>
                <a:spcPts val="0"/>
              </a:spcAft>
              <a:buClrTx/>
              <a:buSzTx/>
              <a:buFontTx/>
              <a:buNone/>
              <a:tabLst/>
              <a:defRPr/>
            </a:pPr>
            <a:r>
              <a:rPr lang="en-ZA" sz="2800" b="0" i="0" dirty="0">
                <a:solidFill>
                  <a:schemeClr val="bg1"/>
                </a:solidFill>
                <a:effectLst/>
                <a:latin typeface="Arial" panose="020B0604020202020204" pitchFamily="34" charset="0"/>
              </a:rPr>
              <a:t>Sigatoka</a:t>
            </a:r>
            <a:endParaRPr lang="en-US" sz="2600" b="0" i="0" u="none" strike="noStrike" cap="none" dirty="0">
              <a:solidFill>
                <a:schemeClr val="bg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Dankie</a:t>
            </a:r>
            <a:endParaRPr sz="2600" b="0" i="0" u="none" strike="noStrike" cap="none" dirty="0">
              <a:solidFill>
                <a:schemeClr val="bg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Re a leboga</a:t>
            </a:r>
            <a:endParaRPr sz="2600" b="0" i="0" u="none" strike="noStrike" cap="none" dirty="0">
              <a:solidFill>
                <a:schemeClr val="bg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Re a leboha</a:t>
            </a:r>
            <a:endParaRPr sz="2600" b="0" i="0" u="none" strike="noStrike" cap="none" dirty="0">
              <a:solidFill>
                <a:schemeClr val="bg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Ro livhuwa</a:t>
            </a:r>
          </a:p>
          <a:p>
            <a:pPr marL="0" marR="0" lvl="0" indent="0" algn="l" rtl="0">
              <a:spcBef>
                <a:spcPts val="1200"/>
              </a:spcBef>
              <a:spcAft>
                <a:spcPts val="0"/>
              </a:spcAft>
              <a:buNone/>
            </a:pPr>
            <a:r>
              <a:rPr lang="en-US" sz="2600" b="0" i="0" u="none" strike="noStrike" cap="none" dirty="0">
                <a:solidFill>
                  <a:schemeClr val="bg1"/>
                </a:solidFill>
                <a:latin typeface="Arial"/>
                <a:ea typeface="Arial"/>
                <a:cs typeface="Arial"/>
                <a:sym typeface="Arial"/>
              </a:rPr>
              <a:t>Ha khensa</a:t>
            </a:r>
            <a:endParaRPr sz="2600" b="0" i="0" u="none" strike="noStrike" cap="none" dirty="0">
              <a:solidFill>
                <a:schemeClr val="bg1"/>
              </a:solidFill>
              <a:latin typeface="Arial"/>
              <a:ea typeface="Arial"/>
              <a:cs typeface="Arial"/>
              <a:sym typeface="Arial"/>
            </a:endParaRPr>
          </a:p>
        </p:txBody>
      </p:sp>
      <p:pic>
        <p:nvPicPr>
          <p:cNvPr id="5" name="Picture 4">
            <a:extLst>
              <a:ext uri="{FF2B5EF4-FFF2-40B4-BE49-F238E27FC236}">
                <a16:creationId xmlns:a16="http://schemas.microsoft.com/office/drawing/2014/main" id="{00971B5C-AC95-3ED1-7107-CC27B0FC184F}"/>
              </a:ext>
            </a:extLst>
          </p:cNvPr>
          <p:cNvPicPr>
            <a:picLocks noChangeAspect="1"/>
          </p:cNvPicPr>
          <p:nvPr userDrawn="1"/>
        </p:nvPicPr>
        <p:blipFill>
          <a:blip r:embed="rId3"/>
          <a:srcRect t="2360" r="14696"/>
          <a:stretch>
            <a:fillRect/>
          </a:stretch>
        </p:blipFill>
        <p:spPr>
          <a:xfrm>
            <a:off x="1714816" y="-1"/>
            <a:ext cx="10477184" cy="5581097"/>
          </a:xfrm>
          <a:prstGeom prst="rect">
            <a:avLst/>
          </a:prstGeom>
        </p:spPr>
      </p:pic>
      <p:pic>
        <p:nvPicPr>
          <p:cNvPr id="6" name="Google Shape;9;p2">
            <a:extLst>
              <a:ext uri="{FF2B5EF4-FFF2-40B4-BE49-F238E27FC236}">
                <a16:creationId xmlns:a16="http://schemas.microsoft.com/office/drawing/2014/main" id="{DB9FEDB6-EC1E-879A-9DBD-AABE67F55A51}"/>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351214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5"/>
        <p:cNvGrpSpPr/>
        <p:nvPr/>
      </p:nvGrpSpPr>
      <p:grpSpPr>
        <a:xfrm>
          <a:off x="0" y="0"/>
          <a:ext cx="0" cy="0"/>
          <a:chOff x="0" y="0"/>
          <a:chExt cx="0" cy="0"/>
        </a:xfrm>
      </p:grpSpPr>
      <p:pic>
        <p:nvPicPr>
          <p:cNvPr id="6" name="Picture 5">
            <a:extLst>
              <a:ext uri="{FF2B5EF4-FFF2-40B4-BE49-F238E27FC236}">
                <a16:creationId xmlns:a16="http://schemas.microsoft.com/office/drawing/2014/main" id="{84289495-7EC4-B9EC-A53E-E22EC801CA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 name="Google Shape;42;p5">
            <a:extLst>
              <a:ext uri="{FF2B5EF4-FFF2-40B4-BE49-F238E27FC236}">
                <a16:creationId xmlns:a16="http://schemas.microsoft.com/office/drawing/2014/main" id="{087A87A3-A41D-B9B5-F4A6-660486AE17DF}"/>
              </a:ext>
            </a:extLst>
          </p:cNvPr>
          <p:cNvSpPr txBox="1"/>
          <p:nvPr userDrawn="1"/>
        </p:nvSpPr>
        <p:spPr>
          <a:xfrm>
            <a:off x="3778337" y="760846"/>
            <a:ext cx="2592871" cy="5509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0" i="0" u="none" strike="noStrike" cap="none" dirty="0">
                <a:solidFill>
                  <a:schemeClr val="lt1"/>
                </a:solidFill>
                <a:latin typeface="Arial"/>
                <a:ea typeface="Arial"/>
                <a:cs typeface="Arial"/>
                <a:sym typeface="Arial"/>
              </a:rPr>
              <a:t>Thank you</a:t>
            </a:r>
            <a:endParaRPr dirty="0"/>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Siyabulela</a:t>
            </a:r>
            <a:endParaRPr dirty="0"/>
          </a:p>
          <a:p>
            <a:pPr marL="0" marR="0" lvl="0" indent="0" algn="l" defTabSz="914400" rtl="0" eaLnBrk="1" fontAlgn="auto" latinLnBrk="0" hangingPunct="1">
              <a:lnSpc>
                <a:spcPct val="100000"/>
              </a:lnSpc>
              <a:spcBef>
                <a:spcPts val="1200"/>
              </a:spcBef>
              <a:spcAft>
                <a:spcPts val="0"/>
              </a:spcAft>
              <a:buClrTx/>
              <a:buSzTx/>
              <a:buFontTx/>
              <a:buNone/>
              <a:tabLst/>
              <a:defRPr/>
            </a:pPr>
            <a:r>
              <a:rPr lang="en-US" sz="2600" b="0" i="0" u="none" strike="noStrike" cap="none" dirty="0">
                <a:solidFill>
                  <a:schemeClr val="lt1"/>
                </a:solidFill>
                <a:latin typeface="Arial"/>
                <a:ea typeface="Arial"/>
                <a:cs typeface="Arial"/>
                <a:sym typeface="Arial"/>
              </a:rPr>
              <a:t>Siyabonga</a:t>
            </a:r>
          </a:p>
          <a:p>
            <a:pPr marL="0" marR="0" lvl="0" indent="0" algn="l" defTabSz="914400" rtl="0" eaLnBrk="1" fontAlgn="auto" latinLnBrk="0" hangingPunct="1">
              <a:lnSpc>
                <a:spcPct val="100000"/>
              </a:lnSpc>
              <a:spcBef>
                <a:spcPts val="1200"/>
              </a:spcBef>
              <a:spcAft>
                <a:spcPts val="0"/>
              </a:spcAft>
              <a:buClrTx/>
              <a:buSzTx/>
              <a:buFontTx/>
              <a:buNone/>
              <a:tabLst/>
              <a:defRPr/>
            </a:pPr>
            <a:r>
              <a:rPr lang="en-ZA" sz="2800" b="0" i="0" dirty="0">
                <a:solidFill>
                  <a:schemeClr val="bg1"/>
                </a:solidFill>
                <a:effectLst/>
                <a:latin typeface="Arial" panose="020B0604020202020204" pitchFamily="34" charset="0"/>
              </a:rPr>
              <a:t>Siyathokoza</a:t>
            </a:r>
            <a:endParaRPr lang="en-US" sz="2600" b="0" i="0" u="none" strike="noStrike" cap="none" dirty="0">
              <a:solidFill>
                <a:schemeClr val="bg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Dankie</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Re a leboga</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Re a leboha</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Ro livhuwa</a:t>
            </a:r>
          </a:p>
          <a:p>
            <a:pPr marL="0" marR="0" lvl="0" indent="0" algn="l" rtl="0">
              <a:spcBef>
                <a:spcPts val="1200"/>
              </a:spcBef>
              <a:spcAft>
                <a:spcPts val="0"/>
              </a:spcAft>
              <a:buNone/>
            </a:pPr>
            <a:r>
              <a:rPr lang="en-US" sz="2600" b="0" i="0" u="none" strike="noStrike" cap="none" dirty="0">
                <a:solidFill>
                  <a:schemeClr val="lt1"/>
                </a:solidFill>
                <a:latin typeface="Arial"/>
                <a:ea typeface="Arial"/>
                <a:cs typeface="Arial"/>
                <a:sym typeface="Arial"/>
              </a:rPr>
              <a:t>Ha khensa</a:t>
            </a:r>
            <a:endParaRPr sz="2600" b="0" i="0" u="none" strike="noStrike" cap="none" dirty="0">
              <a:solidFill>
                <a:schemeClr val="lt1"/>
              </a:solidFill>
              <a:latin typeface="Arial"/>
              <a:ea typeface="Arial"/>
              <a:cs typeface="Arial"/>
              <a:sym typeface="Arial"/>
            </a:endParaRPr>
          </a:p>
          <a:p>
            <a:pPr marL="0" marR="0" lvl="0" indent="0" algn="l" rtl="0">
              <a:spcBef>
                <a:spcPts val="1200"/>
              </a:spcBef>
              <a:spcAft>
                <a:spcPts val="0"/>
              </a:spcAft>
              <a:buNone/>
            </a:pPr>
            <a:endParaRPr sz="26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311373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2">
  <p:cSld name="Content Slide 2">
    <p:spTree>
      <p:nvGrpSpPr>
        <p:cNvPr id="1" name="Shape 15"/>
        <p:cNvGrpSpPr/>
        <p:nvPr/>
      </p:nvGrpSpPr>
      <p:grpSpPr>
        <a:xfrm>
          <a:off x="0" y="0"/>
          <a:ext cx="0" cy="0"/>
          <a:chOff x="0" y="0"/>
          <a:chExt cx="0" cy="0"/>
        </a:xfrm>
      </p:grpSpPr>
      <p:pic>
        <p:nvPicPr>
          <p:cNvPr id="21" name="Google Shape;21;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093429" y="6129849"/>
            <a:ext cx="1739690" cy="503802"/>
          </a:xfrm>
          <a:prstGeom prst="rect">
            <a:avLst/>
          </a:prstGeom>
          <a:noFill/>
          <a:ln>
            <a:noFill/>
          </a:ln>
        </p:spPr>
      </p:pic>
      <p:sp>
        <p:nvSpPr>
          <p:cNvPr id="22" name="Google Shape;22;p3"/>
          <p:cNvSpPr txBox="1">
            <a:spLocks noGrp="1"/>
          </p:cNvSpPr>
          <p:nvPr>
            <p:ph type="body" idx="1"/>
          </p:nvPr>
        </p:nvSpPr>
        <p:spPr>
          <a:xfrm>
            <a:off x="532407" y="1397000"/>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086"/>
              </a:buClr>
              <a:buSzPts val="2800"/>
              <a:buFont typeface="Arial"/>
              <a:buChar char="•"/>
              <a:defRPr sz="2800" b="0" i="0" u="none" strike="noStrike" cap="none">
                <a:solidFill>
                  <a:srgbClr val="005086"/>
                </a:solidFill>
                <a:latin typeface="Lato"/>
                <a:ea typeface="Lato"/>
                <a:cs typeface="Lato"/>
                <a:sym typeface="Lato"/>
              </a:defRPr>
            </a:lvl1pPr>
            <a:lvl2pPr marL="914400" marR="0" lvl="1" indent="-381000" algn="l" rtl="0">
              <a:lnSpc>
                <a:spcPct val="90000"/>
              </a:lnSpc>
              <a:spcBef>
                <a:spcPts val="500"/>
              </a:spcBef>
              <a:spcAft>
                <a:spcPts val="0"/>
              </a:spcAft>
              <a:buClr>
                <a:srgbClr val="005086"/>
              </a:buClr>
              <a:buSzPts val="2400"/>
              <a:buFont typeface="Arial"/>
              <a:buChar char="•"/>
              <a:defRPr sz="2400" b="0" i="0" u="none" strike="noStrike" cap="none">
                <a:solidFill>
                  <a:srgbClr val="005086"/>
                </a:solidFill>
                <a:latin typeface="Lato"/>
                <a:ea typeface="Lato"/>
                <a:cs typeface="Lato"/>
                <a:sym typeface="Lato"/>
              </a:defRPr>
            </a:lvl2pPr>
            <a:lvl3pPr marL="1371600" marR="0" lvl="2" indent="-355600" algn="l" rtl="0">
              <a:lnSpc>
                <a:spcPct val="90000"/>
              </a:lnSpc>
              <a:spcBef>
                <a:spcPts val="500"/>
              </a:spcBef>
              <a:spcAft>
                <a:spcPts val="0"/>
              </a:spcAft>
              <a:buClr>
                <a:srgbClr val="005086"/>
              </a:buClr>
              <a:buSzPts val="2000"/>
              <a:buFont typeface="Arial"/>
              <a:buChar char="•"/>
              <a:defRPr sz="2000" b="0" i="0" u="none" strike="noStrike" cap="none">
                <a:solidFill>
                  <a:srgbClr val="005086"/>
                </a:solidFill>
                <a:latin typeface="Lato"/>
                <a:ea typeface="Lato"/>
                <a:cs typeface="Lato"/>
                <a:sym typeface="Lato"/>
              </a:defRPr>
            </a:lvl3pPr>
            <a:lvl4pPr marL="1828800" marR="0" lvl="3" indent="-342900" algn="l" rtl="0">
              <a:lnSpc>
                <a:spcPct val="90000"/>
              </a:lnSpc>
              <a:spcBef>
                <a:spcPts val="500"/>
              </a:spcBef>
              <a:spcAft>
                <a:spcPts val="0"/>
              </a:spcAft>
              <a:buClr>
                <a:srgbClr val="005086"/>
              </a:buClr>
              <a:buSzPts val="1800"/>
              <a:buFont typeface="Arial"/>
              <a:buChar char="•"/>
              <a:defRPr sz="1800" b="0" i="0" u="none" strike="noStrike" cap="none">
                <a:solidFill>
                  <a:srgbClr val="005086"/>
                </a:solidFill>
                <a:latin typeface="Lato"/>
                <a:ea typeface="Lato"/>
                <a:cs typeface="Lato"/>
                <a:sym typeface="Lato"/>
              </a:defRPr>
            </a:lvl4pPr>
            <a:lvl5pPr marL="2286000" marR="0" lvl="4" indent="-342900" algn="l" rtl="0">
              <a:lnSpc>
                <a:spcPct val="90000"/>
              </a:lnSpc>
              <a:spcBef>
                <a:spcPts val="500"/>
              </a:spcBef>
              <a:spcAft>
                <a:spcPts val="0"/>
              </a:spcAft>
              <a:buClr>
                <a:srgbClr val="005086"/>
              </a:buClr>
              <a:buSzPts val="1800"/>
              <a:buFont typeface="Arial"/>
              <a:buChar char="•"/>
              <a:defRPr sz="1800" b="0" i="0" u="none" strike="noStrike" cap="none">
                <a:solidFill>
                  <a:srgbClr val="005086"/>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23" name="Google Shape;23;p3"/>
          <p:cNvCxnSpPr/>
          <p:nvPr/>
        </p:nvCxnSpPr>
        <p:spPr>
          <a:xfrm>
            <a:off x="585840" y="854215"/>
            <a:ext cx="3021785" cy="0"/>
          </a:xfrm>
          <a:prstGeom prst="straightConnector1">
            <a:avLst/>
          </a:prstGeom>
          <a:noFill/>
          <a:ln w="28575" cap="flat" cmpd="sng">
            <a:solidFill>
              <a:srgbClr val="00B0F0"/>
            </a:solidFill>
            <a:prstDash val="solid"/>
            <a:miter lim="800000"/>
            <a:headEnd type="none" w="sm" len="sm"/>
            <a:tailEnd type="none" w="sm" len="sm"/>
          </a:ln>
        </p:spPr>
      </p:cxnSp>
      <p:sp>
        <p:nvSpPr>
          <p:cNvPr id="24" name="Google Shape;24;p3"/>
          <p:cNvSpPr txBox="1">
            <a:spLocks noGrp="1"/>
          </p:cNvSpPr>
          <p:nvPr>
            <p:ph type="body" idx="2"/>
          </p:nvPr>
        </p:nvSpPr>
        <p:spPr>
          <a:xfrm>
            <a:off x="310465" y="254124"/>
            <a:ext cx="6991350" cy="5101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5086"/>
              </a:buClr>
              <a:buSzPts val="2800"/>
              <a:buFont typeface="Arial"/>
              <a:buNone/>
              <a:defRPr sz="2800" b="0" i="0" u="none" strike="noStrike" cap="none">
                <a:solidFill>
                  <a:srgbClr val="005086"/>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Black"/>
                <a:ea typeface="Lato Black"/>
                <a:cs typeface="Lato Black"/>
                <a:sym typeface="Lato Black"/>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Black"/>
                <a:ea typeface="Lato Black"/>
                <a:cs typeface="Lato Black"/>
                <a:sym typeface="Lato Black"/>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Black"/>
                <a:ea typeface="Lato Black"/>
                <a:cs typeface="Lato Black"/>
                <a:sym typeface="Lato Bla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53506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6E8A-0EA3-A0E5-141E-68474042CC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680154-2944-EF2C-93F1-96BA506BD39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FF3085-2972-9DB3-2EDD-F0699F334324}"/>
              </a:ext>
            </a:extLst>
          </p:cNvPr>
          <p:cNvSpPr>
            <a:spLocks noGrp="1"/>
          </p:cNvSpPr>
          <p:nvPr>
            <p:ph type="dt" sz="half" idx="10"/>
          </p:nvPr>
        </p:nvSpPr>
        <p:spPr/>
        <p:txBody>
          <a:bodyPr/>
          <a:lstStyle/>
          <a:p>
            <a:fld id="{9E01251B-DE43-C04F-A281-F2A2D3DBE8D4}" type="datetimeFigureOut">
              <a:rPr lang="en-US" smtClean="0"/>
              <a:t>3/5/2026</a:t>
            </a:fld>
            <a:endParaRPr lang="en-US"/>
          </a:p>
        </p:txBody>
      </p:sp>
      <p:sp>
        <p:nvSpPr>
          <p:cNvPr id="5" name="Footer Placeholder 4">
            <a:extLst>
              <a:ext uri="{FF2B5EF4-FFF2-40B4-BE49-F238E27FC236}">
                <a16:creationId xmlns:a16="http://schemas.microsoft.com/office/drawing/2014/main" id="{A88B55C3-15A3-C4C1-9933-F3AAC41F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5DF5E-F70C-6FBA-4834-8C1D71A758E5}"/>
              </a:ext>
            </a:extLst>
          </p:cNvPr>
          <p:cNvSpPr>
            <a:spLocks noGrp="1"/>
          </p:cNvSpPr>
          <p:nvPr>
            <p:ph type="sldNum" sz="quarter" idx="12"/>
          </p:nvPr>
        </p:nvSpPr>
        <p:spPr/>
        <p:txBody>
          <a:bodyPr/>
          <a:lstStyle/>
          <a:p>
            <a:fld id="{EDA5A8D4-BE60-E549-A077-7E68DA784770}" type="slidenum">
              <a:rPr lang="en-US" smtClean="0"/>
              <a:t>‹#›</a:t>
            </a:fld>
            <a:endParaRPr lang="en-US"/>
          </a:p>
        </p:txBody>
      </p:sp>
    </p:spTree>
    <p:extLst>
      <p:ext uri="{BB962C8B-B14F-4D97-AF65-F5344CB8AC3E}">
        <p14:creationId xmlns:p14="http://schemas.microsoft.com/office/powerpoint/2010/main" val="272767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E3F5C-E8BD-D878-8C09-BEECE6FDB6F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0DD274-94A2-CFB9-7B5D-AB2CD3CEEE9E}"/>
              </a:ext>
            </a:extLst>
          </p:cNvPr>
          <p:cNvSpPr>
            <a:spLocks noGrp="1"/>
          </p:cNvSpPr>
          <p:nvPr>
            <p:ph type="ctrTitle" hasCustomPrompt="1"/>
          </p:nvPr>
        </p:nvSpPr>
        <p:spPr>
          <a:xfrm>
            <a:off x="4410495" y="2512519"/>
            <a:ext cx="6669184" cy="712787"/>
          </a:xfrm>
        </p:spPr>
        <p:txBody>
          <a:bodyPr anchor="t">
            <a:normAutofit/>
          </a:bodyPr>
          <a:lstStyle>
            <a:lvl1pPr algn="l">
              <a:defRPr sz="3600" b="1" i="0">
                <a:solidFill>
                  <a:schemeClr val="bg1"/>
                </a:solidFill>
                <a:latin typeface="Lato" panose="020F0502020204030203" pitchFamily="34" charset="77"/>
              </a:defRPr>
            </a:lvl1pPr>
          </a:lstStyle>
          <a:p>
            <a:r>
              <a:rPr lang="en-GB" dirty="0"/>
              <a:t>Click to edit title style</a:t>
            </a:r>
            <a:endParaRPr lang="en-US" dirty="0"/>
          </a:p>
        </p:txBody>
      </p:sp>
      <p:sp>
        <p:nvSpPr>
          <p:cNvPr id="3" name="Subtitle 2">
            <a:extLst>
              <a:ext uri="{FF2B5EF4-FFF2-40B4-BE49-F238E27FC236}">
                <a16:creationId xmlns:a16="http://schemas.microsoft.com/office/drawing/2014/main" id="{8CFCF9AD-D315-A3BD-A93F-B112DBC0378E}"/>
              </a:ext>
            </a:extLst>
          </p:cNvPr>
          <p:cNvSpPr>
            <a:spLocks noGrp="1"/>
          </p:cNvSpPr>
          <p:nvPr>
            <p:ph type="subTitle" idx="1" hasCustomPrompt="1"/>
          </p:nvPr>
        </p:nvSpPr>
        <p:spPr>
          <a:xfrm>
            <a:off x="4410495" y="3523480"/>
            <a:ext cx="6669184" cy="365125"/>
          </a:xfrm>
        </p:spPr>
        <p:txBody>
          <a:bodyPr>
            <a:noAutofit/>
          </a:bodyPr>
          <a:lstStyle>
            <a:lvl1pPr marL="0" indent="0" algn="l">
              <a:buNone/>
              <a:defRPr sz="20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pic>
        <p:nvPicPr>
          <p:cNvPr id="5" name="Google Shape;9;p2">
            <a:extLst>
              <a:ext uri="{FF2B5EF4-FFF2-40B4-BE49-F238E27FC236}">
                <a16:creationId xmlns:a16="http://schemas.microsoft.com/office/drawing/2014/main" id="{E50CF3FF-FA50-CC33-6B4D-7EEF5ADD2D9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335392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9CDAF8-5948-22E8-F4EF-172C7854BD1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0DD274-94A2-CFB9-7B5D-AB2CD3CEEE9E}"/>
              </a:ext>
            </a:extLst>
          </p:cNvPr>
          <p:cNvSpPr>
            <a:spLocks noGrp="1"/>
          </p:cNvSpPr>
          <p:nvPr>
            <p:ph type="ctrTitle" hasCustomPrompt="1"/>
          </p:nvPr>
        </p:nvSpPr>
        <p:spPr>
          <a:xfrm>
            <a:off x="4410494" y="2512519"/>
            <a:ext cx="7669033" cy="712787"/>
          </a:xfrm>
        </p:spPr>
        <p:txBody>
          <a:bodyPr anchor="t">
            <a:normAutofit/>
          </a:bodyPr>
          <a:lstStyle>
            <a:lvl1pPr algn="l">
              <a:defRPr sz="3600" b="1" i="0">
                <a:solidFill>
                  <a:srgbClr val="005087"/>
                </a:solidFill>
                <a:latin typeface="Lato" panose="020F0502020204030203" pitchFamily="34" charset="77"/>
              </a:defRPr>
            </a:lvl1pPr>
          </a:lstStyle>
          <a:p>
            <a:r>
              <a:rPr lang="en-GB" dirty="0"/>
              <a:t>Click to edit title style</a:t>
            </a:r>
            <a:endParaRPr lang="en-US" dirty="0"/>
          </a:p>
        </p:txBody>
      </p:sp>
      <p:sp>
        <p:nvSpPr>
          <p:cNvPr id="3" name="Subtitle 2">
            <a:extLst>
              <a:ext uri="{FF2B5EF4-FFF2-40B4-BE49-F238E27FC236}">
                <a16:creationId xmlns:a16="http://schemas.microsoft.com/office/drawing/2014/main" id="{8CFCF9AD-D315-A3BD-A93F-B112DBC0378E}"/>
              </a:ext>
            </a:extLst>
          </p:cNvPr>
          <p:cNvSpPr>
            <a:spLocks noGrp="1"/>
          </p:cNvSpPr>
          <p:nvPr>
            <p:ph type="subTitle" idx="1" hasCustomPrompt="1"/>
          </p:nvPr>
        </p:nvSpPr>
        <p:spPr>
          <a:xfrm>
            <a:off x="4410495" y="3523480"/>
            <a:ext cx="7669032" cy="365125"/>
          </a:xfrm>
        </p:spPr>
        <p:txBody>
          <a:bodyPr>
            <a:noAutofit/>
          </a:bodyPr>
          <a:lstStyle>
            <a:lvl1pPr marL="0" indent="0" algn="l">
              <a:buNone/>
              <a:defRPr sz="20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pic>
        <p:nvPicPr>
          <p:cNvPr id="6" name="Google Shape;21;p3">
            <a:extLst>
              <a:ext uri="{FF2B5EF4-FFF2-40B4-BE49-F238E27FC236}">
                <a16:creationId xmlns:a16="http://schemas.microsoft.com/office/drawing/2014/main" id="{1104B42E-A096-F95F-C917-6E0786A63D0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spTree>
    <p:extLst>
      <p:ext uri="{BB962C8B-B14F-4D97-AF65-F5344CB8AC3E}">
        <p14:creationId xmlns:p14="http://schemas.microsoft.com/office/powerpoint/2010/main" val="256640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over Option 4">
    <p:spTree>
      <p:nvGrpSpPr>
        <p:cNvPr id="1" name=""/>
        <p:cNvGrpSpPr/>
        <p:nvPr/>
      </p:nvGrpSpPr>
      <p:grpSpPr>
        <a:xfrm>
          <a:off x="0" y="0"/>
          <a:ext cx="0" cy="0"/>
          <a:chOff x="0" y="0"/>
          <a:chExt cx="0" cy="0"/>
        </a:xfrm>
      </p:grpSpPr>
      <p:pic>
        <p:nvPicPr>
          <p:cNvPr id="4" name="Picture 3" descr="A close-up of several people&#10;&#10;AI-generated content may be incorrect.">
            <a:extLst>
              <a:ext uri="{FF2B5EF4-FFF2-40B4-BE49-F238E27FC236}">
                <a16:creationId xmlns:a16="http://schemas.microsoft.com/office/drawing/2014/main" id="{A7231F9D-A24D-5FBB-FA92-FB6FA03A47F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0DD274-94A2-CFB9-7B5D-AB2CD3CEEE9E}"/>
              </a:ext>
            </a:extLst>
          </p:cNvPr>
          <p:cNvSpPr>
            <a:spLocks noGrp="1"/>
          </p:cNvSpPr>
          <p:nvPr>
            <p:ph type="ctrTitle" hasCustomPrompt="1"/>
          </p:nvPr>
        </p:nvSpPr>
        <p:spPr>
          <a:xfrm>
            <a:off x="367139" y="790597"/>
            <a:ext cx="3326088" cy="1774473"/>
          </a:xfrm>
        </p:spPr>
        <p:txBody>
          <a:bodyPr anchor="t">
            <a:normAutofit/>
          </a:bodyPr>
          <a:lstStyle>
            <a:lvl1pPr algn="l">
              <a:defRPr sz="3200" b="1" i="0">
                <a:solidFill>
                  <a:srgbClr val="005087"/>
                </a:solidFill>
                <a:latin typeface="Lato" panose="020F0502020204030203" pitchFamily="34" charset="77"/>
              </a:defRPr>
            </a:lvl1pPr>
          </a:lstStyle>
          <a:p>
            <a:r>
              <a:rPr lang="en-GB" dirty="0"/>
              <a:t>Click to edit title style</a:t>
            </a:r>
            <a:endParaRPr lang="en-US" dirty="0"/>
          </a:p>
        </p:txBody>
      </p:sp>
      <p:sp>
        <p:nvSpPr>
          <p:cNvPr id="3" name="Subtitle 2">
            <a:extLst>
              <a:ext uri="{FF2B5EF4-FFF2-40B4-BE49-F238E27FC236}">
                <a16:creationId xmlns:a16="http://schemas.microsoft.com/office/drawing/2014/main" id="{8CFCF9AD-D315-A3BD-A93F-B112DBC0378E}"/>
              </a:ext>
            </a:extLst>
          </p:cNvPr>
          <p:cNvSpPr>
            <a:spLocks noGrp="1"/>
          </p:cNvSpPr>
          <p:nvPr>
            <p:ph type="subTitle" idx="1" hasCustomPrompt="1"/>
          </p:nvPr>
        </p:nvSpPr>
        <p:spPr>
          <a:xfrm>
            <a:off x="367139" y="2664547"/>
            <a:ext cx="3326088" cy="365125"/>
          </a:xfrm>
        </p:spPr>
        <p:txBody>
          <a:bodyPr>
            <a:noAutofit/>
          </a:bodyPr>
          <a:lstStyle>
            <a:lvl1pPr marL="0" indent="0" algn="l">
              <a:buNone/>
              <a:defRPr sz="2000" b="1" i="0">
                <a:solidFill>
                  <a:schemeClr val="tx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pic>
        <p:nvPicPr>
          <p:cNvPr id="6" name="Google Shape;21;p3">
            <a:extLst>
              <a:ext uri="{FF2B5EF4-FFF2-40B4-BE49-F238E27FC236}">
                <a16:creationId xmlns:a16="http://schemas.microsoft.com/office/drawing/2014/main" id="{1104B42E-A096-F95F-C917-6E0786A63D0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100352" y="1046447"/>
            <a:ext cx="1449022" cy="419626"/>
          </a:xfrm>
          <a:prstGeom prst="rect">
            <a:avLst/>
          </a:prstGeom>
          <a:noFill/>
          <a:ln>
            <a:noFill/>
          </a:ln>
        </p:spPr>
      </p:pic>
    </p:spTree>
    <p:extLst>
      <p:ext uri="{BB962C8B-B14F-4D97-AF65-F5344CB8AC3E}">
        <p14:creationId xmlns:p14="http://schemas.microsoft.com/office/powerpoint/2010/main" val="158358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C77B5D-A549-634D-9833-B936728666E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0DD274-94A2-CFB9-7B5D-AB2CD3CEEE9E}"/>
              </a:ext>
            </a:extLst>
          </p:cNvPr>
          <p:cNvSpPr>
            <a:spLocks noGrp="1"/>
          </p:cNvSpPr>
          <p:nvPr>
            <p:ph type="ctrTitle" hasCustomPrompt="1"/>
          </p:nvPr>
        </p:nvSpPr>
        <p:spPr>
          <a:xfrm>
            <a:off x="5165379" y="3072606"/>
            <a:ext cx="6175556" cy="712787"/>
          </a:xfrm>
        </p:spPr>
        <p:txBody>
          <a:bodyPr anchor="t">
            <a:normAutofit/>
          </a:bodyPr>
          <a:lstStyle>
            <a:lvl1pPr algn="l">
              <a:defRPr sz="3200" b="1" i="0">
                <a:solidFill>
                  <a:schemeClr val="bg1"/>
                </a:solidFill>
                <a:latin typeface="Lato" panose="020F0502020204030203" pitchFamily="34" charset="77"/>
              </a:defRPr>
            </a:lvl1pPr>
          </a:lstStyle>
          <a:p>
            <a:r>
              <a:rPr lang="en-GB" dirty="0"/>
              <a:t>Click to edit title style</a:t>
            </a:r>
            <a:endParaRPr lang="en-US" dirty="0"/>
          </a:p>
        </p:txBody>
      </p:sp>
      <p:sp>
        <p:nvSpPr>
          <p:cNvPr id="3" name="Subtitle 2">
            <a:extLst>
              <a:ext uri="{FF2B5EF4-FFF2-40B4-BE49-F238E27FC236}">
                <a16:creationId xmlns:a16="http://schemas.microsoft.com/office/drawing/2014/main" id="{8CFCF9AD-D315-A3BD-A93F-B112DBC0378E}"/>
              </a:ext>
            </a:extLst>
          </p:cNvPr>
          <p:cNvSpPr>
            <a:spLocks noGrp="1"/>
          </p:cNvSpPr>
          <p:nvPr>
            <p:ph type="subTitle" idx="1" hasCustomPrompt="1"/>
          </p:nvPr>
        </p:nvSpPr>
        <p:spPr>
          <a:xfrm>
            <a:off x="5165379" y="4083567"/>
            <a:ext cx="6175556" cy="365125"/>
          </a:xfrm>
        </p:spPr>
        <p:txBody>
          <a:bodyPr>
            <a:noAutofit/>
          </a:bodyPr>
          <a:lstStyle>
            <a:lvl1pPr marL="0" indent="0" algn="l">
              <a:buNone/>
              <a:defRPr sz="2000" b="1" i="0">
                <a:solidFill>
                  <a:schemeClr val="bg1"/>
                </a:solidFill>
                <a:latin typeface="Lato"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endParaRPr lang="en-US" dirty="0"/>
          </a:p>
        </p:txBody>
      </p:sp>
      <p:pic>
        <p:nvPicPr>
          <p:cNvPr id="5" name="Google Shape;9;p2">
            <a:extLst>
              <a:ext uri="{FF2B5EF4-FFF2-40B4-BE49-F238E27FC236}">
                <a16:creationId xmlns:a16="http://schemas.microsoft.com/office/drawing/2014/main" id="{E50CF3FF-FA50-CC33-6B4D-7EEF5ADD2D9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146120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6E8A-0EA3-A0E5-141E-68474042CC42}"/>
              </a:ext>
            </a:extLst>
          </p:cNvPr>
          <p:cNvSpPr>
            <a:spLocks noGrp="1"/>
          </p:cNvSpPr>
          <p:nvPr>
            <p:ph type="title"/>
          </p:nvPr>
        </p:nvSpPr>
        <p:spPr>
          <a:xfrm>
            <a:off x="300990" y="228600"/>
            <a:ext cx="11993880" cy="548640"/>
          </a:xfrm>
        </p:spPr>
        <p:txBody>
          <a:bodyPr>
            <a:normAutofit/>
          </a:bodyPr>
          <a:lstStyle>
            <a:lvl1pPr>
              <a:defRPr sz="2800" b="1" i="0">
                <a:solidFill>
                  <a:srgbClr val="005087"/>
                </a:solidFill>
                <a:latin typeface="Lato" panose="020F0502020204030203" pitchFamily="34" charset="77"/>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231EB87E-D67E-9816-2F2F-E466080F4668}"/>
              </a:ext>
            </a:extLst>
          </p:cNvPr>
          <p:cNvPicPr>
            <a:picLocks noChangeAspect="1"/>
          </p:cNvPicPr>
          <p:nvPr userDrawn="1"/>
        </p:nvPicPr>
        <p:blipFill>
          <a:blip r:embed="rId2"/>
          <a:stretch>
            <a:fillRect/>
          </a:stretch>
        </p:blipFill>
        <p:spPr>
          <a:xfrm>
            <a:off x="353060" y="798022"/>
            <a:ext cx="787400" cy="38100"/>
          </a:xfrm>
          <a:prstGeom prst="rect">
            <a:avLst/>
          </a:prstGeom>
        </p:spPr>
      </p:pic>
      <p:sp>
        <p:nvSpPr>
          <p:cNvPr id="5" name="Content Placeholder 2">
            <a:extLst>
              <a:ext uri="{FF2B5EF4-FFF2-40B4-BE49-F238E27FC236}">
                <a16:creationId xmlns:a16="http://schemas.microsoft.com/office/drawing/2014/main" id="{8FAD9267-FFDE-3469-5089-9DD5EC45C2D3}"/>
              </a:ext>
            </a:extLst>
          </p:cNvPr>
          <p:cNvSpPr>
            <a:spLocks noGrp="1"/>
          </p:cNvSpPr>
          <p:nvPr>
            <p:ph sz="half" idx="1"/>
          </p:nvPr>
        </p:nvSpPr>
        <p:spPr>
          <a:xfrm>
            <a:off x="746760" y="1386238"/>
            <a:ext cx="10633364" cy="4351338"/>
          </a:xfrm>
        </p:spPr>
        <p:txBody>
          <a:bodyPr>
            <a:normAutofit/>
          </a:bodyPr>
          <a:lstStyle>
            <a:lvl1pPr>
              <a:defRPr sz="2400">
                <a:latin typeface="Lato" panose="020F0502020204030203" pitchFamily="34" charset="77"/>
              </a:defRPr>
            </a:lvl1pPr>
            <a:lvl2pPr>
              <a:defRPr sz="2000">
                <a:latin typeface="Lato" panose="020F0502020204030203" pitchFamily="34" charset="77"/>
              </a:defRPr>
            </a:lvl2pPr>
            <a:lvl3pPr>
              <a:defRPr sz="18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21;p3">
            <a:extLst>
              <a:ext uri="{FF2B5EF4-FFF2-40B4-BE49-F238E27FC236}">
                <a16:creationId xmlns:a16="http://schemas.microsoft.com/office/drawing/2014/main" id="{0B37F16A-D8D8-0EB9-17F4-D15E20F6E82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spTree>
    <p:extLst>
      <p:ext uri="{BB962C8B-B14F-4D97-AF65-F5344CB8AC3E}">
        <p14:creationId xmlns:p14="http://schemas.microsoft.com/office/powerpoint/2010/main" val="15487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3" name="Content Placeholder 10" descr="A white and blue background&#10;&#10;AI-generated content may be incorrect.">
            <a:extLst>
              <a:ext uri="{FF2B5EF4-FFF2-40B4-BE49-F238E27FC236}">
                <a16:creationId xmlns:a16="http://schemas.microsoft.com/office/drawing/2014/main" id="{01C9927C-B088-9DA8-8980-A58883225B16}"/>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a:stretch>
            <a:fillRect/>
          </a:stretch>
        </p:blipFill>
        <p:spPr>
          <a:xfrm>
            <a:off x="0" y="0"/>
            <a:ext cx="10284031" cy="6858000"/>
          </a:xfrm>
          <a:prstGeom prst="rect">
            <a:avLst/>
          </a:prstGeom>
        </p:spPr>
      </p:pic>
      <p:sp>
        <p:nvSpPr>
          <p:cNvPr id="2" name="Title 1">
            <a:extLst>
              <a:ext uri="{FF2B5EF4-FFF2-40B4-BE49-F238E27FC236}">
                <a16:creationId xmlns:a16="http://schemas.microsoft.com/office/drawing/2014/main" id="{5DAD6E8A-0EA3-A0E5-141E-68474042CC42}"/>
              </a:ext>
            </a:extLst>
          </p:cNvPr>
          <p:cNvSpPr>
            <a:spLocks noGrp="1"/>
          </p:cNvSpPr>
          <p:nvPr>
            <p:ph type="title"/>
          </p:nvPr>
        </p:nvSpPr>
        <p:spPr>
          <a:xfrm>
            <a:off x="300990" y="228600"/>
            <a:ext cx="11993880" cy="548640"/>
          </a:xfrm>
        </p:spPr>
        <p:txBody>
          <a:bodyPr>
            <a:normAutofit/>
          </a:bodyPr>
          <a:lstStyle>
            <a:lvl1pPr>
              <a:defRPr sz="2800" b="1" i="0">
                <a:solidFill>
                  <a:srgbClr val="005087"/>
                </a:solidFill>
                <a:latin typeface="Lato" panose="020F0502020204030203" pitchFamily="34" charset="77"/>
              </a:defRPr>
            </a:lvl1pPr>
          </a:lstStyle>
          <a:p>
            <a:r>
              <a:rPr lang="en-GB" dirty="0"/>
              <a:t>Click to edit Master title style</a:t>
            </a:r>
            <a:endParaRPr lang="en-US" dirty="0"/>
          </a:p>
        </p:txBody>
      </p:sp>
      <p:pic>
        <p:nvPicPr>
          <p:cNvPr id="4" name="Picture 3">
            <a:extLst>
              <a:ext uri="{FF2B5EF4-FFF2-40B4-BE49-F238E27FC236}">
                <a16:creationId xmlns:a16="http://schemas.microsoft.com/office/drawing/2014/main" id="{231EB87E-D67E-9816-2F2F-E466080F4668}"/>
              </a:ext>
            </a:extLst>
          </p:cNvPr>
          <p:cNvPicPr>
            <a:picLocks noChangeAspect="1"/>
          </p:cNvPicPr>
          <p:nvPr userDrawn="1"/>
        </p:nvPicPr>
        <p:blipFill>
          <a:blip r:embed="rId3"/>
          <a:stretch>
            <a:fillRect/>
          </a:stretch>
        </p:blipFill>
        <p:spPr>
          <a:xfrm>
            <a:off x="353060" y="798022"/>
            <a:ext cx="787400" cy="38100"/>
          </a:xfrm>
          <a:prstGeom prst="rect">
            <a:avLst/>
          </a:prstGeom>
        </p:spPr>
      </p:pic>
      <p:sp>
        <p:nvSpPr>
          <p:cNvPr id="5" name="Content Placeholder 2">
            <a:extLst>
              <a:ext uri="{FF2B5EF4-FFF2-40B4-BE49-F238E27FC236}">
                <a16:creationId xmlns:a16="http://schemas.microsoft.com/office/drawing/2014/main" id="{8FAD9267-FFDE-3469-5089-9DD5EC45C2D3}"/>
              </a:ext>
            </a:extLst>
          </p:cNvPr>
          <p:cNvSpPr>
            <a:spLocks noGrp="1"/>
          </p:cNvSpPr>
          <p:nvPr>
            <p:ph sz="half" idx="1"/>
          </p:nvPr>
        </p:nvSpPr>
        <p:spPr>
          <a:xfrm>
            <a:off x="746760" y="1386238"/>
            <a:ext cx="10633364" cy="4351338"/>
          </a:xfrm>
        </p:spPr>
        <p:txBody>
          <a:bodyPr>
            <a:normAutofit/>
          </a:bodyPr>
          <a:lstStyle>
            <a:lvl1pPr>
              <a:defRPr sz="2400">
                <a:latin typeface="Lato" panose="020F0502020204030203" pitchFamily="34" charset="77"/>
              </a:defRPr>
            </a:lvl1pPr>
            <a:lvl2pPr>
              <a:defRPr sz="2000">
                <a:latin typeface="Lato" panose="020F0502020204030203" pitchFamily="34" charset="77"/>
              </a:defRPr>
            </a:lvl2pPr>
            <a:lvl3pPr>
              <a:defRPr sz="18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21;p3">
            <a:extLst>
              <a:ext uri="{FF2B5EF4-FFF2-40B4-BE49-F238E27FC236}">
                <a16:creationId xmlns:a16="http://schemas.microsoft.com/office/drawing/2014/main" id="{C728A13C-28B1-141E-98F4-C5F2B2A2BF01}"/>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spTree>
    <p:extLst>
      <p:ext uri="{BB962C8B-B14F-4D97-AF65-F5344CB8AC3E}">
        <p14:creationId xmlns:p14="http://schemas.microsoft.com/office/powerpoint/2010/main" val="271188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E8751B5E-7F1B-287E-40A7-BCCD6E69D4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D6E8A-0EA3-A0E5-141E-68474042CC42}"/>
              </a:ext>
            </a:extLst>
          </p:cNvPr>
          <p:cNvSpPr>
            <a:spLocks noGrp="1"/>
          </p:cNvSpPr>
          <p:nvPr>
            <p:ph type="title"/>
          </p:nvPr>
        </p:nvSpPr>
        <p:spPr>
          <a:xfrm>
            <a:off x="300990" y="228600"/>
            <a:ext cx="11993880" cy="548640"/>
          </a:xfrm>
        </p:spPr>
        <p:txBody>
          <a:bodyPr>
            <a:normAutofit/>
          </a:bodyPr>
          <a:lstStyle>
            <a:lvl1pPr>
              <a:defRPr sz="2800" b="1" i="0">
                <a:solidFill>
                  <a:schemeClr val="bg1"/>
                </a:solidFill>
                <a:latin typeface="Lato" panose="020F0502020204030203" pitchFamily="34" charset="77"/>
              </a:defRPr>
            </a:lvl1pPr>
          </a:lstStyle>
          <a:p>
            <a:r>
              <a:rPr lang="en-GB" dirty="0"/>
              <a:t>Click to edit Master title style</a:t>
            </a:r>
            <a:endParaRPr lang="en-US" dirty="0"/>
          </a:p>
        </p:txBody>
      </p:sp>
      <p:sp>
        <p:nvSpPr>
          <p:cNvPr id="5" name="Content Placeholder 2">
            <a:extLst>
              <a:ext uri="{FF2B5EF4-FFF2-40B4-BE49-F238E27FC236}">
                <a16:creationId xmlns:a16="http://schemas.microsoft.com/office/drawing/2014/main" id="{8FAD9267-FFDE-3469-5089-9DD5EC45C2D3}"/>
              </a:ext>
            </a:extLst>
          </p:cNvPr>
          <p:cNvSpPr>
            <a:spLocks noGrp="1"/>
          </p:cNvSpPr>
          <p:nvPr>
            <p:ph sz="half" idx="1"/>
          </p:nvPr>
        </p:nvSpPr>
        <p:spPr>
          <a:xfrm>
            <a:off x="746760" y="1386238"/>
            <a:ext cx="10633364" cy="4351338"/>
          </a:xfrm>
        </p:spPr>
        <p:txBody>
          <a:bodyPr>
            <a:normAutofit/>
          </a:bodyPr>
          <a:lstStyle>
            <a:lvl1pPr>
              <a:defRPr sz="2400">
                <a:solidFill>
                  <a:schemeClr val="bg1"/>
                </a:solidFill>
                <a:latin typeface="Lato" panose="020F0502020204030203" pitchFamily="34" charset="77"/>
              </a:defRPr>
            </a:lvl1pPr>
            <a:lvl2pPr>
              <a:defRPr sz="2000">
                <a:solidFill>
                  <a:schemeClr val="bg1"/>
                </a:solidFill>
                <a:latin typeface="Lato" panose="020F0502020204030203" pitchFamily="34" charset="77"/>
              </a:defRPr>
            </a:lvl2pPr>
            <a:lvl3pPr>
              <a:defRPr sz="1800">
                <a:solidFill>
                  <a:schemeClr val="bg1"/>
                </a:solidFill>
                <a:latin typeface="Lato" panose="020F0502020204030203" pitchFamily="34" charset="77"/>
              </a:defRPr>
            </a:lvl3pPr>
            <a:lvl4pPr>
              <a:defRPr sz="1600">
                <a:solidFill>
                  <a:schemeClr val="bg1"/>
                </a:solidFill>
                <a:latin typeface="Lato" panose="020F0502020204030203" pitchFamily="34" charset="77"/>
              </a:defRPr>
            </a:lvl4pPr>
            <a:lvl5pPr>
              <a:defRPr sz="1600">
                <a:solidFill>
                  <a:schemeClr val="bg1"/>
                </a:solidFill>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Google Shape;21;p3">
            <a:extLst>
              <a:ext uri="{FF2B5EF4-FFF2-40B4-BE49-F238E27FC236}">
                <a16:creationId xmlns:a16="http://schemas.microsoft.com/office/drawing/2014/main" id="{C728A13C-28B1-141E-98F4-C5F2B2A2BF0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pic>
        <p:nvPicPr>
          <p:cNvPr id="9" name="Picture 8">
            <a:extLst>
              <a:ext uri="{FF2B5EF4-FFF2-40B4-BE49-F238E27FC236}">
                <a16:creationId xmlns:a16="http://schemas.microsoft.com/office/drawing/2014/main" id="{7D72DFC5-3A13-1B17-16F3-3D10945D2E46}"/>
              </a:ext>
            </a:extLst>
          </p:cNvPr>
          <p:cNvPicPr>
            <a:picLocks noChangeAspect="1"/>
          </p:cNvPicPr>
          <p:nvPr userDrawn="1"/>
        </p:nvPicPr>
        <p:blipFill>
          <a:blip r:embed="rId4"/>
          <a:stretch>
            <a:fillRect/>
          </a:stretch>
        </p:blipFill>
        <p:spPr>
          <a:xfrm>
            <a:off x="353060" y="777240"/>
            <a:ext cx="787400" cy="38100"/>
          </a:xfrm>
          <a:prstGeom prst="rect">
            <a:avLst/>
          </a:prstGeom>
        </p:spPr>
      </p:pic>
      <p:pic>
        <p:nvPicPr>
          <p:cNvPr id="10" name="Google Shape;9;p2">
            <a:extLst>
              <a:ext uri="{FF2B5EF4-FFF2-40B4-BE49-F238E27FC236}">
                <a16:creationId xmlns:a16="http://schemas.microsoft.com/office/drawing/2014/main" id="{46FD500B-E15B-296A-F0D8-9DE319D02375}"/>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10405834" y="6128953"/>
            <a:ext cx="1428729" cy="413750"/>
          </a:xfrm>
          <a:prstGeom prst="rect">
            <a:avLst/>
          </a:prstGeom>
          <a:noFill/>
          <a:ln>
            <a:noFill/>
          </a:ln>
        </p:spPr>
      </p:pic>
    </p:spTree>
    <p:extLst>
      <p:ext uri="{BB962C8B-B14F-4D97-AF65-F5344CB8AC3E}">
        <p14:creationId xmlns:p14="http://schemas.microsoft.com/office/powerpoint/2010/main" val="185710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1BB7-31FF-0800-92E9-FCAED9EA8CFB}"/>
              </a:ext>
            </a:extLst>
          </p:cNvPr>
          <p:cNvSpPr>
            <a:spLocks noGrp="1"/>
          </p:cNvSpPr>
          <p:nvPr>
            <p:ph type="title"/>
          </p:nvPr>
        </p:nvSpPr>
        <p:spPr>
          <a:xfrm>
            <a:off x="297630" y="275607"/>
            <a:ext cx="9048251" cy="548640"/>
          </a:xfrm>
        </p:spPr>
        <p:txBody>
          <a:bodyPr anchor="t">
            <a:normAutofit/>
          </a:bodyPr>
          <a:lstStyle>
            <a:lvl1pPr>
              <a:defRPr sz="2800" b="1" i="0">
                <a:solidFill>
                  <a:srgbClr val="005087"/>
                </a:solidFill>
                <a:latin typeface="Lato" panose="020F0502020204030203" pitchFamily="34"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564B817-980C-C9BA-231D-A291EEB665C8}"/>
              </a:ext>
            </a:extLst>
          </p:cNvPr>
          <p:cNvSpPr>
            <a:spLocks noGrp="1"/>
          </p:cNvSpPr>
          <p:nvPr>
            <p:ph type="body" idx="1"/>
          </p:nvPr>
        </p:nvSpPr>
        <p:spPr>
          <a:xfrm>
            <a:off x="839788" y="1358537"/>
            <a:ext cx="5157787" cy="548640"/>
          </a:xfrm>
        </p:spPr>
        <p:txBody>
          <a:bodyPr anchor="t">
            <a:normAutofit/>
          </a:bodyPr>
          <a:lstStyle>
            <a:lvl1pPr marL="0" indent="0">
              <a:buNone/>
              <a:defRPr sz="2400" b="1">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159755-E5C4-B31B-981D-E992FEBD8E6D}"/>
              </a:ext>
            </a:extLst>
          </p:cNvPr>
          <p:cNvSpPr>
            <a:spLocks noGrp="1"/>
          </p:cNvSpPr>
          <p:nvPr>
            <p:ph sz="half" idx="2"/>
          </p:nvPr>
        </p:nvSpPr>
        <p:spPr>
          <a:xfrm>
            <a:off x="839788" y="2051821"/>
            <a:ext cx="5157787" cy="3684588"/>
          </a:xfrm>
        </p:spPr>
        <p:txBody>
          <a:bodyPr>
            <a:normAutofit/>
          </a:bodyPr>
          <a:lstStyle>
            <a:lvl1pPr>
              <a:defRPr sz="2000">
                <a:latin typeface="Lato" panose="020F0502020204030203" pitchFamily="34" charset="77"/>
              </a:defRPr>
            </a:lvl1pPr>
            <a:lvl2pPr>
              <a:defRPr sz="1800">
                <a:latin typeface="Lato" panose="020F0502020204030203" pitchFamily="34" charset="77"/>
              </a:defRPr>
            </a:lvl2pPr>
            <a:lvl3pPr>
              <a:defRPr sz="1600">
                <a:latin typeface="Lato" panose="020F0502020204030203" pitchFamily="34" charset="77"/>
              </a:defRPr>
            </a:lvl3pPr>
            <a:lvl4pPr>
              <a:defRPr sz="1400">
                <a:latin typeface="Lato" panose="020F0502020204030203" pitchFamily="34" charset="77"/>
              </a:defRPr>
            </a:lvl4pPr>
            <a:lvl5pPr>
              <a:defRPr sz="14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48EC35-08BC-360C-6041-F2CA2DE553D6}"/>
              </a:ext>
            </a:extLst>
          </p:cNvPr>
          <p:cNvSpPr>
            <a:spLocks noGrp="1"/>
          </p:cNvSpPr>
          <p:nvPr>
            <p:ph type="body" sz="quarter" idx="3"/>
          </p:nvPr>
        </p:nvSpPr>
        <p:spPr>
          <a:xfrm>
            <a:off x="6172200" y="1358537"/>
            <a:ext cx="5183188" cy="548640"/>
          </a:xfrm>
        </p:spPr>
        <p:txBody>
          <a:bodyPr anchor="t">
            <a:normAutofit/>
          </a:bodyPr>
          <a:lstStyle>
            <a:lvl1pPr marL="0" indent="0">
              <a:buNone/>
              <a:defRPr sz="2400" b="1">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370B15-0D96-E649-C83E-083E333C967D}"/>
              </a:ext>
            </a:extLst>
          </p:cNvPr>
          <p:cNvSpPr>
            <a:spLocks noGrp="1"/>
          </p:cNvSpPr>
          <p:nvPr>
            <p:ph sz="quarter" idx="4"/>
          </p:nvPr>
        </p:nvSpPr>
        <p:spPr>
          <a:xfrm>
            <a:off x="6172200" y="2051821"/>
            <a:ext cx="5183188" cy="3684588"/>
          </a:xfrm>
        </p:spPr>
        <p:txBody>
          <a:bodyPr>
            <a:normAutofit/>
          </a:bodyPr>
          <a:lstStyle>
            <a:lvl1pPr>
              <a:defRPr sz="2000">
                <a:latin typeface="Lato" panose="020F0502020204030203" pitchFamily="34" charset="77"/>
              </a:defRPr>
            </a:lvl1pPr>
            <a:lvl2pPr>
              <a:defRPr sz="1800">
                <a:latin typeface="Lato" panose="020F0502020204030203" pitchFamily="34" charset="77"/>
              </a:defRPr>
            </a:lvl2pPr>
            <a:lvl3pPr>
              <a:defRPr sz="1600">
                <a:latin typeface="Lato" panose="020F0502020204030203" pitchFamily="34" charset="77"/>
              </a:defRPr>
            </a:lvl3pPr>
            <a:lvl4pPr>
              <a:defRPr sz="1400">
                <a:latin typeface="Lato" panose="020F0502020204030203" pitchFamily="34" charset="77"/>
              </a:defRPr>
            </a:lvl4pPr>
            <a:lvl5pPr>
              <a:defRPr sz="1400">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499BF1A4-6015-D074-D16C-C36A1A650A35}"/>
              </a:ext>
            </a:extLst>
          </p:cNvPr>
          <p:cNvPicPr>
            <a:picLocks noChangeAspect="1"/>
          </p:cNvPicPr>
          <p:nvPr userDrawn="1"/>
        </p:nvPicPr>
        <p:blipFill>
          <a:blip r:embed="rId2"/>
          <a:stretch>
            <a:fillRect/>
          </a:stretch>
        </p:blipFill>
        <p:spPr>
          <a:xfrm>
            <a:off x="353060" y="798022"/>
            <a:ext cx="787400" cy="38100"/>
          </a:xfrm>
          <a:prstGeom prst="rect">
            <a:avLst/>
          </a:prstGeom>
        </p:spPr>
      </p:pic>
      <p:pic>
        <p:nvPicPr>
          <p:cNvPr id="12" name="Google Shape;21;p3">
            <a:extLst>
              <a:ext uri="{FF2B5EF4-FFF2-40B4-BE49-F238E27FC236}">
                <a16:creationId xmlns:a16="http://schemas.microsoft.com/office/drawing/2014/main" id="{F2A5B0C5-E7D8-F18F-C53F-7DACC9AB4713}"/>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97235" y="6126210"/>
            <a:ext cx="1449022" cy="419626"/>
          </a:xfrm>
          <a:prstGeom prst="rect">
            <a:avLst/>
          </a:prstGeom>
          <a:noFill/>
          <a:ln>
            <a:noFill/>
          </a:ln>
        </p:spPr>
      </p:pic>
    </p:spTree>
    <p:extLst>
      <p:ext uri="{BB962C8B-B14F-4D97-AF65-F5344CB8AC3E}">
        <p14:creationId xmlns:p14="http://schemas.microsoft.com/office/powerpoint/2010/main" val="20152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F269B-9D3E-D3D2-19F2-2872F5F8E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C8B848-537E-6DCF-693C-A652360A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FF8EA1-1331-D2BF-7452-1C6AA49F5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Lato" panose="020F0502020204030203" pitchFamily="34" charset="77"/>
              </a:defRPr>
            </a:lvl1pPr>
          </a:lstStyle>
          <a:p>
            <a:fld id="{9E01251B-DE43-C04F-A281-F2A2D3DBE8D4}" type="datetimeFigureOut">
              <a:rPr lang="en-US" smtClean="0"/>
              <a:pPr/>
              <a:t>3/5/2026</a:t>
            </a:fld>
            <a:endParaRPr lang="en-US" dirty="0"/>
          </a:p>
        </p:txBody>
      </p:sp>
      <p:sp>
        <p:nvSpPr>
          <p:cNvPr id="5" name="Footer Placeholder 4">
            <a:extLst>
              <a:ext uri="{FF2B5EF4-FFF2-40B4-BE49-F238E27FC236}">
                <a16:creationId xmlns:a16="http://schemas.microsoft.com/office/drawing/2014/main" id="{C1045176-F6FB-2799-A469-83EF20E96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758E33F8-B531-EF0F-A5E1-0A54863C8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Lato" panose="020F0502020204030203" pitchFamily="34" charset="77"/>
              </a:defRPr>
            </a:lvl1pPr>
          </a:lstStyle>
          <a:p>
            <a:fld id="{EDA5A8D4-BE60-E549-A077-7E68DA784770}" type="slidenum">
              <a:rPr lang="en-US" smtClean="0"/>
              <a:pPr/>
              <a:t>‹#›</a:t>
            </a:fld>
            <a:endParaRPr lang="en-US" dirty="0"/>
          </a:p>
        </p:txBody>
      </p:sp>
    </p:spTree>
    <p:extLst>
      <p:ext uri="{BB962C8B-B14F-4D97-AF65-F5344CB8AC3E}">
        <p14:creationId xmlns:p14="http://schemas.microsoft.com/office/powerpoint/2010/main" val="3871816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50" r:id="rId6"/>
    <p:sldLayoutId id="2147483661" r:id="rId7"/>
    <p:sldLayoutId id="2147483662" r:id="rId8"/>
    <p:sldLayoutId id="2147483663" r:id="rId9"/>
    <p:sldLayoutId id="2147483653" r:id="rId10"/>
    <p:sldLayoutId id="2147483664" r:id="rId11"/>
    <p:sldLayoutId id="2147483651" r:id="rId12"/>
    <p:sldLayoutId id="2147483670" r:id="rId13"/>
    <p:sldLayoutId id="2147483671" r:id="rId14"/>
    <p:sldLayoutId id="2147483672" r:id="rId15"/>
    <p:sldLayoutId id="2147483649" r:id="rId16"/>
    <p:sldLayoutId id="2147483674" r:id="rId17"/>
    <p:sldLayoutId id="2147483675" r:id="rId18"/>
    <p:sldLayoutId id="2147483676" r:id="rId19"/>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sars.gov.za/businesses-and-employers/small-businesses-taxpayers/smme-connect-13-february-2026-edition/" TargetMode="External"/><Relationship Id="rId2" Type="http://schemas.openxmlformats.org/officeDocument/2006/relationships/hyperlink" Target="http://www.sars.gov.za/businesses-and-employers/small-businesses-taxpayers/"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www.sars.gov.za/tax-practitioners/service-offerings-per-channel-for-tax-practitioners/" TargetMode="External"/><Relationship Id="rId2" Type="http://schemas.openxmlformats.org/officeDocument/2006/relationships/hyperlink" Target="https://www.sars.gov.za/tax-practitioners/"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www.sars.gov.za/tax-practitioners/tax-practitioner-connect-issue-68-november-202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png"/><Relationship Id="rId7" Type="http://schemas.openxmlformats.org/officeDocument/2006/relationships/diagramColors" Target="../diagrams/colors3.xml"/><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hyperlink" Target="http://www.sars.gov.za/"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vdp@sars.gov.za" TargetMode="External"/><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tools.sars.gov.za/sarsonlinequery/tcr01" TargetMode="External"/><Relationship Id="rId5" Type="http://schemas.openxmlformats.org/officeDocument/2006/relationships/hyperlink" Target="https://www.sarsefiling.co.za/" TargetMode="External"/><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12A06-7F5F-69E1-3270-D2740D29F0C8}"/>
              </a:ext>
            </a:extLst>
          </p:cNvPr>
          <p:cNvSpPr>
            <a:spLocks noGrp="1"/>
          </p:cNvSpPr>
          <p:nvPr>
            <p:ph type="ctrTitle"/>
          </p:nvPr>
        </p:nvSpPr>
        <p:spPr>
          <a:xfrm>
            <a:off x="3715109" y="2512519"/>
            <a:ext cx="8407880" cy="2253791"/>
          </a:xfrm>
        </p:spPr>
        <p:txBody>
          <a:bodyPr>
            <a:noAutofit/>
          </a:bodyPr>
          <a:lstStyle/>
          <a:p>
            <a:pPr algn="ctr"/>
            <a:br>
              <a:rPr lang="en-US" dirty="0">
                <a:ea typeface="Lato" panose="020F0502020204030203" pitchFamily="34" charset="0"/>
                <a:cs typeface="Lato" panose="020F0502020204030203" pitchFamily="34" charset="0"/>
              </a:rPr>
            </a:br>
            <a:r>
              <a:rPr lang="en-US" dirty="0">
                <a:ea typeface="Lato" panose="020F0502020204030203" pitchFamily="34" charset="0"/>
                <a:cs typeface="Lato" panose="020F0502020204030203" pitchFamily="34" charset="0"/>
              </a:rPr>
              <a:t>SARS Presentation </a:t>
            </a:r>
            <a:br>
              <a:rPr lang="en-US" dirty="0">
                <a:ea typeface="Lato" panose="020F0502020204030203" pitchFamily="34" charset="0"/>
                <a:cs typeface="Lato" panose="020F0502020204030203" pitchFamily="34" charset="0"/>
              </a:rPr>
            </a:br>
            <a:br>
              <a:rPr lang="en-US" dirty="0">
                <a:ea typeface="Lato" panose="020F0502020204030203" pitchFamily="34" charset="0"/>
                <a:cs typeface="Lato" panose="020F0502020204030203" pitchFamily="34" charset="0"/>
              </a:rPr>
            </a:br>
            <a:r>
              <a:rPr lang="en-US" dirty="0">
                <a:ea typeface="Lato" panose="020F0502020204030203" pitchFamily="34" charset="0"/>
                <a:cs typeface="Lato" panose="020F0502020204030203" pitchFamily="34" charset="0"/>
              </a:rPr>
              <a:t>Tax Compliance &amp; Tax Practitioners</a:t>
            </a:r>
            <a:br>
              <a:rPr lang="en-US" dirty="0">
                <a:ea typeface="Lato" panose="020F0502020204030203" pitchFamily="34" charset="0"/>
                <a:cs typeface="Lato" panose="020F0502020204030203" pitchFamily="34" charset="0"/>
              </a:rPr>
            </a:br>
            <a:br>
              <a:rPr lang="en-US" dirty="0">
                <a:ea typeface="Lato" panose="020F0502020204030203" pitchFamily="34" charset="0"/>
                <a:cs typeface="Lato" panose="020F0502020204030203" pitchFamily="34" charset="0"/>
              </a:rPr>
            </a:br>
            <a:endParaRPr lang="en-US" dirty="0"/>
          </a:p>
        </p:txBody>
      </p:sp>
    </p:spTree>
    <p:extLst>
      <p:ext uri="{BB962C8B-B14F-4D97-AF65-F5344CB8AC3E}">
        <p14:creationId xmlns:p14="http://schemas.microsoft.com/office/powerpoint/2010/main" val="405931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79CD-3E74-69C7-4A53-D7DC3B8B89F2}"/>
              </a:ext>
            </a:extLst>
          </p:cNvPr>
          <p:cNvSpPr>
            <a:spLocks noGrp="1"/>
          </p:cNvSpPr>
          <p:nvPr>
            <p:ph type="title"/>
          </p:nvPr>
        </p:nvSpPr>
        <p:spPr/>
        <p:txBody>
          <a:bodyPr>
            <a:normAutofit/>
          </a:bodyPr>
          <a:lstStyle/>
          <a:p>
            <a:r>
              <a:rPr lang="en-US" dirty="0"/>
              <a:t>Repercussions of Non-Compliance: Administrative Penalties</a:t>
            </a:r>
            <a:endParaRPr lang="en-ZA" dirty="0"/>
          </a:p>
        </p:txBody>
      </p:sp>
      <p:sp>
        <p:nvSpPr>
          <p:cNvPr id="4" name="Text Placeholder 1">
            <a:extLst>
              <a:ext uri="{FF2B5EF4-FFF2-40B4-BE49-F238E27FC236}">
                <a16:creationId xmlns:a16="http://schemas.microsoft.com/office/drawing/2014/main" id="{FEE938B6-DE32-3CCE-1082-91AEACA1BA96}"/>
              </a:ext>
            </a:extLst>
          </p:cNvPr>
          <p:cNvSpPr>
            <a:spLocks noGrp="1"/>
          </p:cNvSpPr>
          <p:nvPr>
            <p:ph sz="half" idx="1"/>
          </p:nvPr>
        </p:nvSpPr>
        <p:spPr>
          <a:xfrm>
            <a:off x="746125" y="925830"/>
            <a:ext cx="5586095" cy="5543550"/>
          </a:xfrm>
        </p:spPr>
        <p:txBody>
          <a:bodyPr>
            <a:noAutofit/>
          </a:bodyPr>
          <a:lstStyle/>
          <a:p>
            <a:pPr marL="50800" indent="0">
              <a:lnSpc>
                <a:spcPct val="150000"/>
              </a:lnSpc>
              <a:buNone/>
            </a:pPr>
            <a:r>
              <a:rPr lang="en-US" sz="1500" dirty="0">
                <a:solidFill>
                  <a:srgbClr val="004B7E"/>
                </a:solidFill>
              </a:rPr>
              <a:t>As permitted by section 75B of the Income Tax Act, No. 58 of 1962, effective 1 January 2009, SARS has begun imposing a range of stringent penalties in respect of non-compliance by taxpayers, which includes the following:</a:t>
            </a:r>
          </a:p>
          <a:p>
            <a:pPr>
              <a:lnSpc>
                <a:spcPct val="150000"/>
              </a:lnSpc>
            </a:pPr>
            <a:r>
              <a:rPr lang="en-US" sz="1500" dirty="0">
                <a:solidFill>
                  <a:srgbClr val="004B7E"/>
                </a:solidFill>
              </a:rPr>
              <a:t>Failure to register as a taxpayer</a:t>
            </a:r>
          </a:p>
          <a:p>
            <a:pPr>
              <a:lnSpc>
                <a:spcPct val="150000"/>
              </a:lnSpc>
            </a:pPr>
            <a:r>
              <a:rPr lang="en-US" sz="1500" dirty="0">
                <a:solidFill>
                  <a:srgbClr val="004B7E"/>
                </a:solidFill>
              </a:rPr>
              <a:t>Failure to inform SARS of a change of address and other personal particulars</a:t>
            </a:r>
          </a:p>
          <a:p>
            <a:pPr>
              <a:lnSpc>
                <a:spcPct val="150000"/>
              </a:lnSpc>
            </a:pPr>
            <a:r>
              <a:rPr lang="en-US" sz="1500" dirty="0">
                <a:solidFill>
                  <a:srgbClr val="004B7E"/>
                </a:solidFill>
              </a:rPr>
              <a:t>Failure to submit Income Tax returns (ITR12) and other documents.</a:t>
            </a:r>
          </a:p>
          <a:p>
            <a:pPr marL="50800" indent="0">
              <a:lnSpc>
                <a:spcPct val="150000"/>
              </a:lnSpc>
              <a:buNone/>
            </a:pPr>
            <a:r>
              <a:rPr lang="en-US" sz="1500" dirty="0">
                <a:solidFill>
                  <a:srgbClr val="004B7E"/>
                </a:solidFill>
              </a:rPr>
              <a:t>The abovementioned non-compliances are subject to a recurring penalty (this penalty will be charged each month until the non-compliance has been remedied). The amount of the penalty is determined according to the taxpayer’s taxable income or assessed loss</a:t>
            </a:r>
            <a:r>
              <a:rPr lang="en-US" sz="1600" dirty="0">
                <a:solidFill>
                  <a:srgbClr val="004B7E"/>
                </a:solidFill>
              </a:rPr>
              <a:t>.</a:t>
            </a:r>
          </a:p>
        </p:txBody>
      </p:sp>
      <p:pic>
        <p:nvPicPr>
          <p:cNvPr id="5" name="Picture 4">
            <a:extLst>
              <a:ext uri="{FF2B5EF4-FFF2-40B4-BE49-F238E27FC236}">
                <a16:creationId xmlns:a16="http://schemas.microsoft.com/office/drawing/2014/main" id="{4D3E9CDB-08E5-7208-39E2-58413BA27C05}"/>
              </a:ext>
            </a:extLst>
          </p:cNvPr>
          <p:cNvPicPr>
            <a:picLocks noChangeAspect="1"/>
          </p:cNvPicPr>
          <p:nvPr/>
        </p:nvPicPr>
        <p:blipFill>
          <a:blip r:embed="rId2"/>
          <a:stretch>
            <a:fillRect/>
          </a:stretch>
        </p:blipFill>
        <p:spPr>
          <a:xfrm>
            <a:off x="6479831" y="1085850"/>
            <a:ext cx="5074919" cy="4811395"/>
          </a:xfrm>
          <a:prstGeom prst="rect">
            <a:avLst/>
          </a:prstGeom>
        </p:spPr>
      </p:pic>
    </p:spTree>
    <p:extLst>
      <p:ext uri="{BB962C8B-B14F-4D97-AF65-F5344CB8AC3E}">
        <p14:creationId xmlns:p14="http://schemas.microsoft.com/office/powerpoint/2010/main" val="186662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0261-77C0-CF43-BC0B-78C9C25DC0CE}"/>
              </a:ext>
            </a:extLst>
          </p:cNvPr>
          <p:cNvSpPr>
            <a:spLocks noGrp="1"/>
          </p:cNvSpPr>
          <p:nvPr>
            <p:ph type="title"/>
          </p:nvPr>
        </p:nvSpPr>
        <p:spPr/>
        <p:txBody>
          <a:bodyPr>
            <a:normAutofit/>
          </a:bodyPr>
          <a:lstStyle/>
          <a:p>
            <a:r>
              <a:rPr lang="en-ZA" dirty="0"/>
              <a:t>Small Business Offerings</a:t>
            </a:r>
          </a:p>
        </p:txBody>
      </p:sp>
      <p:sp>
        <p:nvSpPr>
          <p:cNvPr id="3" name="Content Placeholder 2">
            <a:extLst>
              <a:ext uri="{FF2B5EF4-FFF2-40B4-BE49-F238E27FC236}">
                <a16:creationId xmlns:a16="http://schemas.microsoft.com/office/drawing/2014/main" id="{771A0EE0-4C44-E99F-4142-967A019AD0AA}"/>
              </a:ext>
            </a:extLst>
          </p:cNvPr>
          <p:cNvSpPr>
            <a:spLocks noGrp="1"/>
          </p:cNvSpPr>
          <p:nvPr>
            <p:ph sz="half" idx="1"/>
          </p:nvPr>
        </p:nvSpPr>
        <p:spPr>
          <a:xfrm>
            <a:off x="689610" y="986188"/>
            <a:ext cx="11085830" cy="5038692"/>
          </a:xfrm>
        </p:spPr>
        <p:txBody>
          <a:bodyPr/>
          <a:lstStyle/>
          <a:p>
            <a:pPr>
              <a:lnSpc>
                <a:spcPct val="100000"/>
              </a:lnSpc>
            </a:pPr>
            <a:r>
              <a:rPr lang="en-US" sz="1800" dirty="0">
                <a:solidFill>
                  <a:srgbClr val="004B7E"/>
                </a:solidFill>
              </a:rPr>
              <a:t>Small, Medium, and Micro Enterprises (SMMEs) are vital to South Africa’s economy. They account for approximately 34% of South Africa’s GDP and employ 60% of the workforce.</a:t>
            </a:r>
          </a:p>
          <a:p>
            <a:pPr marL="0" indent="0">
              <a:lnSpc>
                <a:spcPct val="100000"/>
              </a:lnSpc>
              <a:buNone/>
            </a:pPr>
            <a:endParaRPr lang="en-US" sz="1800" dirty="0">
              <a:solidFill>
                <a:srgbClr val="004B7E"/>
              </a:solidFill>
            </a:endParaRPr>
          </a:p>
          <a:p>
            <a:pPr>
              <a:lnSpc>
                <a:spcPct val="100000"/>
              </a:lnSpc>
            </a:pPr>
            <a:r>
              <a:rPr lang="en-US" sz="1800" dirty="0">
                <a:solidFill>
                  <a:srgbClr val="004B7E"/>
                </a:solidFill>
              </a:rPr>
              <a:t>Complying with your tax obligations as a small business has been made a lot easier over the past few years. </a:t>
            </a:r>
            <a:r>
              <a:rPr lang="en-US" sz="1800" dirty="0">
                <a:solidFill>
                  <a:srgbClr val="004B7E"/>
                </a:solidFill>
                <a:hlinkClick r:id="rId2"/>
              </a:rPr>
              <a:t>www.sars.gov.za/businesses-and-employers/small-businesses-taxpayers/</a:t>
            </a:r>
            <a:endParaRPr lang="en-US" sz="1800" dirty="0">
              <a:solidFill>
                <a:srgbClr val="004B7E"/>
              </a:solidFill>
            </a:endParaRPr>
          </a:p>
          <a:p>
            <a:pPr marL="0" indent="0">
              <a:buNone/>
            </a:pPr>
            <a:endParaRPr lang="en-ZA" sz="1800" dirty="0">
              <a:solidFill>
                <a:srgbClr val="004B7E"/>
              </a:solidFill>
            </a:endParaRPr>
          </a:p>
          <a:p>
            <a:r>
              <a:rPr lang="en-US" sz="1800" dirty="0">
                <a:solidFill>
                  <a:srgbClr val="004B7E"/>
                </a:solidFill>
              </a:rPr>
              <a:t>SMME Connect provide essential updates  </a:t>
            </a:r>
            <a:r>
              <a:rPr lang="en-ZA" sz="1800" dirty="0">
                <a:solidFill>
                  <a:srgbClr val="004B7E"/>
                </a:solidFill>
                <a:hlinkClick r:id="rId3"/>
              </a:rPr>
              <a:t>www.sars.gov.za/businesses-and-employers/small-businesses-taxpayers/smme-connect-13-february-2026-edition/</a:t>
            </a:r>
            <a:endParaRPr lang="en-ZA" sz="1800" dirty="0">
              <a:solidFill>
                <a:srgbClr val="004B7E"/>
              </a:solidFill>
            </a:endParaRPr>
          </a:p>
          <a:p>
            <a:endParaRPr lang="en-ZA" sz="1500" dirty="0">
              <a:solidFill>
                <a:srgbClr val="004B7E"/>
              </a:solidFill>
            </a:endParaRPr>
          </a:p>
          <a:p>
            <a:endParaRPr lang="en-ZA" sz="1500" dirty="0">
              <a:solidFill>
                <a:srgbClr val="004B7E"/>
              </a:solidFill>
            </a:endParaRPr>
          </a:p>
          <a:p>
            <a:endParaRPr lang="en-ZA" sz="1500" dirty="0">
              <a:solidFill>
                <a:srgbClr val="004B7E"/>
              </a:solidFill>
            </a:endParaRPr>
          </a:p>
          <a:p>
            <a:endParaRPr lang="en-ZA" sz="1500" dirty="0">
              <a:solidFill>
                <a:srgbClr val="004B7E"/>
              </a:solidFill>
            </a:endParaRPr>
          </a:p>
          <a:p>
            <a:endParaRPr lang="en-ZA" sz="1500" dirty="0">
              <a:solidFill>
                <a:srgbClr val="004B7E"/>
              </a:solidFill>
            </a:endParaRPr>
          </a:p>
        </p:txBody>
      </p:sp>
      <p:pic>
        <p:nvPicPr>
          <p:cNvPr id="5" name="Picture 4">
            <a:extLst>
              <a:ext uri="{FF2B5EF4-FFF2-40B4-BE49-F238E27FC236}">
                <a16:creationId xmlns:a16="http://schemas.microsoft.com/office/drawing/2014/main" id="{BAD77FE1-B382-950D-89D4-5BD97404D589}"/>
              </a:ext>
            </a:extLst>
          </p:cNvPr>
          <p:cNvPicPr>
            <a:picLocks noChangeAspect="1"/>
          </p:cNvPicPr>
          <p:nvPr/>
        </p:nvPicPr>
        <p:blipFill>
          <a:blip r:embed="rId4"/>
          <a:stretch>
            <a:fillRect/>
          </a:stretch>
        </p:blipFill>
        <p:spPr>
          <a:xfrm>
            <a:off x="772968" y="4408645"/>
            <a:ext cx="10646063" cy="1463167"/>
          </a:xfrm>
          <a:prstGeom prst="rect">
            <a:avLst/>
          </a:prstGeom>
        </p:spPr>
      </p:pic>
    </p:spTree>
    <p:extLst>
      <p:ext uri="{BB962C8B-B14F-4D97-AF65-F5344CB8AC3E}">
        <p14:creationId xmlns:p14="http://schemas.microsoft.com/office/powerpoint/2010/main" val="91723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92B1-432F-D16C-B8B3-604BCA4CFC8F}"/>
              </a:ext>
            </a:extLst>
          </p:cNvPr>
          <p:cNvSpPr>
            <a:spLocks noGrp="1"/>
          </p:cNvSpPr>
          <p:nvPr>
            <p:ph type="title"/>
          </p:nvPr>
        </p:nvSpPr>
        <p:spPr>
          <a:xfrm>
            <a:off x="278130" y="233680"/>
            <a:ext cx="11723370" cy="548640"/>
          </a:xfrm>
        </p:spPr>
        <p:txBody>
          <a:bodyPr/>
          <a:lstStyle/>
          <a:p>
            <a:r>
              <a:rPr lang="en-ZA" dirty="0"/>
              <a:t>Tax Practitioner Offerings</a:t>
            </a:r>
          </a:p>
        </p:txBody>
      </p:sp>
      <p:sp>
        <p:nvSpPr>
          <p:cNvPr id="3" name="Content Placeholder 2">
            <a:extLst>
              <a:ext uri="{FF2B5EF4-FFF2-40B4-BE49-F238E27FC236}">
                <a16:creationId xmlns:a16="http://schemas.microsoft.com/office/drawing/2014/main" id="{1807ADD7-94D9-3D47-3429-F48A51220F75}"/>
              </a:ext>
            </a:extLst>
          </p:cNvPr>
          <p:cNvSpPr>
            <a:spLocks noGrp="1"/>
          </p:cNvSpPr>
          <p:nvPr>
            <p:ph sz="half" idx="1"/>
          </p:nvPr>
        </p:nvSpPr>
        <p:spPr>
          <a:xfrm>
            <a:off x="655320" y="1050958"/>
            <a:ext cx="10633364" cy="5024722"/>
          </a:xfrm>
        </p:spPr>
        <p:txBody>
          <a:bodyPr>
            <a:normAutofit/>
          </a:bodyPr>
          <a:lstStyle/>
          <a:p>
            <a:pPr>
              <a:lnSpc>
                <a:spcPct val="170000"/>
              </a:lnSpc>
            </a:pPr>
            <a:r>
              <a:rPr lang="en-US" sz="1800" dirty="0">
                <a:solidFill>
                  <a:srgbClr val="004B7E"/>
                </a:solidFill>
              </a:rPr>
              <a:t>A comprehensive Tax Practitioner page providing all necessary information and resources can be accessed: </a:t>
            </a:r>
            <a:r>
              <a:rPr lang="en-US" sz="2000" dirty="0">
                <a:hlinkClick r:id="rId2"/>
              </a:rPr>
              <a:t>Tax Practitioners | South African Revenue Service</a:t>
            </a:r>
            <a:endParaRPr lang="en-US" sz="2000" dirty="0"/>
          </a:p>
          <a:p>
            <a:pPr>
              <a:lnSpc>
                <a:spcPct val="170000"/>
              </a:lnSpc>
            </a:pPr>
            <a:r>
              <a:rPr lang="en-US" sz="1800" dirty="0">
                <a:solidFill>
                  <a:srgbClr val="004B7E"/>
                </a:solidFill>
              </a:rPr>
              <a:t>Service offerings per channel: </a:t>
            </a:r>
            <a:r>
              <a:rPr lang="en-US" sz="2000" dirty="0">
                <a:solidFill>
                  <a:srgbClr val="005086"/>
                </a:solidFill>
                <a:latin typeface="Arial" panose="020B0604020202020204" pitchFamily="34" charset="0"/>
                <a:ea typeface="Lato"/>
                <a:cs typeface="Arial" panose="020B0604020202020204" pitchFamily="34" charset="0"/>
                <a:sym typeface="Lato"/>
                <a:hlinkClick r:id="rId3"/>
              </a:rPr>
              <a:t>www.sars.gov.za/tax-practitioners/service-offerings-per-channel-for-tax-practitioners/</a:t>
            </a:r>
            <a:endParaRPr lang="en-US" sz="2000" dirty="0"/>
          </a:p>
          <a:p>
            <a:pPr>
              <a:lnSpc>
                <a:spcPct val="170000"/>
              </a:lnSpc>
            </a:pPr>
            <a:r>
              <a:rPr lang="en-US" sz="1800" dirty="0">
                <a:solidFill>
                  <a:srgbClr val="004B7E"/>
                </a:solidFill>
              </a:rPr>
              <a:t>Practitioner connect provide essential updates to assist you navigate the months ahead: </a:t>
            </a:r>
            <a:r>
              <a:rPr lang="en-US" sz="2000" dirty="0">
                <a:hlinkClick r:id="rId4"/>
              </a:rPr>
              <a:t>Tax Practitioner Connect Issue 68 (November 2025) | South African Revenue Service</a:t>
            </a:r>
            <a:endParaRPr lang="en-US" sz="2000" dirty="0">
              <a:solidFill>
                <a:srgbClr val="000000"/>
              </a:solidFill>
              <a:latin typeface="Lato" panose="020F0502020204030203" pitchFamily="34" charset="0"/>
            </a:endParaRPr>
          </a:p>
          <a:p>
            <a:pPr marL="0" indent="0">
              <a:lnSpc>
                <a:spcPct val="150000"/>
              </a:lnSpc>
              <a:buNone/>
            </a:pPr>
            <a:endParaRPr lang="en-US" sz="1600" dirty="0"/>
          </a:p>
          <a:p>
            <a:pPr marL="50800" indent="0">
              <a:lnSpc>
                <a:spcPct val="150000"/>
              </a:lnSpc>
              <a:buNone/>
            </a:pPr>
            <a:r>
              <a:rPr lang="en-US" sz="1600" dirty="0"/>
              <a:t> </a:t>
            </a:r>
          </a:p>
        </p:txBody>
      </p:sp>
      <p:pic>
        <p:nvPicPr>
          <p:cNvPr id="8" name="Picture 7">
            <a:extLst>
              <a:ext uri="{FF2B5EF4-FFF2-40B4-BE49-F238E27FC236}">
                <a16:creationId xmlns:a16="http://schemas.microsoft.com/office/drawing/2014/main" id="{28D737F2-A55F-1420-87A0-E7909A99D6CA}"/>
              </a:ext>
            </a:extLst>
          </p:cNvPr>
          <p:cNvPicPr>
            <a:picLocks noChangeAspect="1"/>
          </p:cNvPicPr>
          <p:nvPr/>
        </p:nvPicPr>
        <p:blipFill>
          <a:blip r:embed="rId5"/>
          <a:stretch>
            <a:fillRect/>
          </a:stretch>
        </p:blipFill>
        <p:spPr>
          <a:xfrm>
            <a:off x="792020" y="4620134"/>
            <a:ext cx="10607959" cy="1455546"/>
          </a:xfrm>
          <a:prstGeom prst="rect">
            <a:avLst/>
          </a:prstGeom>
        </p:spPr>
      </p:pic>
    </p:spTree>
    <p:extLst>
      <p:ext uri="{BB962C8B-B14F-4D97-AF65-F5344CB8AC3E}">
        <p14:creationId xmlns:p14="http://schemas.microsoft.com/office/powerpoint/2010/main" val="4067983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6787-034B-C42F-FF3E-83BBD8FAE63D}"/>
              </a:ext>
            </a:extLst>
          </p:cNvPr>
          <p:cNvSpPr>
            <a:spLocks noGrp="1"/>
          </p:cNvSpPr>
          <p:nvPr>
            <p:ph type="title"/>
          </p:nvPr>
        </p:nvSpPr>
        <p:spPr/>
        <p:txBody>
          <a:bodyPr>
            <a:normAutofit/>
          </a:bodyPr>
          <a:lstStyle/>
          <a:p>
            <a:r>
              <a:rPr lang="en-US" dirty="0"/>
              <a:t>Deregistration of Tax Practitioners</a:t>
            </a:r>
            <a:endParaRPr lang="en-ZA" dirty="0"/>
          </a:p>
        </p:txBody>
      </p:sp>
      <p:sp>
        <p:nvSpPr>
          <p:cNvPr id="4" name="Text Placeholder 1">
            <a:extLst>
              <a:ext uri="{FF2B5EF4-FFF2-40B4-BE49-F238E27FC236}">
                <a16:creationId xmlns:a16="http://schemas.microsoft.com/office/drawing/2014/main" id="{21F99EC3-3041-C207-CB7E-62AAD5E7F877}"/>
              </a:ext>
            </a:extLst>
          </p:cNvPr>
          <p:cNvSpPr>
            <a:spLocks noGrp="1"/>
          </p:cNvSpPr>
          <p:nvPr>
            <p:ph sz="half" idx="1"/>
          </p:nvPr>
        </p:nvSpPr>
        <p:spPr>
          <a:xfrm>
            <a:off x="677545" y="974408"/>
            <a:ext cx="10432415" cy="4623752"/>
          </a:xfrm>
        </p:spPr>
        <p:txBody>
          <a:bodyPr/>
          <a:lstStyle/>
          <a:p>
            <a:pPr>
              <a:lnSpc>
                <a:spcPct val="150000"/>
              </a:lnSpc>
            </a:pPr>
            <a:r>
              <a:rPr lang="en-US" sz="1800" dirty="0">
                <a:solidFill>
                  <a:srgbClr val="004B7E"/>
                </a:solidFill>
              </a:rPr>
              <a:t>Implementing section 240(3)(d) of the TAA, SARS issued letters of intention to deregister tax practitioners, due to continuous non-compliance. </a:t>
            </a:r>
          </a:p>
          <a:p>
            <a:pPr>
              <a:lnSpc>
                <a:spcPct val="150000"/>
              </a:lnSpc>
            </a:pPr>
            <a:r>
              <a:rPr lang="en-US" sz="1800" dirty="0">
                <a:solidFill>
                  <a:srgbClr val="004B7E"/>
                </a:solidFill>
              </a:rPr>
              <a:t>Tax Practitioners have 21 business days to take remedial action, failing which, any delay will result in their tax practitioner status being deregistered and their RCBs being notified. </a:t>
            </a:r>
            <a:endParaRPr lang="en-US" sz="1800" dirty="0">
              <a:solidFill>
                <a:srgbClr val="000000"/>
              </a:solidFill>
              <a:latin typeface="Lato" panose="020F0502020204030203" pitchFamily="34" charset="0"/>
            </a:endParaRPr>
          </a:p>
          <a:p>
            <a:pPr>
              <a:lnSpc>
                <a:spcPct val="150000"/>
              </a:lnSpc>
            </a:pPr>
            <a:r>
              <a:rPr lang="en-US" sz="1800" dirty="0">
                <a:solidFill>
                  <a:srgbClr val="004B7E"/>
                </a:solidFill>
              </a:rPr>
              <a:t>Tax Practitioner External Guide</a:t>
            </a:r>
          </a:p>
          <a:p>
            <a:pPr marL="50800" indent="0">
              <a:lnSpc>
                <a:spcPct val="150000"/>
              </a:lnSpc>
              <a:buNone/>
            </a:pPr>
            <a:r>
              <a:rPr lang="en-US" sz="1600" dirty="0"/>
              <a:t> </a:t>
            </a:r>
          </a:p>
          <a:p>
            <a:endParaRPr lang="en-ZA" dirty="0"/>
          </a:p>
        </p:txBody>
      </p:sp>
      <p:graphicFrame>
        <p:nvGraphicFramePr>
          <p:cNvPr id="5" name="Object 4">
            <a:extLst>
              <a:ext uri="{FF2B5EF4-FFF2-40B4-BE49-F238E27FC236}">
                <a16:creationId xmlns:a16="http://schemas.microsoft.com/office/drawing/2014/main" id="{6E500E56-9843-8F2C-535B-335E4E1F8503}"/>
              </a:ext>
            </a:extLst>
          </p:cNvPr>
          <p:cNvGraphicFramePr>
            <a:graphicFrameLocks noChangeAspect="1"/>
          </p:cNvGraphicFramePr>
          <p:nvPr>
            <p:extLst>
              <p:ext uri="{D42A27DB-BD31-4B8C-83A1-F6EECF244321}">
                <p14:modId xmlns:p14="http://schemas.microsoft.com/office/powerpoint/2010/main" val="141951285"/>
              </p:ext>
            </p:extLst>
          </p:nvPr>
        </p:nvGraphicFramePr>
        <p:xfrm>
          <a:off x="1196686" y="3596640"/>
          <a:ext cx="1726854" cy="1585912"/>
        </p:xfrm>
        <a:graphic>
          <a:graphicData uri="http://schemas.openxmlformats.org/presentationml/2006/ole">
            <mc:AlternateContent xmlns:mc="http://schemas.openxmlformats.org/markup-compatibility/2006">
              <mc:Choice xmlns:v="urn:schemas-microsoft-com:vml" Requires="v">
                <p:oleObj name="Acrobat Document" showAsIcon="1" r:id="rId2" imgW="914400" imgH="792417" progId="AcroExch.Document.DC">
                  <p:embed/>
                </p:oleObj>
              </mc:Choice>
              <mc:Fallback>
                <p:oleObj name="Acrobat Document" showAsIcon="1" r:id="rId2" imgW="914400" imgH="792417" progId="AcroExch.Document.DC">
                  <p:embed/>
                  <p:pic>
                    <p:nvPicPr>
                      <p:cNvPr id="5" name="Object 4">
                        <a:extLst>
                          <a:ext uri="{FF2B5EF4-FFF2-40B4-BE49-F238E27FC236}">
                            <a16:creationId xmlns:a16="http://schemas.microsoft.com/office/drawing/2014/main" id="{6E500E56-9843-8F2C-535B-335E4E1F8503}"/>
                          </a:ext>
                        </a:extLst>
                      </p:cNvPr>
                      <p:cNvPicPr/>
                      <p:nvPr/>
                    </p:nvPicPr>
                    <p:blipFill>
                      <a:blip r:embed="rId3"/>
                      <a:stretch>
                        <a:fillRect/>
                      </a:stretch>
                    </p:blipFill>
                    <p:spPr>
                      <a:xfrm>
                        <a:off x="1196686" y="3596640"/>
                        <a:ext cx="1726854" cy="1585912"/>
                      </a:xfrm>
                      <a:prstGeom prst="rect">
                        <a:avLst/>
                      </a:prstGeom>
                    </p:spPr>
                  </p:pic>
                </p:oleObj>
              </mc:Fallback>
            </mc:AlternateContent>
          </a:graphicData>
        </a:graphic>
      </p:graphicFrame>
    </p:spTree>
    <p:extLst>
      <p:ext uri="{BB962C8B-B14F-4D97-AF65-F5344CB8AC3E}">
        <p14:creationId xmlns:p14="http://schemas.microsoft.com/office/powerpoint/2010/main" val="2537166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FDA7-874C-2D47-2442-9F1A5E1EEC31}"/>
              </a:ext>
            </a:extLst>
          </p:cNvPr>
          <p:cNvSpPr>
            <a:spLocks noGrp="1"/>
          </p:cNvSpPr>
          <p:nvPr>
            <p:ph type="title"/>
          </p:nvPr>
        </p:nvSpPr>
        <p:spPr>
          <a:xfrm>
            <a:off x="297630" y="275607"/>
            <a:ext cx="9048251" cy="548640"/>
          </a:xfrm>
        </p:spPr>
        <p:txBody>
          <a:bodyPr anchor="t">
            <a:normAutofit/>
          </a:bodyPr>
          <a:lstStyle/>
          <a:p>
            <a:r>
              <a:rPr lang="en-ZA" dirty="0"/>
              <a:t>Ethical Conduct: Client confidentiality</a:t>
            </a:r>
          </a:p>
        </p:txBody>
      </p:sp>
      <p:pic>
        <p:nvPicPr>
          <p:cNvPr id="5" name="object 4">
            <a:extLst>
              <a:ext uri="{FF2B5EF4-FFF2-40B4-BE49-F238E27FC236}">
                <a16:creationId xmlns:a16="http://schemas.microsoft.com/office/drawing/2014/main" id="{C0F74364-6538-190D-8931-C0054253B102}"/>
              </a:ext>
            </a:extLst>
          </p:cNvPr>
          <p:cNvPicPr/>
          <p:nvPr/>
        </p:nvPicPr>
        <p:blipFill>
          <a:blip r:embed="rId2" cstate="print"/>
          <a:stretch>
            <a:fillRect/>
          </a:stretch>
        </p:blipFill>
        <p:spPr>
          <a:xfrm>
            <a:off x="6524264" y="1404121"/>
            <a:ext cx="4919114" cy="3684588"/>
          </a:xfrm>
          <a:prstGeom prst="rect">
            <a:avLst/>
          </a:prstGeom>
          <a:noFill/>
        </p:spPr>
      </p:pic>
      <p:sp>
        <p:nvSpPr>
          <p:cNvPr id="6" name="TextBox 5">
            <a:extLst>
              <a:ext uri="{FF2B5EF4-FFF2-40B4-BE49-F238E27FC236}">
                <a16:creationId xmlns:a16="http://schemas.microsoft.com/office/drawing/2014/main" id="{4025918B-27E9-C74E-499B-D057201F1076}"/>
              </a:ext>
            </a:extLst>
          </p:cNvPr>
          <p:cNvSpPr txBox="1"/>
          <p:nvPr/>
        </p:nvSpPr>
        <p:spPr>
          <a:xfrm>
            <a:off x="297630" y="1026931"/>
            <a:ext cx="5983357" cy="419262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rgbClr val="004B7E"/>
                </a:solidFill>
                <a:latin typeface="Lato" panose="020F0502020204030203" pitchFamily="34" charset="77"/>
              </a:rPr>
              <a:t>Tax Practitioners must maintain the confidentiality of their clients and should not disclose client information to a third party without a client's permission, unless there is a legal obligation to do so. Information disclosed by the client should not be used by anyone including Tax Practitioner for personal gain.</a:t>
            </a:r>
          </a:p>
          <a:p>
            <a:pPr marL="285750" indent="-285750">
              <a:lnSpc>
                <a:spcPct val="150000"/>
              </a:lnSpc>
              <a:buFont typeface="Arial" panose="020B0604020202020204" pitchFamily="34" charset="0"/>
              <a:buChar char="•"/>
            </a:pPr>
            <a:r>
              <a:rPr lang="en-US" dirty="0">
                <a:solidFill>
                  <a:srgbClr val="004B7E"/>
                </a:solidFill>
                <a:latin typeface="Lato" panose="020F0502020204030203" pitchFamily="34" charset="77"/>
              </a:rPr>
              <a:t>Tax Practitioners need to maintain their Professional conduct under all circumstances.</a:t>
            </a:r>
          </a:p>
          <a:p>
            <a:pPr marL="285750" indent="-285750">
              <a:lnSpc>
                <a:spcPct val="150000"/>
              </a:lnSpc>
              <a:buFont typeface="Arial" panose="020B0604020202020204" pitchFamily="34" charset="0"/>
              <a:buChar char="•"/>
            </a:pPr>
            <a:r>
              <a:rPr lang="en-US" dirty="0">
                <a:solidFill>
                  <a:srgbClr val="004B7E"/>
                </a:solidFill>
                <a:latin typeface="Lato" panose="020F0502020204030203" pitchFamily="34" charset="77"/>
              </a:rPr>
              <a:t>Use escalation processes available to them should there be a situation that requires such escalation.  </a:t>
            </a:r>
          </a:p>
        </p:txBody>
      </p:sp>
    </p:spTree>
    <p:extLst>
      <p:ext uri="{BB962C8B-B14F-4D97-AF65-F5344CB8AC3E}">
        <p14:creationId xmlns:p14="http://schemas.microsoft.com/office/powerpoint/2010/main" val="237047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3AE3-A95B-5C09-5B26-36A24373EDCF}"/>
              </a:ext>
            </a:extLst>
          </p:cNvPr>
          <p:cNvSpPr>
            <a:spLocks noGrp="1"/>
          </p:cNvSpPr>
          <p:nvPr>
            <p:ph type="title"/>
          </p:nvPr>
        </p:nvSpPr>
        <p:spPr>
          <a:xfrm>
            <a:off x="297630" y="275607"/>
            <a:ext cx="11057758" cy="548640"/>
          </a:xfrm>
        </p:spPr>
        <p:txBody>
          <a:bodyPr>
            <a:normAutofit/>
          </a:bodyPr>
          <a:lstStyle/>
          <a:p>
            <a:r>
              <a:rPr lang="en-US" dirty="0"/>
              <a:t>Conclusion - # Your Tax Matters: Thank You South Africa</a:t>
            </a:r>
            <a:endParaRPr lang="en-ZA" dirty="0"/>
          </a:p>
        </p:txBody>
      </p:sp>
      <p:sp>
        <p:nvSpPr>
          <p:cNvPr id="8" name="Text Placeholder 1">
            <a:extLst>
              <a:ext uri="{FF2B5EF4-FFF2-40B4-BE49-F238E27FC236}">
                <a16:creationId xmlns:a16="http://schemas.microsoft.com/office/drawing/2014/main" id="{58DFF1FC-12E3-AA4F-8851-DD4BB253618D}"/>
              </a:ext>
            </a:extLst>
          </p:cNvPr>
          <p:cNvSpPr>
            <a:spLocks noGrp="1"/>
          </p:cNvSpPr>
          <p:nvPr>
            <p:ph type="body" idx="1"/>
          </p:nvPr>
        </p:nvSpPr>
        <p:spPr>
          <a:xfrm>
            <a:off x="512033" y="866058"/>
            <a:ext cx="10415047" cy="4696541"/>
          </a:xfrm>
        </p:spPr>
        <p:txBody>
          <a:bodyPr>
            <a:noAutofit/>
          </a:bodyPr>
          <a:lstStyle/>
          <a:p>
            <a:pPr>
              <a:lnSpc>
                <a:spcPct val="120000"/>
              </a:lnSpc>
            </a:pPr>
            <a:r>
              <a:rPr lang="en-US" sz="1500" b="0" dirty="0">
                <a:solidFill>
                  <a:srgbClr val="005086"/>
                </a:solidFill>
                <a:latin typeface="Lato"/>
                <a:ea typeface="Lato"/>
                <a:cs typeface="Lato"/>
                <a:sym typeface="Lato"/>
              </a:rPr>
              <a:t>In more than 30 years since our freedom, honest taxpayers and traders have contributed R23.3 trillion to our young democracy. We should never take SARS and Taxes for granted. The administrative efficiency and effectiveness of the tax and customs administration, despite limited economic growth, have meant that as a nation we are not what economists classify as a “heavily indebted poor country”. we can exercise our sovereignty substantively and Win.</a:t>
            </a:r>
          </a:p>
          <a:p>
            <a:pPr>
              <a:lnSpc>
                <a:spcPct val="120000"/>
              </a:lnSpc>
            </a:pPr>
            <a:r>
              <a:rPr lang="en-US" sz="1500" b="0" dirty="0">
                <a:solidFill>
                  <a:srgbClr val="005086"/>
                </a:solidFill>
                <a:latin typeface="Lato"/>
                <a:ea typeface="Lato"/>
                <a:cs typeface="Lato"/>
                <a:sym typeface="Lato"/>
              </a:rPr>
              <a:t>SARS always acts without fear, favour, or prejudice in discharging our Mandate. Our conviction is that most taxpayers and traders are honest, and if we help them to understand their obligation, and work hard to make them fulfil such obligation easy, they will voluntarily comply. In their name, we will also continue to enforce and prosecute those who break the law or do not comply, intentionally.</a:t>
            </a:r>
          </a:p>
          <a:p>
            <a:pPr>
              <a:lnSpc>
                <a:spcPct val="120000"/>
              </a:lnSpc>
            </a:pPr>
            <a:r>
              <a:rPr lang="en-US" sz="1500" b="0" dirty="0">
                <a:solidFill>
                  <a:srgbClr val="005086"/>
                </a:solidFill>
                <a:latin typeface="Lato"/>
                <a:ea typeface="Lato"/>
                <a:cs typeface="Lato"/>
                <a:sym typeface="Lato"/>
              </a:rPr>
              <a:t>Once again : </a:t>
            </a:r>
            <a:r>
              <a:rPr lang="en-US" sz="1500" dirty="0">
                <a:solidFill>
                  <a:srgbClr val="005086"/>
                </a:solidFill>
                <a:latin typeface="Lato"/>
                <a:ea typeface="Lato"/>
                <a:cs typeface="Lato"/>
                <a:sym typeface="Lato"/>
              </a:rPr>
              <a:t>THANK YOU </a:t>
            </a:r>
            <a:r>
              <a:rPr lang="en-US" sz="1500" b="0" dirty="0">
                <a:solidFill>
                  <a:srgbClr val="005086"/>
                </a:solidFill>
                <a:latin typeface="Lato"/>
                <a:ea typeface="Lato"/>
                <a:cs typeface="Lato"/>
                <a:sym typeface="Lato"/>
              </a:rPr>
              <a:t>for paying your taxes during the past financial year. Your contribution has enabled us to announce a revenue result of R1,855,090 bn, over by 8.9 Billion while improving compliance from 62.85% to 66.29%., Taxpayer service has increased by 5.8% from last year to 87.13%. This is indeed a story of HOPE.</a:t>
            </a:r>
          </a:p>
          <a:p>
            <a:pPr>
              <a:lnSpc>
                <a:spcPct val="120000"/>
              </a:lnSpc>
            </a:pPr>
            <a:r>
              <a:rPr lang="en-US" sz="1500" b="0" dirty="0">
                <a:solidFill>
                  <a:srgbClr val="005086"/>
                </a:solidFill>
                <a:latin typeface="Lato"/>
                <a:ea typeface="Lato"/>
                <a:cs typeface="Lato"/>
                <a:sym typeface="Lato"/>
              </a:rPr>
              <a:t>We are equally pleased that SARS employees through an employee engagement survey demonstrates a steady and remarkable improvement year on year. In the year 2024/2025, it stands at 71% from 69% in 2023/2024, moving from 61% in 2019/2020. This positive development communicates a clear message that every year our employees are committed to serve our country with steadfast determination and pride.</a:t>
            </a:r>
            <a:endParaRPr lang="en-ZA" sz="1500" b="0" dirty="0">
              <a:solidFill>
                <a:srgbClr val="005086"/>
              </a:solidFill>
              <a:latin typeface="Lato"/>
              <a:ea typeface="Lato"/>
              <a:cs typeface="Lato"/>
              <a:sym typeface="Lato"/>
            </a:endParaRPr>
          </a:p>
        </p:txBody>
      </p:sp>
      <p:pic>
        <p:nvPicPr>
          <p:cNvPr id="9" name="Picture 8">
            <a:extLst>
              <a:ext uri="{FF2B5EF4-FFF2-40B4-BE49-F238E27FC236}">
                <a16:creationId xmlns:a16="http://schemas.microsoft.com/office/drawing/2014/main" id="{C1D36EA5-297E-8AE2-3FF5-F5AB6884B98E}"/>
              </a:ext>
            </a:extLst>
          </p:cNvPr>
          <p:cNvPicPr>
            <a:picLocks noChangeAspect="1"/>
          </p:cNvPicPr>
          <p:nvPr/>
        </p:nvPicPr>
        <p:blipFill>
          <a:blip r:embed="rId2"/>
          <a:stretch>
            <a:fillRect/>
          </a:stretch>
        </p:blipFill>
        <p:spPr>
          <a:xfrm>
            <a:off x="2637272" y="5562598"/>
            <a:ext cx="5980948" cy="1123951"/>
          </a:xfrm>
          <a:prstGeom prst="rect">
            <a:avLst/>
          </a:prstGeom>
        </p:spPr>
      </p:pic>
    </p:spTree>
    <p:extLst>
      <p:ext uri="{BB962C8B-B14F-4D97-AF65-F5344CB8AC3E}">
        <p14:creationId xmlns:p14="http://schemas.microsoft.com/office/powerpoint/2010/main" val="418784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5A0E-6D15-5CA2-4D6C-D187116DA02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9A9F50F-515A-1BC3-9617-0C7C03BAAC60}"/>
              </a:ext>
            </a:extLst>
          </p:cNvPr>
          <p:cNvSpPr txBox="1">
            <a:spLocks/>
          </p:cNvSpPr>
          <p:nvPr/>
        </p:nvSpPr>
        <p:spPr>
          <a:xfrm>
            <a:off x="3181452" y="3236914"/>
            <a:ext cx="8328060" cy="7127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Lato" panose="020F0502020204030203" pitchFamily="34" charset="77"/>
                <a:ea typeface="+mj-ea"/>
                <a:cs typeface="+mj-cs"/>
              </a:defRPr>
            </a:lvl1pPr>
          </a:lstStyle>
          <a:p>
            <a:endParaRPr lang="en-US" dirty="0"/>
          </a:p>
        </p:txBody>
      </p:sp>
      <p:sp>
        <p:nvSpPr>
          <p:cNvPr id="3" name="TextBox 2">
            <a:extLst>
              <a:ext uri="{FF2B5EF4-FFF2-40B4-BE49-F238E27FC236}">
                <a16:creationId xmlns:a16="http://schemas.microsoft.com/office/drawing/2014/main" id="{17A2E641-04D6-F64F-2B53-4420ABBD2DBD}"/>
              </a:ext>
            </a:extLst>
          </p:cNvPr>
          <p:cNvSpPr txBox="1"/>
          <p:nvPr/>
        </p:nvSpPr>
        <p:spPr>
          <a:xfrm>
            <a:off x="3964379" y="3002376"/>
            <a:ext cx="6762206" cy="590931"/>
          </a:xfrm>
          <a:prstGeom prst="rect">
            <a:avLst/>
          </a:prstGeom>
          <a:noFill/>
        </p:spPr>
        <p:txBody>
          <a:bodyPr wrap="square">
            <a:spAutoFit/>
          </a:bodyPr>
          <a:lstStyle/>
          <a:p>
            <a:pPr marL="457200" marR="0" lvl="1" indent="-228600" algn="ctr" defTabSz="914400" rtl="0" eaLnBrk="1" fontAlgn="auto" latinLnBrk="0" hangingPunct="1">
              <a:lnSpc>
                <a:spcPct val="90000"/>
              </a:lnSpc>
              <a:spcBef>
                <a:spcPts val="1000"/>
              </a:spcBef>
              <a:spcAft>
                <a:spcPts val="0"/>
              </a:spcAft>
              <a:buClr>
                <a:prstClr val="white"/>
              </a:buClr>
              <a:buSzPts val="3200"/>
              <a:buFontTx/>
              <a:buNone/>
              <a:tabLst/>
              <a:defRPr/>
            </a:pPr>
            <a:r>
              <a:rPr kumimoji="0" lang="en-ZA" sz="36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Lato Black"/>
              </a:rPr>
              <a:t>VDP </a:t>
            </a:r>
            <a:r>
              <a:rPr lang="en-ZA" sz="3600" b="1" dirty="0">
                <a:solidFill>
                  <a:prstClr val="white"/>
                </a:solidFill>
                <a:latin typeface="Lato" panose="020F0502020204030203" pitchFamily="34" charset="0"/>
                <a:ea typeface="Lato" panose="020F0502020204030203" pitchFamily="34" charset="0"/>
                <a:cs typeface="Lato" panose="020F0502020204030203" pitchFamily="34" charset="0"/>
                <a:sym typeface="Lato Black"/>
              </a:rPr>
              <a:t>PROCESS</a:t>
            </a:r>
            <a:r>
              <a:rPr kumimoji="0" lang="en-ZA" sz="36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Lato Black"/>
              </a:rPr>
              <a:t> </a:t>
            </a:r>
            <a:endParaRPr kumimoji="0" lang="en-US" sz="36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57284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CABE-56A0-420A-A55C-6393E645D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27C8F-37D8-4AB1-13A3-58697012D4F8}"/>
              </a:ext>
            </a:extLst>
          </p:cNvPr>
          <p:cNvSpPr>
            <a:spLocks noGrp="1"/>
          </p:cNvSpPr>
          <p:nvPr>
            <p:ph type="title"/>
          </p:nvPr>
        </p:nvSpPr>
        <p:spPr>
          <a:xfrm>
            <a:off x="0" y="95250"/>
            <a:ext cx="12192000" cy="1181100"/>
          </a:xfrm>
        </p:spPr>
        <p:txBody>
          <a:bodyPr>
            <a:noAutofit/>
          </a:bodyPr>
          <a:lstStyle/>
          <a:p>
            <a:pPr marL="457200" marR="0" lvl="0" indent="-228600" algn="ctr" defTabSz="914400" rtl="0" eaLnBrk="1" fontAlgn="auto" latinLnBrk="0" hangingPunct="1">
              <a:lnSpc>
                <a:spcPct val="100000"/>
              </a:lnSpc>
              <a:spcBef>
                <a:spcPts val="1000"/>
              </a:spcBef>
              <a:spcAft>
                <a:spcPts val="0"/>
              </a:spcAft>
              <a:buClr>
                <a:srgbClr val="005086"/>
              </a:buClr>
              <a:buSzPts val="2800"/>
              <a:buFontTx/>
              <a:buNone/>
              <a:tabLst/>
              <a:defRPr/>
            </a:pPr>
            <a:r>
              <a:rPr kumimoji="0" lang="en-US"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sym typeface="Lato Black"/>
              </a:rPr>
              <a:t>Role of VDP on SARS's Strategic Intent Of Promoting Voluntary      Compliance</a:t>
            </a:r>
            <a:r>
              <a:rPr lang="en-US"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sym typeface="Lato Black"/>
              </a:rPr>
              <a:t>.</a:t>
            </a:r>
            <a:endParaRPr lang="en-ZA"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6" name="Diagram 5">
            <a:extLst>
              <a:ext uri="{FF2B5EF4-FFF2-40B4-BE49-F238E27FC236}">
                <a16:creationId xmlns:a16="http://schemas.microsoft.com/office/drawing/2014/main" id="{8A6AC7B3-8BB0-5096-826C-E4AF8A8C16C3}"/>
              </a:ext>
            </a:extLst>
          </p:cNvPr>
          <p:cNvGraphicFramePr/>
          <p:nvPr>
            <p:extLst>
              <p:ext uri="{D42A27DB-BD31-4B8C-83A1-F6EECF244321}">
                <p14:modId xmlns:p14="http://schemas.microsoft.com/office/powerpoint/2010/main" val="2104053034"/>
              </p:ext>
            </p:extLst>
          </p:nvPr>
        </p:nvGraphicFramePr>
        <p:xfrm>
          <a:off x="803715" y="1368179"/>
          <a:ext cx="10588068" cy="563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822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9A06-FD62-9722-5C07-E4928BC27DB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5279F88D-848F-3D5B-0C33-4E7CBCCAC868}"/>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0" y="0"/>
            <a:ext cx="12192000" cy="6858000"/>
          </a:xfrm>
        </p:spPr>
      </p:pic>
      <p:sp>
        <p:nvSpPr>
          <p:cNvPr id="4" name="Title 1">
            <a:extLst>
              <a:ext uri="{FF2B5EF4-FFF2-40B4-BE49-F238E27FC236}">
                <a16:creationId xmlns:a16="http://schemas.microsoft.com/office/drawing/2014/main" id="{E04C4C9B-F97F-BBB2-E085-0B126EAFBD4C}"/>
              </a:ext>
            </a:extLst>
          </p:cNvPr>
          <p:cNvSpPr>
            <a:spLocks noGrp="1"/>
          </p:cNvSpPr>
          <p:nvPr>
            <p:ph type="title"/>
          </p:nvPr>
        </p:nvSpPr>
        <p:spPr>
          <a:xfrm>
            <a:off x="0" y="173549"/>
            <a:ext cx="12192000" cy="1021080"/>
          </a:xfrm>
        </p:spPr>
        <p:txBody>
          <a:bodyPr>
            <a:noAutofit/>
          </a:bodyPr>
          <a:lstStyle/>
          <a:p>
            <a:pPr marL="457200" marR="0" lvl="0" indent="-228600" algn="ctr" defTabSz="914400" rtl="0" eaLnBrk="1" fontAlgn="auto" latinLnBrk="0" hangingPunct="1">
              <a:lnSpc>
                <a:spcPct val="100000"/>
              </a:lnSpc>
              <a:spcBef>
                <a:spcPts val="1000"/>
              </a:spcBef>
              <a:spcAft>
                <a:spcPts val="0"/>
              </a:spcAft>
              <a:buClr>
                <a:srgbClr val="005086"/>
              </a:buClr>
              <a:buSzPts val="2800"/>
              <a:buFontTx/>
              <a:buNone/>
              <a:tabLst/>
              <a:defRPr/>
            </a:pPr>
            <a:r>
              <a:rPr lang="en-US" sz="2800" b="1" dirty="0">
                <a:solidFill>
                  <a:srgbClr val="005087"/>
                </a:solidFill>
                <a:latin typeface="Lato" panose="020F0502020204030203" pitchFamily="34" charset="0"/>
                <a:ea typeface="Lato" panose="020F0502020204030203" pitchFamily="34" charset="0"/>
                <a:cs typeface="Lato" panose="020F0502020204030203" pitchFamily="34" charset="0"/>
              </a:rPr>
              <a:t>  </a:t>
            </a:r>
            <a:r>
              <a:rPr kumimoji="0" lang="en-US" sz="2800" b="1" i="0" u="none" strike="noStrike" kern="1200" cap="none" spc="0" normalizeH="0" baseline="0" noProof="0" dirty="0">
                <a:ln>
                  <a:noFill/>
                </a:ln>
                <a:solidFill>
                  <a:srgbClr val="005087"/>
                </a:solidFill>
                <a:effectLst/>
                <a:uLnTx/>
                <a:uFillTx/>
                <a:latin typeface="Lato" panose="020F0502020204030203" pitchFamily="34" charset="0"/>
                <a:ea typeface="Lato" panose="020F0502020204030203" pitchFamily="34" charset="0"/>
                <a:cs typeface="Lato" panose="020F0502020204030203" pitchFamily="34" charset="0"/>
                <a:sym typeface="Lato Black"/>
              </a:rPr>
              <a:t>Role of VDP on SARS's Strategic Intent Of Promoting Voluntary Compliance.</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Diagram 4">
            <a:extLst>
              <a:ext uri="{FF2B5EF4-FFF2-40B4-BE49-F238E27FC236}">
                <a16:creationId xmlns:a16="http://schemas.microsoft.com/office/drawing/2014/main" id="{D4301FD0-F279-3AC6-ADC0-D4203D896D05}"/>
              </a:ext>
            </a:extLst>
          </p:cNvPr>
          <p:cNvGraphicFramePr/>
          <p:nvPr>
            <p:extLst>
              <p:ext uri="{D42A27DB-BD31-4B8C-83A1-F6EECF244321}">
                <p14:modId xmlns:p14="http://schemas.microsoft.com/office/powerpoint/2010/main" val="3889791429"/>
              </p:ext>
            </p:extLst>
          </p:nvPr>
        </p:nvGraphicFramePr>
        <p:xfrm>
          <a:off x="803715" y="1368178"/>
          <a:ext cx="10588068" cy="765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763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9A06-FD62-9722-5C07-E4928BC27DB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5279F88D-848F-3D5B-0C33-4E7CBCCAC868}"/>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0" y="0"/>
            <a:ext cx="12192000" cy="6858000"/>
          </a:xfrm>
        </p:spPr>
      </p:pic>
      <p:pic>
        <p:nvPicPr>
          <p:cNvPr id="3" name="Picture 2">
            <a:extLst>
              <a:ext uri="{FF2B5EF4-FFF2-40B4-BE49-F238E27FC236}">
                <a16:creationId xmlns:a16="http://schemas.microsoft.com/office/drawing/2014/main" id="{134D288D-47B5-7F1C-E910-1177AF788736}"/>
              </a:ext>
            </a:extLst>
          </p:cNvPr>
          <p:cNvPicPr>
            <a:picLocks noChangeAspect="1"/>
          </p:cNvPicPr>
          <p:nvPr/>
        </p:nvPicPr>
        <p:blipFill>
          <a:blip r:embed="rId3"/>
          <a:stretch>
            <a:fillRect/>
          </a:stretch>
        </p:blipFill>
        <p:spPr>
          <a:xfrm>
            <a:off x="-1" y="103766"/>
            <a:ext cx="12191999" cy="1182727"/>
          </a:xfrm>
          <a:prstGeom prst="rect">
            <a:avLst/>
          </a:prstGeom>
        </p:spPr>
      </p:pic>
      <p:graphicFrame>
        <p:nvGraphicFramePr>
          <p:cNvPr id="4" name="Content Placeholder 4">
            <a:extLst>
              <a:ext uri="{FF2B5EF4-FFF2-40B4-BE49-F238E27FC236}">
                <a16:creationId xmlns:a16="http://schemas.microsoft.com/office/drawing/2014/main" id="{603D496A-8052-75C2-774D-A16D95952D7F}"/>
              </a:ext>
            </a:extLst>
          </p:cNvPr>
          <p:cNvGraphicFramePr>
            <a:graphicFrameLocks/>
          </p:cNvGraphicFramePr>
          <p:nvPr>
            <p:extLst>
              <p:ext uri="{D42A27DB-BD31-4B8C-83A1-F6EECF244321}">
                <p14:modId xmlns:p14="http://schemas.microsoft.com/office/powerpoint/2010/main" val="484720039"/>
              </p:ext>
            </p:extLst>
          </p:nvPr>
        </p:nvGraphicFramePr>
        <p:xfrm>
          <a:off x="223520" y="1253331"/>
          <a:ext cx="10634663" cy="4351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62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4B2B-0D57-C674-D344-8DE2AB571846}"/>
              </a:ext>
            </a:extLst>
          </p:cNvPr>
          <p:cNvSpPr>
            <a:spLocks noGrp="1"/>
          </p:cNvSpPr>
          <p:nvPr>
            <p:ph type="title"/>
          </p:nvPr>
        </p:nvSpPr>
        <p:spPr/>
        <p:txBody>
          <a:bodyPr/>
          <a:lstStyle/>
          <a:p>
            <a:r>
              <a:rPr lang="en-US" dirty="0"/>
              <a:t>Points for Engagement </a:t>
            </a:r>
            <a:endParaRPr lang="en-ZA" dirty="0"/>
          </a:p>
        </p:txBody>
      </p:sp>
      <p:sp>
        <p:nvSpPr>
          <p:cNvPr id="4" name="Content Placeholder 2">
            <a:extLst>
              <a:ext uri="{FF2B5EF4-FFF2-40B4-BE49-F238E27FC236}">
                <a16:creationId xmlns:a16="http://schemas.microsoft.com/office/drawing/2014/main" id="{12F05408-55F5-923F-2942-9F8BDE9CB697}"/>
              </a:ext>
            </a:extLst>
          </p:cNvPr>
          <p:cNvSpPr>
            <a:spLocks noGrp="1"/>
          </p:cNvSpPr>
          <p:nvPr>
            <p:ph sz="half" idx="1"/>
          </p:nvPr>
        </p:nvSpPr>
        <p:spPr>
          <a:xfrm>
            <a:off x="746125" y="925830"/>
            <a:ext cx="10634663" cy="4811395"/>
          </a:xfrm>
        </p:spPr>
        <p:txBody>
          <a:bodyPr>
            <a:normAutofit fontScale="77500" lnSpcReduction="20000"/>
          </a:bodyPr>
          <a:lstStyle/>
          <a:p>
            <a:r>
              <a:rPr lang="en-US" sz="2800" dirty="0">
                <a:solidFill>
                  <a:srgbClr val="005087"/>
                </a:solidFill>
                <a:ea typeface="+mj-ea"/>
                <a:cs typeface="+mj-cs"/>
              </a:rPr>
              <a:t>The  SARS Story</a:t>
            </a:r>
          </a:p>
          <a:p>
            <a:r>
              <a:rPr lang="en-US" sz="2800" dirty="0">
                <a:solidFill>
                  <a:srgbClr val="005087"/>
                </a:solidFill>
                <a:ea typeface="+mj-ea"/>
                <a:cs typeface="+mj-cs"/>
              </a:rPr>
              <a:t>SARS Strategic Focus</a:t>
            </a:r>
          </a:p>
          <a:p>
            <a:r>
              <a:rPr lang="en-US" sz="2800" dirty="0">
                <a:solidFill>
                  <a:srgbClr val="005087"/>
                </a:solidFill>
                <a:ea typeface="+mj-ea"/>
                <a:cs typeface="+mj-cs"/>
              </a:rPr>
              <a:t>SARS Strategic Objectives</a:t>
            </a:r>
          </a:p>
          <a:p>
            <a:r>
              <a:rPr lang="en-US" sz="2800" dirty="0">
                <a:solidFill>
                  <a:srgbClr val="005087"/>
                </a:solidFill>
                <a:ea typeface="+mj-ea"/>
                <a:cs typeface="+mj-cs"/>
              </a:rPr>
              <a:t>SARS Theory of compliance and the Compliance Model</a:t>
            </a:r>
          </a:p>
          <a:p>
            <a:r>
              <a:rPr lang="en-US" sz="2800" dirty="0">
                <a:solidFill>
                  <a:srgbClr val="005087"/>
                </a:solidFill>
                <a:ea typeface="+mj-ea"/>
                <a:cs typeface="+mj-cs"/>
              </a:rPr>
              <a:t>Tax Compliance &amp; Benefits: Tax Compliance Status</a:t>
            </a:r>
          </a:p>
          <a:p>
            <a:r>
              <a:rPr lang="en-US" sz="2800" dirty="0">
                <a:solidFill>
                  <a:srgbClr val="005087"/>
                </a:solidFill>
                <a:ea typeface="+mj-ea"/>
                <a:cs typeface="+mj-cs"/>
              </a:rPr>
              <a:t>Repercussions of Non-Compliance - Third Party Appointment (AA88)</a:t>
            </a:r>
          </a:p>
          <a:p>
            <a:r>
              <a:rPr lang="en-US" sz="2800" dirty="0">
                <a:solidFill>
                  <a:srgbClr val="005087"/>
                </a:solidFill>
                <a:ea typeface="+mj-ea"/>
                <a:cs typeface="+mj-cs"/>
              </a:rPr>
              <a:t>Repercussions of Non-Compliance: Administrative Penalties</a:t>
            </a:r>
          </a:p>
          <a:p>
            <a:r>
              <a:rPr lang="en-US" sz="2800" dirty="0">
                <a:solidFill>
                  <a:srgbClr val="005087"/>
                </a:solidFill>
                <a:ea typeface="+mj-ea"/>
                <a:cs typeface="+mj-cs"/>
              </a:rPr>
              <a:t>Small Business Offerings</a:t>
            </a:r>
          </a:p>
          <a:p>
            <a:r>
              <a:rPr lang="en-US" sz="2800" dirty="0">
                <a:solidFill>
                  <a:srgbClr val="005087"/>
                </a:solidFill>
                <a:ea typeface="+mj-ea"/>
                <a:cs typeface="+mj-cs"/>
              </a:rPr>
              <a:t>Tax Practitioner Offerings</a:t>
            </a:r>
          </a:p>
          <a:p>
            <a:r>
              <a:rPr lang="en-US" sz="2800" dirty="0">
                <a:solidFill>
                  <a:srgbClr val="005087"/>
                </a:solidFill>
                <a:ea typeface="+mj-ea"/>
                <a:cs typeface="+mj-cs"/>
              </a:rPr>
              <a:t>Deregistration of Tax Practitioners</a:t>
            </a:r>
          </a:p>
          <a:p>
            <a:r>
              <a:rPr lang="en-ZA" sz="2800" dirty="0">
                <a:solidFill>
                  <a:srgbClr val="005087"/>
                </a:solidFill>
                <a:ea typeface="+mj-ea"/>
                <a:cs typeface="+mj-cs"/>
              </a:rPr>
              <a:t>Ethical Conduct: Client confidentiality</a:t>
            </a:r>
          </a:p>
          <a:p>
            <a:r>
              <a:rPr lang="en-ZA" sz="2800" dirty="0">
                <a:solidFill>
                  <a:srgbClr val="005087"/>
                </a:solidFill>
                <a:ea typeface="+mj-ea"/>
                <a:cs typeface="+mj-cs"/>
              </a:rPr>
              <a:t>Voluntary Disclosure Program</a:t>
            </a:r>
          </a:p>
          <a:p>
            <a:r>
              <a:rPr lang="en-ZA" sz="2800" dirty="0">
                <a:solidFill>
                  <a:srgbClr val="005087"/>
                </a:solidFill>
                <a:ea typeface="+mj-ea"/>
                <a:cs typeface="+mj-cs"/>
              </a:rPr>
              <a:t>Go Digital</a:t>
            </a:r>
          </a:p>
          <a:p>
            <a:pPr marL="0" indent="0">
              <a:buNone/>
            </a:pPr>
            <a:endParaRPr lang="en-ZA" sz="2800" dirty="0">
              <a:solidFill>
                <a:srgbClr val="005087"/>
              </a:solidFill>
              <a:ea typeface="+mj-ea"/>
              <a:cs typeface="+mj-cs"/>
            </a:endParaRPr>
          </a:p>
        </p:txBody>
      </p:sp>
    </p:spTree>
    <p:extLst>
      <p:ext uri="{BB962C8B-B14F-4D97-AF65-F5344CB8AC3E}">
        <p14:creationId xmlns:p14="http://schemas.microsoft.com/office/powerpoint/2010/main" val="68764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E16F0-4D8F-34EC-F061-7E8A7BCE976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2CDD38B0-B161-C465-B396-30470F4E82B8}"/>
              </a:ext>
            </a:extLst>
          </p:cNvPr>
          <p:cNvPicPr>
            <a:picLocks noGrp="1" noChangeAspect="1"/>
          </p:cNvPicPr>
          <p:nvPr>
            <p:ph idx="1"/>
          </p:nvPr>
        </p:nvPicPr>
        <p:blipFill>
          <a:blip r:embed="rId2"/>
          <a:stretch>
            <a:fillRect/>
          </a:stretch>
        </p:blipFill>
        <p:spPr>
          <a:xfrm>
            <a:off x="0" y="71120"/>
            <a:ext cx="12192000" cy="6858000"/>
          </a:xfrm>
        </p:spPr>
      </p:pic>
      <p:sp>
        <p:nvSpPr>
          <p:cNvPr id="2" name="Title 1">
            <a:extLst>
              <a:ext uri="{FF2B5EF4-FFF2-40B4-BE49-F238E27FC236}">
                <a16:creationId xmlns:a16="http://schemas.microsoft.com/office/drawing/2014/main" id="{46D3ADF3-943C-05DB-12F0-3109DD97CA24}"/>
              </a:ext>
            </a:extLst>
          </p:cNvPr>
          <p:cNvSpPr>
            <a:spLocks noGrp="1"/>
          </p:cNvSpPr>
          <p:nvPr>
            <p:ph type="title"/>
          </p:nvPr>
        </p:nvSpPr>
        <p:spPr>
          <a:xfrm>
            <a:off x="0" y="177282"/>
            <a:ext cx="12192000" cy="599958"/>
          </a:xfrm>
        </p:spPr>
        <p:txBody>
          <a:bodyPr>
            <a:noAutofit/>
          </a:bodyPr>
          <a:lstStyle/>
          <a:p>
            <a:pPr marL="457200" marR="0" lvl="0" indent="-228600" algn="ctr" defTabSz="914400" rtl="0" eaLnBrk="1" fontAlgn="auto" latinLnBrk="0" hangingPunct="1">
              <a:lnSpc>
                <a:spcPct val="100000"/>
              </a:lnSpc>
              <a:spcBef>
                <a:spcPts val="1000"/>
              </a:spcBef>
              <a:spcAft>
                <a:spcPts val="0"/>
              </a:spcAft>
              <a:tabLst/>
              <a:defRPr/>
            </a:pPr>
            <a:r>
              <a:rPr lang="en-US" sz="2800" b="1" dirty="0">
                <a:solidFill>
                  <a:srgbClr val="005087"/>
                </a:solidFill>
                <a:latin typeface="Lato" panose="020F0502020204030203" pitchFamily="34" charset="0"/>
                <a:ea typeface="Lato" panose="020F0502020204030203" pitchFamily="34" charset="0"/>
                <a:cs typeface="Lato" panose="020F0502020204030203" pitchFamily="34" charset="0"/>
                <a:sym typeface="Lato Black"/>
              </a:rPr>
              <a:t>Benefits</a:t>
            </a:r>
            <a:r>
              <a:rPr kumimoji="0" lang="en-US" sz="2800" b="1" i="0" u="none" strike="noStrike" kern="1200" cap="none" spc="0" normalizeH="0" baseline="0" noProof="0" dirty="0">
                <a:ln>
                  <a:noFill/>
                </a:ln>
                <a:solidFill>
                  <a:srgbClr val="005087"/>
                </a:solidFill>
                <a:effectLst/>
                <a:uLnTx/>
                <a:uFillTx/>
                <a:latin typeface="Lato" panose="020F0502020204030203" pitchFamily="34" charset="0"/>
                <a:ea typeface="Lato" panose="020F0502020204030203" pitchFamily="34" charset="0"/>
                <a:cs typeface="Lato" panose="020F0502020204030203" pitchFamily="34" charset="0"/>
                <a:sym typeface="Lato Black"/>
              </a:rPr>
              <a:t> of the VDP</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B72A56A2-32A4-2D18-C013-B02C753E1FD5}"/>
              </a:ext>
            </a:extLst>
          </p:cNvPr>
          <p:cNvSpPr txBox="1"/>
          <p:nvPr/>
        </p:nvSpPr>
        <p:spPr>
          <a:xfrm>
            <a:off x="501105" y="1079254"/>
            <a:ext cx="10843261" cy="4290085"/>
          </a:xfrm>
          <a:prstGeom prst="rect">
            <a:avLst/>
          </a:prstGeom>
          <a:noFill/>
        </p:spPr>
        <p:txBody>
          <a:bodyPr wrap="square">
            <a:spAutoFit/>
          </a:bodyPr>
          <a:lstStyle/>
          <a:p>
            <a:pPr indent="-406400" algn="just">
              <a:lnSpc>
                <a:spcPct val="150000"/>
              </a:lnSpc>
              <a:spcBef>
                <a:spcPts val="1000"/>
              </a:spcBef>
              <a:buClr>
                <a:srgbClr val="005086"/>
              </a:buClr>
              <a:buSzPts val="2800"/>
              <a:buFont typeface="Wingdings" panose="05000000000000000000" pitchFamily="2" charset="2"/>
              <a:buChar char="q"/>
              <a:defRPr/>
            </a:pPr>
            <a:r>
              <a:rPr lang="en-US" altLang="en-US" dirty="0">
                <a:solidFill>
                  <a:srgbClr val="005087"/>
                </a:solidFill>
                <a:latin typeface="Lato" panose="020F0502020204030203" pitchFamily="34" charset="0"/>
                <a:ea typeface="Lato" panose="020F0502020204030203" pitchFamily="34" charset="0"/>
                <a:cs typeface="Lato" panose="020F0502020204030203" pitchFamily="34" charset="0"/>
              </a:rPr>
              <a:t>Section 229 of the Tax Administration Act; SARS must:</a:t>
            </a:r>
          </a:p>
          <a:p>
            <a:pPr lvl="1" indent="-406400" algn="just">
              <a:lnSpc>
                <a:spcPct val="150000"/>
              </a:lnSpc>
              <a:spcBef>
                <a:spcPts val="1000"/>
              </a:spcBef>
              <a:buClr>
                <a:srgbClr val="005086"/>
              </a:buClr>
              <a:buSzPts val="2800"/>
              <a:buFont typeface="Arial"/>
              <a:buChar char="•"/>
              <a:defRPr/>
            </a:pPr>
            <a:r>
              <a:rPr lang="en-US" altLang="en-US" dirty="0">
                <a:solidFill>
                  <a:srgbClr val="005087"/>
                </a:solidFill>
                <a:latin typeface="Lato" panose="020F0502020204030203" pitchFamily="34" charset="0"/>
                <a:ea typeface="Lato" panose="020F0502020204030203" pitchFamily="34" charset="0"/>
                <a:cs typeface="Lato" panose="020F0502020204030203" pitchFamily="34" charset="0"/>
              </a:rPr>
              <a:t> Not pursue criminal prosecution for a tax offence arising from a ‘default’, </a:t>
            </a:r>
          </a:p>
          <a:p>
            <a:pPr lvl="1" indent="-406400" algn="just">
              <a:lnSpc>
                <a:spcPct val="150000"/>
              </a:lnSpc>
              <a:spcBef>
                <a:spcPts val="1000"/>
              </a:spcBef>
              <a:buClr>
                <a:srgbClr val="005086"/>
              </a:buClr>
              <a:buSzPts val="2800"/>
              <a:buFont typeface="Arial"/>
              <a:buChar char="•"/>
              <a:defRPr/>
            </a:pPr>
            <a:r>
              <a:rPr lang="en-US" altLang="en-US" dirty="0">
                <a:solidFill>
                  <a:srgbClr val="005087"/>
                </a:solidFill>
                <a:latin typeface="Lato" panose="020F0502020204030203" pitchFamily="34" charset="0"/>
                <a:ea typeface="Lato" panose="020F0502020204030203" pitchFamily="34" charset="0"/>
                <a:cs typeface="Lato" panose="020F0502020204030203" pitchFamily="34" charset="0"/>
              </a:rPr>
              <a:t>Grant relief in respect of any understatement penalty referred to in column 5 or 6 of the understatement penalty percentage table in section 223.</a:t>
            </a:r>
          </a:p>
          <a:p>
            <a:pPr lvl="1" indent="-406400" algn="just">
              <a:lnSpc>
                <a:spcPct val="150000"/>
              </a:lnSpc>
              <a:spcBef>
                <a:spcPts val="1000"/>
              </a:spcBef>
              <a:buClr>
                <a:srgbClr val="005086"/>
              </a:buClr>
              <a:buSzPts val="2800"/>
              <a:buFont typeface="Arial"/>
              <a:buChar char="•"/>
              <a:defRPr/>
            </a:pPr>
            <a:r>
              <a:rPr lang="en-US" altLang="en-US" dirty="0">
                <a:solidFill>
                  <a:srgbClr val="005087"/>
                </a:solidFill>
                <a:latin typeface="Lato" panose="020F0502020204030203" pitchFamily="34" charset="0"/>
                <a:ea typeface="Lato" panose="020F0502020204030203" pitchFamily="34" charset="0"/>
                <a:cs typeface="Lato" panose="020F0502020204030203" pitchFamily="34" charset="0"/>
              </a:rPr>
              <a:t>Grant 100 per cent relief in respect of an administrative non-compliance penalty imposed under Chapter 15 or a penalty imposed under a tax act, excluding a penalty imposed for the late submission of a return</a:t>
            </a:r>
          </a:p>
          <a:p>
            <a:pPr lvl="1" indent="-406400" algn="just">
              <a:lnSpc>
                <a:spcPct val="150000"/>
              </a:lnSpc>
              <a:spcBef>
                <a:spcPts val="1000"/>
              </a:spcBef>
              <a:buClr>
                <a:srgbClr val="005086"/>
              </a:buClr>
              <a:buSzPts val="2800"/>
              <a:buFont typeface="Wingdings" panose="05000000000000000000" pitchFamily="2" charset="2"/>
              <a:buChar char="q"/>
              <a:defRPr/>
            </a:pPr>
            <a:r>
              <a:rPr lang="en-US" altLang="en-US" dirty="0">
                <a:solidFill>
                  <a:srgbClr val="005087"/>
                </a:solidFill>
                <a:latin typeface="Lato" panose="020F0502020204030203" pitchFamily="34" charset="0"/>
                <a:ea typeface="Lato" panose="020F0502020204030203" pitchFamily="34" charset="0"/>
                <a:cs typeface="Lato" panose="020F0502020204030203" pitchFamily="34" charset="0"/>
              </a:rPr>
              <a:t>Information, including the VDP01 Form and supporting documents submitted via the VDP process are not shared with any other division within SARS.</a:t>
            </a:r>
          </a:p>
        </p:txBody>
      </p:sp>
    </p:spTree>
    <p:extLst>
      <p:ext uri="{BB962C8B-B14F-4D97-AF65-F5344CB8AC3E}">
        <p14:creationId xmlns:p14="http://schemas.microsoft.com/office/powerpoint/2010/main" val="3073630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9A06-FD62-9722-5C07-E4928BC27DB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5279F88D-848F-3D5B-0C33-4E7CBCCAC868}"/>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517E0FCB-C525-333B-35D8-C7EA1203C16E}"/>
              </a:ext>
            </a:extLst>
          </p:cNvPr>
          <p:cNvSpPr>
            <a:spLocks noGrp="1"/>
          </p:cNvSpPr>
          <p:nvPr>
            <p:ph type="title"/>
          </p:nvPr>
        </p:nvSpPr>
        <p:spPr>
          <a:xfrm>
            <a:off x="0" y="167951"/>
            <a:ext cx="12192000" cy="811763"/>
          </a:xfrm>
        </p:spPr>
        <p:txBody>
          <a:bodyPr>
            <a:noAutofit/>
          </a:bodyPr>
          <a:lstStyle/>
          <a:p>
            <a:pPr marL="457200" marR="0" lvl="0" indent="-228600" algn="ctr" defTabSz="914400" rtl="0" eaLnBrk="1" fontAlgn="auto" latinLnBrk="0" hangingPunct="1">
              <a:lnSpc>
                <a:spcPct val="100000"/>
              </a:lnSpc>
              <a:spcBef>
                <a:spcPts val="1000"/>
              </a:spcBef>
              <a:spcAft>
                <a:spcPts val="0"/>
              </a:spcAft>
              <a:tabLst/>
              <a:defRPr/>
            </a:pPr>
            <a:r>
              <a:rPr lang="en-ZA" sz="2800" b="1" dirty="0">
                <a:solidFill>
                  <a:srgbClr val="005087"/>
                </a:solidFill>
                <a:latin typeface="Lato" panose="020F0502020204030203" pitchFamily="34" charset="0"/>
                <a:ea typeface="Lato" panose="020F0502020204030203" pitchFamily="34" charset="0"/>
                <a:cs typeface="Lato" panose="020F0502020204030203" pitchFamily="34" charset="0"/>
                <a:sym typeface="Lato Black"/>
              </a:rPr>
              <a:t>Who may apply for VDP?</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5CA99FF-BF33-C216-B7EE-8FC51B670646}"/>
              </a:ext>
            </a:extLst>
          </p:cNvPr>
          <p:cNvSpPr txBox="1"/>
          <p:nvPr/>
        </p:nvSpPr>
        <p:spPr>
          <a:xfrm>
            <a:off x="294640" y="1147665"/>
            <a:ext cx="11155680" cy="3847207"/>
          </a:xfrm>
          <a:prstGeom prst="rect">
            <a:avLst/>
          </a:prstGeom>
          <a:noFill/>
        </p:spPr>
        <p:txBody>
          <a:bodyPr wrap="square">
            <a:spAutoFit/>
          </a:bodyPr>
          <a:lstStyle/>
          <a:p>
            <a:pPr lvl="1" indent="-406400">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Individuals</a:t>
            </a:r>
          </a:p>
          <a:p>
            <a:pPr lvl="1" indent="-406400" algn="just">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Companies and / or</a:t>
            </a:r>
          </a:p>
          <a:p>
            <a:pPr lvl="1" indent="-406400">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Representative of such individual or company</a:t>
            </a:r>
          </a:p>
          <a:p>
            <a:pPr lvl="1" indent="-406400" algn="just">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A person who is not given notice of commencement of audit or criminal investigation </a:t>
            </a:r>
          </a:p>
          <a:p>
            <a:pPr marL="457200" indent="-406400">
              <a:buClr>
                <a:srgbClr val="005086"/>
              </a:buClr>
              <a:buSzPts val="2800"/>
              <a:buFont typeface="Arial"/>
              <a:buChar char="•"/>
              <a:defRPr/>
            </a:pPr>
            <a:endParaRPr lang="en-US" sz="2200" dirty="0">
              <a:solidFill>
                <a:srgbClr val="005087"/>
              </a:solidFill>
              <a:latin typeface="Arial" panose="020B0604020202020204" pitchFamily="34" charset="0"/>
              <a:ea typeface="Lato" panose="020F0502020204030203" pitchFamily="34" charset="0"/>
              <a:cs typeface="Arial" panose="020B0604020202020204" pitchFamily="34" charset="0"/>
              <a:sym typeface="Lato"/>
            </a:endParaRPr>
          </a:p>
          <a:p>
            <a:pPr marL="50800" algn="just">
              <a:buClr>
                <a:srgbClr val="005086"/>
              </a:buClr>
              <a:buSzPts val="2800"/>
              <a:defRPr/>
            </a:pPr>
            <a:r>
              <a:rPr lang="en-US" sz="2200" b="1" dirty="0">
                <a:solidFill>
                  <a:srgbClr val="005087"/>
                </a:solidFill>
                <a:latin typeface="Arial" panose="020B0604020202020204" pitchFamily="34" charset="0"/>
                <a:ea typeface="Lato" panose="020F0502020204030203" pitchFamily="34" charset="0"/>
                <a:cs typeface="Arial" panose="020B0604020202020204" pitchFamily="34" charset="0"/>
                <a:sym typeface="Lato"/>
              </a:rPr>
              <a:t>Exceptions:</a:t>
            </a:r>
          </a:p>
          <a:p>
            <a:pPr lvl="1" indent="-406400">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A senior SARS official may direct that a person under audit / investigation may still apply, under certain circumstances.</a:t>
            </a:r>
          </a:p>
          <a:p>
            <a:pPr marL="50800" lvl="1">
              <a:spcBef>
                <a:spcPts val="1000"/>
              </a:spcBef>
              <a:buClr>
                <a:srgbClr val="005086"/>
              </a:buClr>
              <a:buSzPts val="2800"/>
              <a:defRPr/>
            </a:pPr>
            <a:r>
              <a:rPr lang="en-US" sz="2200" b="1" dirty="0">
                <a:solidFill>
                  <a:srgbClr val="005087"/>
                </a:solidFill>
                <a:latin typeface="Arial" panose="020B0604020202020204" pitchFamily="34" charset="0"/>
                <a:ea typeface="Lato" panose="020F0502020204030203" pitchFamily="34" charset="0"/>
                <a:cs typeface="Arial" panose="020B0604020202020204" pitchFamily="34" charset="0"/>
                <a:sym typeface="Lato"/>
              </a:rPr>
              <a:t>NB:</a:t>
            </a:r>
          </a:p>
          <a:p>
            <a:pPr lvl="1" indent="-406400" algn="just">
              <a:spcBef>
                <a:spcPts val="1000"/>
              </a:spcBef>
              <a:buClr>
                <a:srgbClr val="005086"/>
              </a:buClr>
              <a:buSzPts val="2800"/>
              <a:buFont typeface="Arial"/>
              <a:buChar char="•"/>
              <a:defRPr/>
            </a:pPr>
            <a:r>
              <a:rPr lang="en-US" dirty="0">
                <a:solidFill>
                  <a:srgbClr val="005087"/>
                </a:solidFill>
                <a:latin typeface="Lato" panose="020F0502020204030203" pitchFamily="34" charset="0"/>
                <a:ea typeface="Lato" panose="020F0502020204030203" pitchFamily="34" charset="0"/>
                <a:cs typeface="Lato" panose="020F0502020204030203" pitchFamily="34" charset="0"/>
                <a:sym typeface="Lato"/>
              </a:rPr>
              <a:t>Where the taxpayer does not have proper records; a reasonable estimate will be accepted.</a:t>
            </a:r>
          </a:p>
        </p:txBody>
      </p:sp>
    </p:spTree>
    <p:extLst>
      <p:ext uri="{BB962C8B-B14F-4D97-AF65-F5344CB8AC3E}">
        <p14:creationId xmlns:p14="http://schemas.microsoft.com/office/powerpoint/2010/main" val="247694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9A06-FD62-9722-5C07-E4928BC27DB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5279F88D-848F-3D5B-0C33-4E7CBCCAC868}"/>
              </a:ext>
            </a:extLst>
          </p:cNvPr>
          <p:cNvPicPr>
            <a:picLocks noGrp="1" noChangeAspect="1"/>
          </p:cNvPicPr>
          <p:nvPr>
            <p:ph idx="1"/>
          </p:nvPr>
        </p:nvPicPr>
        <p:blipFill>
          <a:blip r:embed="rId2"/>
          <a:stretch>
            <a:fillRect/>
          </a:stretch>
        </p:blipFill>
        <p:spPr>
          <a:xfrm>
            <a:off x="101600" y="0"/>
            <a:ext cx="12192000" cy="6858000"/>
          </a:xfrm>
        </p:spPr>
      </p:pic>
      <p:sp>
        <p:nvSpPr>
          <p:cNvPr id="2" name="Title 1">
            <a:extLst>
              <a:ext uri="{FF2B5EF4-FFF2-40B4-BE49-F238E27FC236}">
                <a16:creationId xmlns:a16="http://schemas.microsoft.com/office/drawing/2014/main" id="{3C8D4192-5906-36E9-332B-D4FA2751F291}"/>
              </a:ext>
            </a:extLst>
          </p:cNvPr>
          <p:cNvSpPr>
            <a:spLocks noGrp="1"/>
          </p:cNvSpPr>
          <p:nvPr>
            <p:ph type="title"/>
          </p:nvPr>
        </p:nvSpPr>
        <p:spPr>
          <a:xfrm>
            <a:off x="0" y="98312"/>
            <a:ext cx="12192000" cy="811763"/>
          </a:xfrm>
        </p:spPr>
        <p:txBody>
          <a:bodyPr>
            <a:noAutofit/>
          </a:bodyPr>
          <a:lstStyle/>
          <a:p>
            <a:pPr marL="457200" marR="0" lvl="0" indent="-228600" algn="ctr" defTabSz="914400" rtl="0" eaLnBrk="1" fontAlgn="auto" latinLnBrk="0" hangingPunct="1">
              <a:lnSpc>
                <a:spcPct val="100000"/>
              </a:lnSpc>
              <a:spcBef>
                <a:spcPts val="1000"/>
              </a:spcBef>
              <a:spcAft>
                <a:spcPts val="0"/>
              </a:spcAft>
              <a:tabLst/>
              <a:defRPr/>
            </a:pPr>
            <a:r>
              <a:rPr lang="en-ZA" sz="2800" b="1" dirty="0">
                <a:solidFill>
                  <a:srgbClr val="005087"/>
                </a:solidFill>
                <a:latin typeface="Lato" panose="020F0502020204030203" pitchFamily="34" charset="0"/>
                <a:ea typeface="Lato" panose="020F0502020204030203" pitchFamily="34" charset="0"/>
                <a:cs typeface="Lato" panose="020F0502020204030203" pitchFamily="34" charset="0"/>
                <a:sym typeface="Lato Black"/>
              </a:rPr>
              <a:t>Requirements for Valid VDP </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A blue clipboard with a check mark and a tick&#10;&#10;AI-generated content may be incorrect.">
            <a:extLst>
              <a:ext uri="{FF2B5EF4-FFF2-40B4-BE49-F238E27FC236}">
                <a16:creationId xmlns:a16="http://schemas.microsoft.com/office/drawing/2014/main" id="{7D713FCC-1B1D-B8A9-8CF9-8370DC4D29D3}"/>
              </a:ext>
            </a:extLst>
          </p:cNvPr>
          <p:cNvPicPr>
            <a:picLocks noChangeAspect="1"/>
          </p:cNvPicPr>
          <p:nvPr/>
        </p:nvPicPr>
        <p:blipFill>
          <a:blip r:embed="rId3"/>
          <a:srcRect t="10694" r="-3" b="7217"/>
          <a:stretch>
            <a:fillRect/>
          </a:stretch>
        </p:blipFill>
        <p:spPr>
          <a:xfrm>
            <a:off x="7620000" y="1293696"/>
            <a:ext cx="4470400" cy="4270608"/>
          </a:xfrm>
          <a:prstGeom prst="rect">
            <a:avLst/>
          </a:prstGeom>
          <a:noFill/>
        </p:spPr>
      </p:pic>
      <p:sp>
        <p:nvSpPr>
          <p:cNvPr id="4" name="Content Placeholder 2">
            <a:extLst>
              <a:ext uri="{FF2B5EF4-FFF2-40B4-BE49-F238E27FC236}">
                <a16:creationId xmlns:a16="http://schemas.microsoft.com/office/drawing/2014/main" id="{42251E81-B3B1-D0D6-5852-7D8709AA3D75}"/>
              </a:ext>
            </a:extLst>
          </p:cNvPr>
          <p:cNvSpPr txBox="1">
            <a:spLocks/>
          </p:cNvSpPr>
          <p:nvPr/>
        </p:nvSpPr>
        <p:spPr>
          <a:xfrm>
            <a:off x="101600" y="1151041"/>
            <a:ext cx="7117080" cy="462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406400">
              <a:lnSpc>
                <a:spcPct val="100000"/>
              </a:lnSpc>
              <a:spcBef>
                <a:spcPts val="1000"/>
              </a:spcBef>
              <a:buClr>
                <a:srgbClr val="005086"/>
              </a:buClr>
              <a:buSzPts val="2800"/>
              <a:buFont typeface="Arial"/>
              <a:buChar char="•"/>
              <a:defRPr/>
            </a:pPr>
            <a:r>
              <a:rPr lang="en-ZA" sz="1900" dirty="0">
                <a:solidFill>
                  <a:srgbClr val="005087"/>
                </a:solidFill>
                <a:latin typeface="Lato" panose="020F0502020204030203" pitchFamily="34" charset="0"/>
                <a:ea typeface="Lato" panose="020F0502020204030203" pitchFamily="34" charset="0"/>
                <a:cs typeface="Lato" panose="020F0502020204030203" pitchFamily="34" charset="0"/>
              </a:rPr>
              <a:t>Compliance with Section 227 is required refer </a:t>
            </a:r>
            <a:r>
              <a:rPr lang="en-ZA" sz="1900" dirty="0">
                <a:solidFill>
                  <a:srgbClr val="005087"/>
                </a:solidFill>
                <a:latin typeface="Lato" panose="020F0502020204030203" pitchFamily="34" charset="0"/>
                <a:ea typeface="Lato" panose="020F0502020204030203" pitchFamily="34" charset="0"/>
                <a:cs typeface="Lato" panose="020F0502020204030203" pitchFamily="34" charset="0"/>
                <a:hlinkClick r:id="rId4"/>
              </a:rPr>
              <a:t>www.sars.gov.za</a:t>
            </a:r>
            <a:r>
              <a:rPr lang="en-ZA" sz="1900" dirty="0">
                <a:solidFill>
                  <a:srgbClr val="005087"/>
                </a:solidFill>
                <a:latin typeface="Lato" panose="020F0502020204030203" pitchFamily="34" charset="0"/>
                <a:ea typeface="Lato" panose="020F0502020204030203" pitchFamily="34" charset="0"/>
                <a:cs typeface="Lato" panose="020F0502020204030203" pitchFamily="34" charset="0"/>
              </a:rPr>
              <a:t> for detailed explanation of Sec 227.</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The declaration of a default must be voluntary</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The default being disclosed must not be similar to another default previously disclosed  in the last 5 years</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Full and complete disclosure of all material respects</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The default must involve a behaviour listed under the understatement penalty percentage table in section 223 of the TA Act </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The declaration must not result in a refund due to the taxpayer</a:t>
            </a:r>
          </a:p>
          <a:p>
            <a:pPr lvl="1" indent="-406400">
              <a:lnSpc>
                <a:spcPct val="100000"/>
              </a:lnSpc>
              <a:spcBef>
                <a:spcPts val="1000"/>
              </a:spcBef>
              <a:buClr>
                <a:srgbClr val="005086"/>
              </a:buClr>
              <a:buSzPts val="2800"/>
              <a:buFont typeface="Arial"/>
              <a:buChar char="•"/>
              <a:defRPr/>
            </a:pPr>
            <a:r>
              <a:rPr lang="en-GB" altLang="en-US" sz="1900" dirty="0">
                <a:solidFill>
                  <a:srgbClr val="005087"/>
                </a:solidFill>
                <a:latin typeface="Lato" panose="020F0502020204030203" pitchFamily="34" charset="0"/>
                <a:ea typeface="Lato" panose="020F0502020204030203" pitchFamily="34" charset="0"/>
                <a:cs typeface="Lato" panose="020F0502020204030203" pitchFamily="34" charset="0"/>
              </a:rPr>
              <a:t>The application must be made in the prescribed form and manner</a:t>
            </a:r>
          </a:p>
          <a:p>
            <a:pPr algn="just"/>
            <a:endParaRPr lang="en-US" sz="1500" dirty="0"/>
          </a:p>
        </p:txBody>
      </p:sp>
    </p:spTree>
    <p:extLst>
      <p:ext uri="{BB962C8B-B14F-4D97-AF65-F5344CB8AC3E}">
        <p14:creationId xmlns:p14="http://schemas.microsoft.com/office/powerpoint/2010/main" val="103555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C260A-3905-202E-0C3C-BB44C68FEA88}"/>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DC48139F-9385-17FF-E50E-CB71C2BE27CF}"/>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066D9C11-D709-590A-BB47-1B01B121FF23}"/>
              </a:ext>
            </a:extLst>
          </p:cNvPr>
          <p:cNvSpPr>
            <a:spLocks noGrp="1"/>
          </p:cNvSpPr>
          <p:nvPr>
            <p:ph type="title"/>
          </p:nvPr>
        </p:nvSpPr>
        <p:spPr>
          <a:xfrm>
            <a:off x="0" y="167951"/>
            <a:ext cx="12192000" cy="811763"/>
          </a:xfrm>
        </p:spPr>
        <p:txBody>
          <a:bodyPr>
            <a:noAutofit/>
          </a:bodyPr>
          <a:lstStyle/>
          <a:p>
            <a:pPr marL="457200" marR="0" lvl="0" indent="-228600" algn="ctr" defTabSz="914400" rtl="0" eaLnBrk="1" fontAlgn="auto" latinLnBrk="0" hangingPunct="1">
              <a:lnSpc>
                <a:spcPct val="100000"/>
              </a:lnSpc>
              <a:spcBef>
                <a:spcPts val="1000"/>
              </a:spcBef>
              <a:spcAft>
                <a:spcPts val="0"/>
              </a:spcAft>
              <a:tabLst/>
              <a:defRPr/>
            </a:pPr>
            <a:r>
              <a:rPr lang="en-ZA" sz="2800" b="1" dirty="0">
                <a:solidFill>
                  <a:srgbClr val="005087"/>
                </a:solidFill>
                <a:latin typeface="Lato" panose="020F0502020204030203" pitchFamily="34" charset="0"/>
                <a:ea typeface="Lato" panose="020F0502020204030203" pitchFamily="34" charset="0"/>
                <a:cs typeface="Lato" panose="020F0502020204030203" pitchFamily="34" charset="0"/>
                <a:sym typeface="Lato Black"/>
              </a:rPr>
              <a:t>Service Charter Commitments</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Content Placeholder 3">
            <a:extLst>
              <a:ext uri="{FF2B5EF4-FFF2-40B4-BE49-F238E27FC236}">
                <a16:creationId xmlns:a16="http://schemas.microsoft.com/office/drawing/2014/main" id="{96048B0A-44C4-77DC-AFCA-E3A59366D0AE}"/>
              </a:ext>
            </a:extLst>
          </p:cNvPr>
          <p:cNvGraphicFramePr>
            <a:graphicFrameLocks/>
          </p:cNvGraphicFramePr>
          <p:nvPr>
            <p:extLst>
              <p:ext uri="{D42A27DB-BD31-4B8C-83A1-F6EECF244321}">
                <p14:modId xmlns:p14="http://schemas.microsoft.com/office/powerpoint/2010/main" val="1073296546"/>
              </p:ext>
            </p:extLst>
          </p:nvPr>
        </p:nvGraphicFramePr>
        <p:xfrm>
          <a:off x="836930" y="1147665"/>
          <a:ext cx="10176510" cy="4224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316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9A06-FD62-9722-5C07-E4928BC27DBF}"/>
            </a:ext>
          </a:extLst>
        </p:cNvPr>
        <p:cNvGrpSpPr/>
        <p:nvPr/>
      </p:nvGrpSpPr>
      <p:grpSpPr>
        <a:xfrm>
          <a:off x="0" y="0"/>
          <a:ext cx="0" cy="0"/>
          <a:chOff x="0" y="0"/>
          <a:chExt cx="0" cy="0"/>
        </a:xfrm>
      </p:grpSpPr>
      <p:pic>
        <p:nvPicPr>
          <p:cNvPr id="11" name="Content Placeholder 10" descr="A white and blue background&#10;&#10;AI-generated content may be incorrect.">
            <a:extLst>
              <a:ext uri="{FF2B5EF4-FFF2-40B4-BE49-F238E27FC236}">
                <a16:creationId xmlns:a16="http://schemas.microsoft.com/office/drawing/2014/main" id="{5279F88D-848F-3D5B-0C33-4E7CBCCAC868}"/>
              </a:ext>
            </a:extLst>
          </p:cNvPr>
          <p:cNvPicPr>
            <a:picLocks noGrp="1" noChangeAspect="1"/>
          </p:cNvPicPr>
          <p:nvPr>
            <p:ph idx="1"/>
          </p:nvPr>
        </p:nvPicPr>
        <p:blipFill>
          <a:blip r:embed="rId2"/>
          <a:stretch>
            <a:fillRect/>
          </a:stretch>
        </p:blipFill>
        <p:spPr>
          <a:xfrm>
            <a:off x="0" y="0"/>
            <a:ext cx="12192000" cy="6858000"/>
          </a:xfrm>
        </p:spPr>
      </p:pic>
      <p:sp>
        <p:nvSpPr>
          <p:cNvPr id="2" name="Content Placeholder 2">
            <a:extLst>
              <a:ext uri="{FF2B5EF4-FFF2-40B4-BE49-F238E27FC236}">
                <a16:creationId xmlns:a16="http://schemas.microsoft.com/office/drawing/2014/main" id="{21D08CBA-E6E4-DDD9-73F5-1A1EA82C275A}"/>
              </a:ext>
            </a:extLst>
          </p:cNvPr>
          <p:cNvSpPr txBox="1">
            <a:spLocks/>
          </p:cNvSpPr>
          <p:nvPr/>
        </p:nvSpPr>
        <p:spPr>
          <a:xfrm>
            <a:off x="172720" y="1568450"/>
            <a:ext cx="5923280" cy="4331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defRPr/>
            </a:pPr>
            <a:r>
              <a:rPr lang="en-US" altLang="en-US" sz="1800"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VDP related queries may be directed to VDP mailbox: </a:t>
            </a:r>
            <a:r>
              <a:rPr lang="en-US" altLang="en-US" sz="1800" b="1"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vdp@sars.gov.za</a:t>
            </a:r>
            <a:r>
              <a:rPr lang="en-US" altLang="en-US" sz="1800" b="1"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altLang="en-US" sz="1800"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or by VDP Division toll free line </a:t>
            </a:r>
            <a:r>
              <a:rPr lang="en-US" sz="1800" b="1"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0800 864 613</a:t>
            </a:r>
          </a:p>
          <a:p>
            <a:pPr marL="0" lvl="1" indent="0">
              <a:lnSpc>
                <a:spcPct val="100000"/>
              </a:lnSpc>
              <a:spcBef>
                <a:spcPts val="1000"/>
              </a:spcBef>
              <a:buFont typeface="Arial" panose="020B0604020202020204" pitchFamily="34" charset="0"/>
              <a:buNone/>
              <a:defRPr/>
            </a:pPr>
            <a:endParaRPr lang="en-US" sz="1800"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endParaRPr>
          </a:p>
          <a:p>
            <a:pPr marL="228600" lvl="1">
              <a:lnSpc>
                <a:spcPct val="100000"/>
              </a:lnSpc>
              <a:spcBef>
                <a:spcPts val="1000"/>
              </a:spcBef>
              <a:defRPr/>
            </a:pPr>
            <a:r>
              <a:rPr lang="en-US" altLang="en-US" sz="1800"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Refer to the External Guide- Voluntary Disclosure Programme or visit VDP portal for more information and FAQs.</a:t>
            </a:r>
          </a:p>
          <a:p>
            <a:pPr algn="just"/>
            <a:endParaRPr lang="en-ZA" dirty="0"/>
          </a:p>
        </p:txBody>
      </p:sp>
      <p:pic>
        <p:nvPicPr>
          <p:cNvPr id="3" name="Picture 2">
            <a:extLst>
              <a:ext uri="{FF2B5EF4-FFF2-40B4-BE49-F238E27FC236}">
                <a16:creationId xmlns:a16="http://schemas.microsoft.com/office/drawing/2014/main" id="{4187CF0A-6996-0D88-5CB6-D5F743F0086E}"/>
              </a:ext>
            </a:extLst>
          </p:cNvPr>
          <p:cNvPicPr>
            <a:picLocks noChangeAspect="1"/>
          </p:cNvPicPr>
          <p:nvPr/>
        </p:nvPicPr>
        <p:blipFill>
          <a:blip r:embed="rId4">
            <a:duotone>
              <a:prstClr val="black"/>
              <a:schemeClr val="accent4">
                <a:tint val="45000"/>
                <a:satMod val="400000"/>
              </a:schemeClr>
            </a:duotone>
          </a:blip>
          <a:stretch>
            <a:fillRect/>
          </a:stretch>
        </p:blipFill>
        <p:spPr>
          <a:xfrm>
            <a:off x="6305550" y="1250555"/>
            <a:ext cx="5349242" cy="4487020"/>
          </a:xfrm>
          <a:prstGeom prst="rect">
            <a:avLst/>
          </a:prstGeom>
          <a:noFill/>
        </p:spPr>
      </p:pic>
      <p:sp>
        <p:nvSpPr>
          <p:cNvPr id="4" name="Title 1">
            <a:extLst>
              <a:ext uri="{FF2B5EF4-FFF2-40B4-BE49-F238E27FC236}">
                <a16:creationId xmlns:a16="http://schemas.microsoft.com/office/drawing/2014/main" id="{E63FA406-D68D-010A-79E3-BA15D6003014}"/>
              </a:ext>
            </a:extLst>
          </p:cNvPr>
          <p:cNvSpPr>
            <a:spLocks noGrp="1"/>
          </p:cNvSpPr>
          <p:nvPr>
            <p:ph type="title"/>
          </p:nvPr>
        </p:nvSpPr>
        <p:spPr>
          <a:xfrm>
            <a:off x="0" y="167951"/>
            <a:ext cx="12192000" cy="811763"/>
          </a:xfrm>
        </p:spPr>
        <p:txBody>
          <a:bodyPr>
            <a:noAutofit/>
          </a:bodyPr>
          <a:lstStyle/>
          <a:p>
            <a:pPr marL="457200" marR="0" lvl="0" indent="-228600" algn="ctr" defTabSz="914400" rtl="0" eaLnBrk="1" fontAlgn="auto" latinLnBrk="0" hangingPunct="1">
              <a:lnSpc>
                <a:spcPct val="100000"/>
              </a:lnSpc>
              <a:spcBef>
                <a:spcPts val="1000"/>
              </a:spcBef>
              <a:spcAft>
                <a:spcPts val="0"/>
              </a:spcAft>
              <a:tabLst/>
              <a:defRPr/>
            </a:pPr>
            <a:r>
              <a:rPr lang="en-ZA" sz="2800" b="1" dirty="0">
                <a:solidFill>
                  <a:srgbClr val="005087"/>
                </a:solidFill>
                <a:latin typeface="Lato" panose="020F0502020204030203" pitchFamily="34" charset="0"/>
                <a:ea typeface="Lato" panose="020F0502020204030203" pitchFamily="34" charset="0"/>
                <a:cs typeface="Lato" panose="020F0502020204030203" pitchFamily="34" charset="0"/>
                <a:sym typeface="Lato Black"/>
              </a:rPr>
              <a:t>VDP Queries</a:t>
            </a:r>
            <a:endParaRPr lang="en-ZA" sz="2800" b="1" dirty="0">
              <a:solidFill>
                <a:srgbClr val="005087"/>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4159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56368C-0E96-591C-CCCC-20233FBD909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
            <a:extLst>
              <a:ext uri="{FF2B5EF4-FFF2-40B4-BE49-F238E27FC236}">
                <a16:creationId xmlns:a16="http://schemas.microsoft.com/office/drawing/2014/main" id="{29FEF4F7-DC36-3F0C-3AC7-DA4AEE8FE53A}"/>
              </a:ext>
            </a:extLst>
          </p:cNvPr>
          <p:cNvSpPr txBox="1">
            <a:spLocks/>
          </p:cNvSpPr>
          <p:nvPr/>
        </p:nvSpPr>
        <p:spPr>
          <a:xfrm>
            <a:off x="660042" y="891652"/>
            <a:ext cx="4412021" cy="303072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gn="ctr">
              <a:spcBef>
                <a:spcPct val="0"/>
              </a:spcBef>
              <a:spcAft>
                <a:spcPts val="600"/>
              </a:spcAft>
              <a:buClr>
                <a:srgbClr val="005086"/>
              </a:buClr>
              <a:buSzPts val="2800"/>
              <a:buNone/>
            </a:pPr>
            <a:r>
              <a:rPr lang="en-US" sz="4000" kern="1200" dirty="0">
                <a:solidFill>
                  <a:srgbClr val="FFFFFF"/>
                </a:solidFill>
                <a:latin typeface="+mj-lt"/>
                <a:ea typeface="+mj-ea"/>
                <a:cs typeface="+mj-cs"/>
                <a:sym typeface="Lato Black"/>
              </a:rPr>
              <a:t>Tax Workshops and Tax Clinics</a:t>
            </a:r>
          </a:p>
        </p:txBody>
      </p:sp>
      <p:pic>
        <p:nvPicPr>
          <p:cNvPr id="5" name="Picture 4">
            <a:extLst>
              <a:ext uri="{FF2B5EF4-FFF2-40B4-BE49-F238E27FC236}">
                <a16:creationId xmlns:a16="http://schemas.microsoft.com/office/drawing/2014/main" id="{731C9FF3-841E-6D37-359C-8F0E98D28C1C}"/>
              </a:ext>
            </a:extLst>
          </p:cNvPr>
          <p:cNvPicPr>
            <a:picLocks noChangeAspect="1"/>
          </p:cNvPicPr>
          <p:nvPr/>
        </p:nvPicPr>
        <p:blipFill>
          <a:blip r:embed="rId2"/>
          <a:stretch>
            <a:fillRect/>
          </a:stretch>
        </p:blipFill>
        <p:spPr>
          <a:xfrm>
            <a:off x="5588346" y="0"/>
            <a:ext cx="6611795" cy="6857997"/>
          </a:xfrm>
          <a:prstGeom prst="rect">
            <a:avLst/>
          </a:prstGeom>
        </p:spPr>
      </p:pic>
    </p:spTree>
    <p:extLst>
      <p:ext uri="{BB962C8B-B14F-4D97-AF65-F5344CB8AC3E}">
        <p14:creationId xmlns:p14="http://schemas.microsoft.com/office/powerpoint/2010/main" val="2331842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EE5D7-2691-62E6-6D00-C4EFAC2D041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0901EC-BB7E-EF62-2B5E-5105B63F75ED}"/>
              </a:ext>
            </a:extLst>
          </p:cNvPr>
          <p:cNvSpPr>
            <a:spLocks noGrp="1"/>
          </p:cNvSpPr>
          <p:nvPr>
            <p:ph type="body" idx="2"/>
          </p:nvPr>
        </p:nvSpPr>
        <p:spPr/>
        <p:txBody>
          <a:bodyPr/>
          <a:lstStyle/>
          <a:p>
            <a:r>
              <a:rPr lang="en-US" dirty="0"/>
              <a:t>Go Digital</a:t>
            </a:r>
            <a:endParaRPr lang="en-ZA" dirty="0"/>
          </a:p>
        </p:txBody>
      </p:sp>
      <p:pic>
        <p:nvPicPr>
          <p:cNvPr id="8" name="object 16">
            <a:extLst>
              <a:ext uri="{FF2B5EF4-FFF2-40B4-BE49-F238E27FC236}">
                <a16:creationId xmlns:a16="http://schemas.microsoft.com/office/drawing/2014/main" id="{E9278089-D582-3C4E-7EE7-A4BEA643844A}"/>
              </a:ext>
            </a:extLst>
          </p:cNvPr>
          <p:cNvPicPr/>
          <p:nvPr/>
        </p:nvPicPr>
        <p:blipFill>
          <a:blip r:embed="rId2" cstate="print"/>
          <a:stretch>
            <a:fillRect/>
          </a:stretch>
        </p:blipFill>
        <p:spPr>
          <a:xfrm>
            <a:off x="6827908" y="1978616"/>
            <a:ext cx="4560550" cy="3868292"/>
          </a:xfrm>
          <a:prstGeom prst="rect">
            <a:avLst/>
          </a:prstGeom>
        </p:spPr>
      </p:pic>
      <p:pic>
        <p:nvPicPr>
          <p:cNvPr id="16" name="Picture 15">
            <a:extLst>
              <a:ext uri="{FF2B5EF4-FFF2-40B4-BE49-F238E27FC236}">
                <a16:creationId xmlns:a16="http://schemas.microsoft.com/office/drawing/2014/main" id="{DC87C807-967C-0A88-27BE-6567BCD1825D}"/>
              </a:ext>
            </a:extLst>
          </p:cNvPr>
          <p:cNvPicPr>
            <a:picLocks noChangeAspect="1"/>
          </p:cNvPicPr>
          <p:nvPr/>
        </p:nvPicPr>
        <p:blipFill>
          <a:blip r:embed="rId3"/>
          <a:stretch>
            <a:fillRect/>
          </a:stretch>
        </p:blipFill>
        <p:spPr>
          <a:xfrm>
            <a:off x="723613" y="1767693"/>
            <a:ext cx="5463827" cy="4290139"/>
          </a:xfrm>
          <a:prstGeom prst="rect">
            <a:avLst/>
          </a:prstGeom>
        </p:spPr>
      </p:pic>
    </p:spTree>
    <p:extLst>
      <p:ext uri="{BB962C8B-B14F-4D97-AF65-F5344CB8AC3E}">
        <p14:creationId xmlns:p14="http://schemas.microsoft.com/office/powerpoint/2010/main" val="362829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03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F212-6950-C45C-C96D-BAF439204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6F34A-A332-A855-7CB1-2F517DAAB5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B4C16AA-175E-9682-542A-3A25542F63CF}"/>
              </a:ext>
            </a:extLst>
          </p:cNvPr>
          <p:cNvSpPr>
            <a:spLocks noGrp="1"/>
          </p:cNvSpPr>
          <p:nvPr>
            <p:ph sz="half" idx="1"/>
          </p:nvPr>
        </p:nvSpPr>
        <p:spPr/>
        <p:txBody>
          <a:bodyPr/>
          <a:lstStyle/>
          <a:p>
            <a:endParaRPr lang="en-US" dirty="0"/>
          </a:p>
        </p:txBody>
      </p:sp>
      <p:pic>
        <p:nvPicPr>
          <p:cNvPr id="4" name="Picture 3">
            <a:extLst>
              <a:ext uri="{FF2B5EF4-FFF2-40B4-BE49-F238E27FC236}">
                <a16:creationId xmlns:a16="http://schemas.microsoft.com/office/drawing/2014/main" id="{16974057-B434-6B17-CBCE-F71213345053}"/>
              </a:ext>
            </a:extLst>
          </p:cNvPr>
          <p:cNvPicPr>
            <a:picLocks noChangeAspect="1"/>
          </p:cNvPicPr>
          <p:nvPr/>
        </p:nvPicPr>
        <p:blipFill>
          <a:blip r:embed="rId3"/>
          <a:stretch>
            <a:fillRect/>
          </a:stretch>
        </p:blipFill>
        <p:spPr>
          <a:xfrm>
            <a:off x="-32558" y="0"/>
            <a:ext cx="12192000" cy="6858000"/>
          </a:xfrm>
          <a:prstGeom prst="rect">
            <a:avLst/>
          </a:prstGeom>
        </p:spPr>
      </p:pic>
      <p:sp>
        <p:nvSpPr>
          <p:cNvPr id="5" name="TextBox 4">
            <a:extLst>
              <a:ext uri="{FF2B5EF4-FFF2-40B4-BE49-F238E27FC236}">
                <a16:creationId xmlns:a16="http://schemas.microsoft.com/office/drawing/2014/main" id="{889843FD-EB4F-A04C-6A28-2A65EBA15551}"/>
              </a:ext>
            </a:extLst>
          </p:cNvPr>
          <p:cNvSpPr txBox="1"/>
          <p:nvPr/>
        </p:nvSpPr>
        <p:spPr>
          <a:xfrm>
            <a:off x="256616" y="661769"/>
            <a:ext cx="5365580" cy="1415772"/>
          </a:xfrm>
          <a:prstGeom prst="rect">
            <a:avLst/>
          </a:prstGeom>
          <a:noFill/>
        </p:spPr>
        <p:txBody>
          <a:bodyPr wrap="square">
            <a:spAutoFit/>
          </a:bodyPr>
          <a:lstStyle/>
          <a:p>
            <a:r>
              <a:rPr lang="en-US" sz="1600" b="1" i="0" u="none" strike="noStrike" baseline="0" dirty="0">
                <a:solidFill>
                  <a:srgbClr val="000000"/>
                </a:solidFill>
                <a:latin typeface="Arial" panose="020B0604020202020204" pitchFamily="34" charset="0"/>
              </a:rPr>
              <a:t>“THE STORY OF SARS IS A STORY ABOUT PEOPLE</a:t>
            </a:r>
            <a:r>
              <a:rPr lang="en-US" sz="1400" b="0" i="0" u="none" strike="noStrike" baseline="0" dirty="0">
                <a:solidFill>
                  <a:srgbClr val="000000"/>
                </a:solidFill>
                <a:latin typeface="Arial" panose="020B0604020202020204" pitchFamily="34" charset="0"/>
              </a:rPr>
              <a:t>:</a:t>
            </a:r>
          </a:p>
          <a:p>
            <a:r>
              <a:rPr lang="en-US" sz="1400" b="1" i="1" u="none" strike="noStrike" baseline="0" dirty="0">
                <a:solidFill>
                  <a:srgbClr val="000000"/>
                </a:solidFill>
                <a:latin typeface="Arial" panose="020B0604020202020204" pitchFamily="34" charset="0"/>
              </a:rPr>
              <a:t>EVERYTHING WE DO IS ABOUT HAVING TRANSFORMATIONAL IMPACT ON THE WELL-BEING OF THE LIVES OF PEOPLE -ESPECIALLY THE MOST VULNERABLE AMONG US”</a:t>
            </a:r>
            <a:endParaRPr lang="en-US" sz="1400" b="0" i="0" u="none" strike="noStrike" baseline="0" dirty="0">
              <a:solidFill>
                <a:srgbClr val="000000"/>
              </a:solidFill>
              <a:latin typeface="Arial" panose="020B0604020202020204" pitchFamily="34" charset="0"/>
            </a:endParaRPr>
          </a:p>
          <a:p>
            <a:r>
              <a:rPr lang="en-ZA" sz="1400" b="0" i="1" u="none" strike="noStrike" baseline="0" dirty="0">
                <a:solidFill>
                  <a:srgbClr val="000000"/>
                </a:solidFill>
                <a:latin typeface="Arial" panose="020B0604020202020204" pitchFamily="34" charset="0"/>
              </a:rPr>
              <a:t>Commissioner Edward Kieswetter </a:t>
            </a:r>
            <a:endParaRPr lang="en-ZA" dirty="0"/>
          </a:p>
        </p:txBody>
      </p:sp>
    </p:spTree>
    <p:extLst>
      <p:ext uri="{BB962C8B-B14F-4D97-AF65-F5344CB8AC3E}">
        <p14:creationId xmlns:p14="http://schemas.microsoft.com/office/powerpoint/2010/main" val="3709482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B4EBE-C1D5-4CED-E46F-DC2C78E05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5F102-0197-B9FF-9FB2-AE6A3CF2A65F}"/>
              </a:ext>
            </a:extLst>
          </p:cNvPr>
          <p:cNvSpPr>
            <a:spLocks noGrp="1"/>
          </p:cNvSpPr>
          <p:nvPr>
            <p:ph type="title"/>
          </p:nvPr>
        </p:nvSpPr>
        <p:spPr/>
        <p:txBody>
          <a:bodyPr>
            <a:normAutofit/>
          </a:bodyPr>
          <a:lstStyle/>
          <a:p>
            <a:r>
              <a:rPr lang="en-US" dirty="0"/>
              <a:t>CLARITY OF PURPOSE: WHILST OUR LEGAL MANDATE IS TO:</a:t>
            </a:r>
          </a:p>
        </p:txBody>
      </p:sp>
      <p:pic>
        <p:nvPicPr>
          <p:cNvPr id="4" name="Content Placeholder 3">
            <a:extLst>
              <a:ext uri="{FF2B5EF4-FFF2-40B4-BE49-F238E27FC236}">
                <a16:creationId xmlns:a16="http://schemas.microsoft.com/office/drawing/2014/main" id="{42FDE7BA-E897-0DC9-0393-2F054D1FEE44}"/>
              </a:ext>
            </a:extLst>
          </p:cNvPr>
          <p:cNvPicPr>
            <a:picLocks noGrp="1" noChangeAspect="1"/>
          </p:cNvPicPr>
          <p:nvPr>
            <p:ph sz="half" idx="1"/>
          </p:nvPr>
        </p:nvPicPr>
        <p:blipFill>
          <a:blip r:embed="rId2"/>
          <a:stretch>
            <a:fillRect/>
          </a:stretch>
        </p:blipFill>
        <p:spPr>
          <a:xfrm>
            <a:off x="1423692" y="777241"/>
            <a:ext cx="8623277" cy="4282540"/>
          </a:xfrm>
          <a:prstGeom prst="rect">
            <a:avLst/>
          </a:prstGeom>
        </p:spPr>
      </p:pic>
      <p:sp>
        <p:nvSpPr>
          <p:cNvPr id="5" name="Text Placeholder 1">
            <a:extLst>
              <a:ext uri="{FF2B5EF4-FFF2-40B4-BE49-F238E27FC236}">
                <a16:creationId xmlns:a16="http://schemas.microsoft.com/office/drawing/2014/main" id="{B31550F6-7778-B730-A849-C938BA914591}"/>
              </a:ext>
            </a:extLst>
          </p:cNvPr>
          <p:cNvSpPr txBox="1">
            <a:spLocks/>
          </p:cNvSpPr>
          <p:nvPr/>
        </p:nvSpPr>
        <p:spPr>
          <a:xfrm>
            <a:off x="1423692" y="5059780"/>
            <a:ext cx="8205107" cy="156962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508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08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08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08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08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8100"/>
            <a:endParaRPr lang="en-US" dirty="0">
              <a:latin typeface="Arial" panose="020B0604020202020204" pitchFamily="34" charset="0"/>
              <a:cs typeface="Arial" panose="020B0604020202020204" pitchFamily="34" charset="0"/>
            </a:endParaRPr>
          </a:p>
          <a:p>
            <a:pPr marL="38100" algn="ctr"/>
            <a:r>
              <a:rPr lang="en-US" dirty="0">
                <a:latin typeface="Arial" panose="020B0604020202020204" pitchFamily="34" charset="0"/>
                <a:cs typeface="Arial" panose="020B0604020202020204" pitchFamily="34" charset="0"/>
              </a:rPr>
              <a:t>…SARS exists to serve the </a:t>
            </a:r>
            <a:r>
              <a:rPr lang="en-US" sz="1950" b="1" dirty="0">
                <a:latin typeface="Arial" panose="020B0604020202020204" pitchFamily="34" charset="0"/>
                <a:cs typeface="Arial" panose="020B0604020202020204" pitchFamily="34" charset="0"/>
              </a:rPr>
              <a:t>HIGHER PURPOSE </a:t>
            </a:r>
            <a:r>
              <a:rPr lang="en-US" sz="1950" dirty="0">
                <a:latin typeface="Arial" panose="020B0604020202020204" pitchFamily="34" charset="0"/>
                <a:cs typeface="Arial" panose="020B0604020202020204" pitchFamily="34" charset="0"/>
              </a:rPr>
              <a:t>of</a:t>
            </a:r>
          </a:p>
          <a:p>
            <a:pPr marL="38100" algn="ctr"/>
            <a:r>
              <a:rPr lang="en-US" sz="1950" b="1" i="1" dirty="0">
                <a:latin typeface="Arial" panose="020B0604020202020204" pitchFamily="34" charset="0"/>
                <a:cs typeface="Arial" panose="020B0604020202020204" pitchFamily="34" charset="0"/>
              </a:rPr>
              <a:t>ENABLING GOVERNMENT TO BUILD A CAPABLE STATE</a:t>
            </a:r>
          </a:p>
          <a:p>
            <a:pPr marL="38100" algn="ctr"/>
            <a:r>
              <a:rPr lang="en-US" sz="1950" b="1" i="1" dirty="0">
                <a:latin typeface="Arial" panose="020B0604020202020204" pitchFamily="34" charset="0"/>
                <a:cs typeface="Arial" panose="020B0604020202020204" pitchFamily="34" charset="0"/>
              </a:rPr>
              <a:t>THAT FOSTERS SUSTAINABLE ECONOMIC GROWTH &amp;</a:t>
            </a:r>
          </a:p>
          <a:p>
            <a:pPr marL="38100" algn="ctr"/>
            <a:r>
              <a:rPr lang="en-US" sz="1950" b="1" i="1" dirty="0">
                <a:latin typeface="Arial" panose="020B0604020202020204" pitchFamily="34" charset="0"/>
                <a:cs typeface="Arial" panose="020B0604020202020204" pitchFamily="34" charset="0"/>
              </a:rPr>
              <a:t>SOCIAL DEVELOPMENT THAT SERVES THE WELLBEING </a:t>
            </a:r>
            <a:r>
              <a:rPr lang="en-ZA" sz="1950" b="1" i="1" dirty="0">
                <a:latin typeface="Arial" panose="020B0604020202020204" pitchFamily="34" charset="0"/>
                <a:cs typeface="Arial" panose="020B0604020202020204" pitchFamily="34" charset="0"/>
              </a:rPr>
              <a:t>OF ALL SOUTH AFRICANS</a:t>
            </a:r>
            <a:endParaRPr lang="en-ZA" sz="19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764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7C93-0CD1-EF08-232E-5F06842D44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C4CCFC-964B-5B07-9399-617885FB3C0D}"/>
              </a:ext>
            </a:extLst>
          </p:cNvPr>
          <p:cNvPicPr>
            <a:picLocks noChangeAspect="1"/>
          </p:cNvPicPr>
          <p:nvPr/>
        </p:nvPicPr>
        <p:blipFill>
          <a:blip r:embed="rId2"/>
          <a:stretch>
            <a:fillRect/>
          </a:stretch>
        </p:blipFill>
        <p:spPr>
          <a:xfrm>
            <a:off x="1066799" y="1131570"/>
            <a:ext cx="9184641" cy="4812030"/>
          </a:xfrm>
          <a:prstGeom prst="rect">
            <a:avLst/>
          </a:prstGeom>
        </p:spPr>
      </p:pic>
      <p:sp>
        <p:nvSpPr>
          <p:cNvPr id="6" name="TextBox 5">
            <a:extLst>
              <a:ext uri="{FF2B5EF4-FFF2-40B4-BE49-F238E27FC236}">
                <a16:creationId xmlns:a16="http://schemas.microsoft.com/office/drawing/2014/main" id="{76D846C3-B3B5-4734-C120-6054577C0A46}"/>
              </a:ext>
            </a:extLst>
          </p:cNvPr>
          <p:cNvSpPr txBox="1"/>
          <p:nvPr/>
        </p:nvSpPr>
        <p:spPr>
          <a:xfrm>
            <a:off x="270510" y="231160"/>
            <a:ext cx="105765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005086"/>
                </a:solidFill>
                <a:effectLst/>
                <a:uLnTx/>
                <a:uFillTx/>
                <a:latin typeface="Lato" panose="020F0502020204030203" pitchFamily="34" charset="0"/>
                <a:ea typeface="Lato" panose="020F0502020204030203" pitchFamily="34" charset="0"/>
                <a:cs typeface="Lato" panose="020F0502020204030203" pitchFamily="34" charset="0"/>
              </a:rPr>
              <a:t>SARS Vision and Strategic Intent</a:t>
            </a:r>
            <a:endParaRPr kumimoji="0" lang="en-ZA" sz="2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928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2FA5-97CA-3CB7-5602-4B532981D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8D436-CD1B-77ED-25E7-0A745977A11E}"/>
              </a:ext>
            </a:extLst>
          </p:cNvPr>
          <p:cNvSpPr>
            <a:spLocks noGrp="1"/>
          </p:cNvSpPr>
          <p:nvPr>
            <p:ph type="title"/>
          </p:nvPr>
        </p:nvSpPr>
        <p:spPr/>
        <p:txBody>
          <a:bodyPr>
            <a:normAutofit/>
          </a:bodyPr>
          <a:lstStyle/>
          <a:p>
            <a:r>
              <a:rPr lang="en-US" dirty="0"/>
              <a:t>Strategic Objectives </a:t>
            </a:r>
          </a:p>
        </p:txBody>
      </p:sp>
      <p:pic>
        <p:nvPicPr>
          <p:cNvPr id="4" name="Picture 3">
            <a:extLst>
              <a:ext uri="{FF2B5EF4-FFF2-40B4-BE49-F238E27FC236}">
                <a16:creationId xmlns:a16="http://schemas.microsoft.com/office/drawing/2014/main" id="{4E584096-6D8E-1C04-1382-0154221A3FAB}"/>
              </a:ext>
            </a:extLst>
          </p:cNvPr>
          <p:cNvPicPr>
            <a:picLocks noChangeAspect="1"/>
          </p:cNvPicPr>
          <p:nvPr/>
        </p:nvPicPr>
        <p:blipFill>
          <a:blip r:embed="rId2"/>
          <a:stretch>
            <a:fillRect/>
          </a:stretch>
        </p:blipFill>
        <p:spPr>
          <a:xfrm>
            <a:off x="1137919" y="1182579"/>
            <a:ext cx="9672321" cy="4819804"/>
          </a:xfrm>
          <a:prstGeom prst="rect">
            <a:avLst/>
          </a:prstGeom>
        </p:spPr>
      </p:pic>
    </p:spTree>
    <p:extLst>
      <p:ext uri="{BB962C8B-B14F-4D97-AF65-F5344CB8AC3E}">
        <p14:creationId xmlns:p14="http://schemas.microsoft.com/office/powerpoint/2010/main" val="176102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582F-50E0-6AAC-677B-130E53C63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04C8A-B8D2-6305-92A6-37ACB1A54750}"/>
              </a:ext>
            </a:extLst>
          </p:cNvPr>
          <p:cNvSpPr>
            <a:spLocks noGrp="1"/>
          </p:cNvSpPr>
          <p:nvPr>
            <p:ph type="title"/>
          </p:nvPr>
        </p:nvSpPr>
        <p:spPr>
          <a:xfrm>
            <a:off x="282287" y="297767"/>
            <a:ext cx="12123420" cy="548640"/>
          </a:xfrm>
        </p:spPr>
        <p:txBody>
          <a:bodyPr>
            <a:normAutofit/>
          </a:bodyPr>
          <a:lstStyle/>
          <a:p>
            <a:r>
              <a:rPr lang="en-US" dirty="0"/>
              <a:t>SARS Theory of Compliance </a:t>
            </a:r>
          </a:p>
        </p:txBody>
      </p:sp>
      <p:sp>
        <p:nvSpPr>
          <p:cNvPr id="4" name="object 2">
            <a:extLst>
              <a:ext uri="{FF2B5EF4-FFF2-40B4-BE49-F238E27FC236}">
                <a16:creationId xmlns:a16="http://schemas.microsoft.com/office/drawing/2014/main" id="{9BD0DC63-871F-75CF-E459-423650A66BD6}"/>
              </a:ext>
            </a:extLst>
          </p:cNvPr>
          <p:cNvSpPr txBox="1">
            <a:spLocks/>
          </p:cNvSpPr>
          <p:nvPr/>
        </p:nvSpPr>
        <p:spPr>
          <a:xfrm>
            <a:off x="953529" y="1058275"/>
            <a:ext cx="9615077" cy="571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508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5086"/>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5086"/>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5086"/>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508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1" u="none" strike="noStrike" kern="1200" cap="none" spc="-25" normalizeH="0" baseline="0" noProof="0" dirty="0">
                <a:ln>
                  <a:noFill/>
                </a:ln>
                <a:solidFill>
                  <a:srgbClr val="005086"/>
                </a:solidFill>
                <a:effectLst/>
                <a:uLnTx/>
                <a:uFillTx/>
                <a:latin typeface="Arial"/>
                <a:ea typeface="+mn-ea"/>
                <a:cs typeface="Arial"/>
              </a:rPr>
              <a:t>BELIEVING</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45" normalizeH="0" baseline="0" noProof="0" dirty="0">
                <a:ln>
                  <a:noFill/>
                </a:ln>
                <a:solidFill>
                  <a:srgbClr val="005086"/>
                </a:solidFill>
                <a:effectLst/>
                <a:uLnTx/>
                <a:uFillTx/>
                <a:latin typeface="Arial"/>
                <a:ea typeface="+mn-ea"/>
                <a:cs typeface="Arial"/>
              </a:rPr>
              <a:t>T</a:t>
            </a:r>
            <a:r>
              <a:rPr kumimoji="0" lang="en-US" sz="1600" b="0" i="1" u="none" strike="noStrike" kern="1200" cap="none" spc="-30" normalizeH="0" baseline="0" noProof="0" dirty="0">
                <a:ln>
                  <a:noFill/>
                </a:ln>
                <a:solidFill>
                  <a:srgbClr val="005086"/>
                </a:solidFill>
                <a:effectLst/>
                <a:uLnTx/>
                <a:uFillTx/>
                <a:latin typeface="Arial"/>
                <a:ea typeface="+mn-ea"/>
                <a:cs typeface="Arial"/>
              </a:rPr>
              <a:t>HAT</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1" i="1" u="none" strike="noStrike" kern="1200" cap="none" spc="-30" normalizeH="0" baseline="0" noProof="0" dirty="0">
                <a:ln>
                  <a:noFill/>
                </a:ln>
                <a:solidFill>
                  <a:srgbClr val="005086"/>
                </a:solidFill>
                <a:effectLst/>
                <a:uLnTx/>
                <a:uFillTx/>
                <a:latin typeface="Arial"/>
                <a:ea typeface="+mn-ea"/>
                <a:cs typeface="Arial"/>
              </a:rPr>
              <a:t>MOST</a:t>
            </a:r>
            <a:r>
              <a:rPr kumimoji="0" lang="en-US" sz="1600" b="1"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TAXPA</a:t>
            </a:r>
            <a:r>
              <a:rPr kumimoji="0" lang="en-US" sz="1600" b="0" i="1" u="none" strike="noStrike" kern="1200" cap="none" spc="-45" normalizeH="0" baseline="0" noProof="0" dirty="0">
                <a:ln>
                  <a:noFill/>
                </a:ln>
                <a:solidFill>
                  <a:srgbClr val="005086"/>
                </a:solidFill>
                <a:effectLst/>
                <a:uLnTx/>
                <a:uFillTx/>
                <a:latin typeface="Arial"/>
                <a:ea typeface="+mn-ea"/>
                <a:cs typeface="Arial"/>
              </a:rPr>
              <a:t>Y</a:t>
            </a:r>
            <a:r>
              <a:rPr kumimoji="0" lang="en-US" sz="1600" b="0" i="1" u="none" strike="noStrike" kern="1200" cap="none" spc="-30" normalizeH="0" baseline="0" noProof="0" dirty="0">
                <a:ln>
                  <a:noFill/>
                </a:ln>
                <a:solidFill>
                  <a:srgbClr val="005086"/>
                </a:solidFill>
                <a:effectLst/>
                <a:uLnTx/>
                <a:uFillTx/>
                <a:latin typeface="Arial"/>
                <a:ea typeface="+mn-ea"/>
                <a:cs typeface="Arial"/>
              </a:rPr>
              <a:t>ERS</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ARE</a:t>
            </a:r>
            <a:r>
              <a:rPr kumimoji="0" lang="en-US" sz="1600" b="0" i="1" u="none" strike="noStrike" kern="1200" cap="none" spc="-25" normalizeH="0" baseline="0" noProof="0" dirty="0">
                <a:ln>
                  <a:noFill/>
                </a:ln>
                <a:solidFill>
                  <a:srgbClr val="005086"/>
                </a:solidFill>
                <a:effectLst/>
                <a:uLnTx/>
                <a:uFillTx/>
                <a:latin typeface="Arial"/>
                <a:ea typeface="+mn-ea"/>
                <a:cs typeface="Arial"/>
              </a:rPr>
              <a:t> HO</a:t>
            </a:r>
            <a:r>
              <a:rPr kumimoji="0" lang="en-US" sz="1600" b="0" i="1" u="none" strike="noStrike" kern="1200" cap="none" spc="-50" normalizeH="0" baseline="0" noProof="0" dirty="0">
                <a:ln>
                  <a:noFill/>
                </a:ln>
                <a:solidFill>
                  <a:srgbClr val="005086"/>
                </a:solidFill>
                <a:effectLst/>
                <a:uLnTx/>
                <a:uFillTx/>
                <a:latin typeface="Arial"/>
                <a:ea typeface="+mn-ea"/>
                <a:cs typeface="Arial"/>
              </a:rPr>
              <a:t>N</a:t>
            </a:r>
            <a:r>
              <a:rPr kumimoji="0" lang="en-US" sz="1600" b="0" i="1" u="none" strike="noStrike" kern="1200" cap="none" spc="-30" normalizeH="0" baseline="0" noProof="0" dirty="0">
                <a:ln>
                  <a:noFill/>
                </a:ln>
                <a:solidFill>
                  <a:srgbClr val="005086"/>
                </a:solidFill>
                <a:effectLst/>
                <a:uLnTx/>
                <a:uFillTx/>
                <a:latin typeface="Arial"/>
                <a:ea typeface="+mn-ea"/>
                <a:cs typeface="Arial"/>
              </a:rPr>
              <a:t>EST</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AND</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25" normalizeH="0" baseline="0" noProof="0" dirty="0">
                <a:ln>
                  <a:noFill/>
                </a:ln>
                <a:solidFill>
                  <a:srgbClr val="005086"/>
                </a:solidFill>
                <a:effectLst/>
                <a:uLnTx/>
                <a:uFillTx/>
                <a:latin typeface="Arial"/>
                <a:ea typeface="+mn-ea"/>
                <a:cs typeface="Arial"/>
              </a:rPr>
              <a:t>SIMPLY</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5" normalizeH="0" baseline="0" noProof="0" dirty="0">
                <a:ln>
                  <a:noFill/>
                </a:ln>
                <a:solidFill>
                  <a:srgbClr val="005086"/>
                </a:solidFill>
                <a:effectLst/>
                <a:uLnTx/>
                <a:uFillTx/>
                <a:latin typeface="Arial"/>
                <a:ea typeface="+mn-ea"/>
                <a:cs typeface="Arial"/>
              </a:rPr>
              <a:t>WA</a:t>
            </a:r>
            <a:r>
              <a:rPr kumimoji="0" lang="en-US" sz="1600" b="0" i="1" u="none" strike="noStrike" kern="1200" cap="none" spc="-50" normalizeH="0" baseline="0" noProof="0" dirty="0">
                <a:ln>
                  <a:noFill/>
                </a:ln>
                <a:solidFill>
                  <a:srgbClr val="005086"/>
                </a:solidFill>
                <a:effectLst/>
                <a:uLnTx/>
                <a:uFillTx/>
                <a:latin typeface="Arial"/>
                <a:ea typeface="+mn-ea"/>
                <a:cs typeface="Arial"/>
              </a:rPr>
              <a:t>N</a:t>
            </a:r>
            <a:r>
              <a:rPr kumimoji="0" lang="en-US" sz="1600" b="0" i="1" u="none" strike="noStrike" kern="1200" cap="none" spc="-25" normalizeH="0" baseline="0" noProof="0" dirty="0">
                <a:ln>
                  <a:noFill/>
                </a:ln>
                <a:solidFill>
                  <a:srgbClr val="005086"/>
                </a:solidFill>
                <a:effectLst/>
                <a:uLnTx/>
                <a:uFillTx/>
                <a:latin typeface="Arial"/>
                <a:ea typeface="+mn-ea"/>
                <a:cs typeface="Arial"/>
              </a:rPr>
              <a:t>T</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TO</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FU</a:t>
            </a:r>
            <a:r>
              <a:rPr kumimoji="0" lang="en-US" sz="1600" b="0" i="1" u="none" strike="noStrike" kern="1200" cap="none" spc="-40" normalizeH="0" baseline="0" noProof="0" dirty="0">
                <a:ln>
                  <a:noFill/>
                </a:ln>
                <a:solidFill>
                  <a:srgbClr val="005086"/>
                </a:solidFill>
                <a:effectLst/>
                <a:uLnTx/>
                <a:uFillTx/>
                <a:latin typeface="Arial"/>
                <a:ea typeface="+mn-ea"/>
                <a:cs typeface="Arial"/>
              </a:rPr>
              <a:t>L</a:t>
            </a:r>
            <a:r>
              <a:rPr kumimoji="0" lang="en-US" sz="1600" b="0" i="1" u="none" strike="noStrike" kern="1200" cap="none" spc="-20" normalizeH="0" baseline="0" noProof="0" dirty="0">
                <a:ln>
                  <a:noFill/>
                </a:ln>
                <a:solidFill>
                  <a:srgbClr val="005086"/>
                </a:solidFill>
                <a:effectLst/>
                <a:uLnTx/>
                <a:uFillTx/>
                <a:latin typeface="Arial"/>
                <a:ea typeface="+mn-ea"/>
                <a:cs typeface="Arial"/>
              </a:rPr>
              <a:t>FIL</a:t>
            </a:r>
            <a:r>
              <a:rPr kumimoji="0" lang="en-US" sz="1600" b="0" i="1" u="none" strike="noStrike" kern="1200" cap="none" spc="-25" normalizeH="0" baseline="0" noProof="0" dirty="0">
                <a:ln>
                  <a:noFill/>
                </a:ln>
                <a:solidFill>
                  <a:srgbClr val="005086"/>
                </a:solidFill>
                <a:effectLst/>
                <a:uLnTx/>
                <a:uFillTx/>
                <a:latin typeface="Arial"/>
                <a:ea typeface="+mn-ea"/>
                <a:cs typeface="Arial"/>
              </a:rPr>
              <a:t> TH</a:t>
            </a:r>
            <a:r>
              <a:rPr kumimoji="0" lang="en-US" sz="1600" b="0" i="1" u="none" strike="noStrike" kern="1200" cap="none" spc="-45" normalizeH="0" baseline="0" noProof="0" dirty="0">
                <a:ln>
                  <a:noFill/>
                </a:ln>
                <a:solidFill>
                  <a:srgbClr val="005086"/>
                </a:solidFill>
                <a:effectLst/>
                <a:uLnTx/>
                <a:uFillTx/>
                <a:latin typeface="Arial"/>
                <a:ea typeface="+mn-ea"/>
                <a:cs typeface="Arial"/>
              </a:rPr>
              <a:t>E</a:t>
            </a:r>
            <a:r>
              <a:rPr kumimoji="0" lang="en-US" sz="1600" b="0" i="1" u="none" strike="noStrike" kern="1200" cap="none" spc="-20" normalizeH="0" baseline="0" noProof="0" dirty="0">
                <a:ln>
                  <a:noFill/>
                </a:ln>
                <a:solidFill>
                  <a:srgbClr val="005086"/>
                </a:solidFill>
                <a:effectLst/>
                <a:uLnTx/>
                <a:uFillTx/>
                <a:latin typeface="Arial"/>
                <a:ea typeface="+mn-ea"/>
                <a:cs typeface="Arial"/>
              </a:rPr>
              <a:t>IR</a:t>
            </a:r>
            <a:r>
              <a:rPr kumimoji="0" lang="en-US" sz="1600" b="0" i="1" u="none" strike="noStrike" kern="1200" cap="none" spc="10" normalizeH="0" baseline="0" noProof="0" dirty="0">
                <a:ln>
                  <a:noFill/>
                </a:ln>
                <a:solidFill>
                  <a:srgbClr val="005086"/>
                </a:solidFill>
                <a:effectLst/>
                <a:uLnTx/>
                <a:uFillTx/>
                <a:latin typeface="Arial"/>
                <a:ea typeface="+mn-ea"/>
                <a:cs typeface="Arial"/>
              </a:rPr>
              <a:t> </a:t>
            </a:r>
            <a:r>
              <a:rPr kumimoji="0" lang="en-US" sz="1600" b="0" i="1" u="none" strike="noStrike" kern="1200" cap="none" spc="-25" normalizeH="0" baseline="0" noProof="0" dirty="0">
                <a:ln>
                  <a:noFill/>
                </a:ln>
                <a:solidFill>
                  <a:srgbClr val="005086"/>
                </a:solidFill>
                <a:effectLst/>
                <a:uLnTx/>
                <a:uFillTx/>
                <a:latin typeface="Arial"/>
                <a:ea typeface="+mn-ea"/>
                <a:cs typeface="Arial"/>
              </a:rPr>
              <a:t>OBLIGATION</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WITH</a:t>
            </a:r>
            <a:r>
              <a:rPr kumimoji="0" lang="en-US" sz="1600" b="0" i="1" u="none" strike="noStrike" kern="1200" cap="none" spc="10"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THE</a:t>
            </a:r>
            <a:r>
              <a:rPr kumimoji="0" lang="en-US" sz="1600" b="0" i="1" u="none" strike="noStrike" kern="1200" cap="none" spc="-1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LEAST</a:t>
            </a:r>
            <a:r>
              <a:rPr kumimoji="0" lang="en-US" sz="1600" b="0" i="1" u="none" strike="noStrike" kern="1200" cap="none" spc="-25" normalizeH="0" baseline="0" noProof="0" dirty="0">
                <a:ln>
                  <a:noFill/>
                </a:ln>
                <a:solidFill>
                  <a:srgbClr val="005086"/>
                </a:solidFill>
                <a:effectLst/>
                <a:uLnTx/>
                <a:uFillTx/>
                <a:latin typeface="Arial"/>
                <a:ea typeface="+mn-ea"/>
                <a:cs typeface="Arial"/>
              </a:rPr>
              <a:t> AM</a:t>
            </a:r>
            <a:r>
              <a:rPr kumimoji="0" lang="en-US" sz="1600" b="0" i="1" u="none" strike="noStrike" kern="1200" cap="none" spc="-50" normalizeH="0" baseline="0" noProof="0" dirty="0">
                <a:ln>
                  <a:noFill/>
                </a:ln>
                <a:solidFill>
                  <a:srgbClr val="005086"/>
                </a:solidFill>
                <a:effectLst/>
                <a:uLnTx/>
                <a:uFillTx/>
                <a:latin typeface="Arial"/>
                <a:ea typeface="+mn-ea"/>
                <a:cs typeface="Arial"/>
              </a:rPr>
              <a:t>O</a:t>
            </a:r>
            <a:r>
              <a:rPr kumimoji="0" lang="en-US" sz="1600" b="0" i="1" u="none" strike="noStrike" kern="1200" cap="none" spc="-30" normalizeH="0" baseline="0" noProof="0" dirty="0">
                <a:ln>
                  <a:noFill/>
                </a:ln>
                <a:solidFill>
                  <a:srgbClr val="005086"/>
                </a:solidFill>
                <a:effectLst/>
                <a:uLnTx/>
                <a:uFillTx/>
                <a:latin typeface="Arial"/>
                <a:ea typeface="+mn-ea"/>
                <a:cs typeface="Arial"/>
              </a:rPr>
              <a:t>U</a:t>
            </a:r>
            <a:r>
              <a:rPr kumimoji="0" lang="en-US" sz="1600" b="0" i="1" u="none" strike="noStrike" kern="1200" cap="none" spc="-45" normalizeH="0" baseline="0" noProof="0" dirty="0">
                <a:ln>
                  <a:noFill/>
                </a:ln>
                <a:solidFill>
                  <a:srgbClr val="005086"/>
                </a:solidFill>
                <a:effectLst/>
                <a:uLnTx/>
                <a:uFillTx/>
                <a:latin typeface="Arial"/>
                <a:ea typeface="+mn-ea"/>
                <a:cs typeface="Arial"/>
              </a:rPr>
              <a:t>N</a:t>
            </a:r>
            <a:r>
              <a:rPr kumimoji="0" lang="en-US" sz="1600" b="0" i="1" u="none" strike="noStrike" kern="1200" cap="none" spc="-25" normalizeH="0" baseline="0" noProof="0" dirty="0">
                <a:ln>
                  <a:noFill/>
                </a:ln>
                <a:solidFill>
                  <a:srgbClr val="005086"/>
                </a:solidFill>
                <a:effectLst/>
                <a:uLnTx/>
                <a:uFillTx/>
                <a:latin typeface="Arial"/>
                <a:ea typeface="+mn-ea"/>
                <a:cs typeface="Arial"/>
              </a:rPr>
              <a:t>T</a:t>
            </a:r>
            <a:r>
              <a:rPr kumimoji="0" lang="en-US" sz="1600" b="0" i="1" u="none" strike="noStrike" kern="1200" cap="none" spc="1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OF</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EFF</a:t>
            </a:r>
            <a:r>
              <a:rPr kumimoji="0" lang="en-US" sz="1600" b="0" i="1" u="none" strike="noStrike" kern="1200" cap="none" spc="-50" normalizeH="0" baseline="0" noProof="0" dirty="0">
                <a:ln>
                  <a:noFill/>
                </a:ln>
                <a:solidFill>
                  <a:srgbClr val="005086"/>
                </a:solidFill>
                <a:effectLst/>
                <a:uLnTx/>
                <a:uFillTx/>
                <a:latin typeface="Arial"/>
                <a:ea typeface="+mn-ea"/>
                <a:cs typeface="Arial"/>
              </a:rPr>
              <a:t>O</a:t>
            </a:r>
            <a:r>
              <a:rPr kumimoji="0" lang="en-US" sz="1600" b="0" i="1" u="none" strike="noStrike" kern="1200" cap="none" spc="-30" normalizeH="0" baseline="0" noProof="0" dirty="0">
                <a:ln>
                  <a:noFill/>
                </a:ln>
                <a:solidFill>
                  <a:srgbClr val="005086"/>
                </a:solidFill>
                <a:effectLst/>
                <a:uLnTx/>
                <a:uFillTx/>
                <a:latin typeface="Arial"/>
                <a:ea typeface="+mn-ea"/>
                <a:cs typeface="Arial"/>
              </a:rPr>
              <a:t>RT</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30" normalizeH="0" baseline="0" noProof="0" dirty="0">
                <a:ln>
                  <a:noFill/>
                </a:ln>
                <a:solidFill>
                  <a:srgbClr val="005086"/>
                </a:solidFill>
                <a:effectLst/>
                <a:uLnTx/>
                <a:uFillTx/>
                <a:latin typeface="Arial"/>
                <a:ea typeface="+mn-ea"/>
                <a:cs typeface="Arial"/>
              </a:rPr>
              <a:t>&amp;</a:t>
            </a:r>
            <a:r>
              <a:rPr kumimoji="0" lang="en-US" sz="1600" b="0" i="1" u="none" strike="noStrike" kern="1200" cap="none" spc="-5" normalizeH="0" baseline="0" noProof="0" dirty="0">
                <a:ln>
                  <a:noFill/>
                </a:ln>
                <a:solidFill>
                  <a:srgbClr val="005086"/>
                </a:solidFill>
                <a:effectLst/>
                <a:uLnTx/>
                <a:uFillTx/>
                <a:latin typeface="Arial"/>
                <a:ea typeface="+mn-ea"/>
                <a:cs typeface="Arial"/>
              </a:rPr>
              <a:t> </a:t>
            </a:r>
            <a:r>
              <a:rPr kumimoji="0" lang="en-US" sz="1600" b="0" i="1" u="none" strike="noStrike" kern="1200" cap="none" spc="-50" normalizeH="0" baseline="0" noProof="0" dirty="0">
                <a:ln>
                  <a:noFill/>
                </a:ln>
                <a:solidFill>
                  <a:srgbClr val="005086"/>
                </a:solidFill>
                <a:effectLst/>
                <a:uLnTx/>
                <a:uFillTx/>
                <a:latin typeface="Arial"/>
                <a:ea typeface="+mn-ea"/>
                <a:cs typeface="Arial"/>
              </a:rPr>
              <a:t>C</a:t>
            </a:r>
            <a:r>
              <a:rPr kumimoji="0" lang="en-US" sz="1600" b="0" i="1" u="none" strike="noStrike" kern="1200" cap="none" spc="-30" normalizeH="0" baseline="0" noProof="0" dirty="0">
                <a:ln>
                  <a:noFill/>
                </a:ln>
                <a:solidFill>
                  <a:srgbClr val="005086"/>
                </a:solidFill>
                <a:effectLst/>
                <a:uLnTx/>
                <a:uFillTx/>
                <a:latin typeface="Arial"/>
                <a:ea typeface="+mn-ea"/>
                <a:cs typeface="Arial"/>
              </a:rPr>
              <a:t>OST</a:t>
            </a:r>
            <a:endParaRPr kumimoji="0" lang="en-US" sz="1600" b="0" i="0" u="none" strike="noStrike" kern="1200" cap="none" spc="0" normalizeH="0" baseline="0" noProof="0" dirty="0">
              <a:ln>
                <a:noFill/>
              </a:ln>
              <a:solidFill>
                <a:srgbClr val="005086"/>
              </a:solidFill>
              <a:effectLst/>
              <a:uLnTx/>
              <a:uFillTx/>
              <a:latin typeface="Arial"/>
              <a:ea typeface="+mn-ea"/>
              <a:cs typeface="Arial"/>
            </a:endParaRPr>
          </a:p>
        </p:txBody>
      </p:sp>
      <p:pic>
        <p:nvPicPr>
          <p:cNvPr id="5" name="Picture 4">
            <a:extLst>
              <a:ext uri="{FF2B5EF4-FFF2-40B4-BE49-F238E27FC236}">
                <a16:creationId xmlns:a16="http://schemas.microsoft.com/office/drawing/2014/main" id="{13325697-2411-D992-9630-8B41CB4192EA}"/>
              </a:ext>
            </a:extLst>
          </p:cNvPr>
          <p:cNvPicPr>
            <a:picLocks noChangeAspect="1"/>
          </p:cNvPicPr>
          <p:nvPr/>
        </p:nvPicPr>
        <p:blipFill>
          <a:blip r:embed="rId2"/>
          <a:stretch>
            <a:fillRect/>
          </a:stretch>
        </p:blipFill>
        <p:spPr>
          <a:xfrm>
            <a:off x="1386598" y="1629713"/>
            <a:ext cx="8488922" cy="4382467"/>
          </a:xfrm>
          <a:prstGeom prst="rect">
            <a:avLst/>
          </a:prstGeom>
        </p:spPr>
      </p:pic>
    </p:spTree>
    <p:extLst>
      <p:ext uri="{BB962C8B-B14F-4D97-AF65-F5344CB8AC3E}">
        <p14:creationId xmlns:p14="http://schemas.microsoft.com/office/powerpoint/2010/main" val="345003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56F1-34C9-1ADA-9743-70F0053D4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93149-815A-7465-54EB-1985FDD39001}"/>
              </a:ext>
            </a:extLst>
          </p:cNvPr>
          <p:cNvSpPr>
            <a:spLocks noGrp="1"/>
          </p:cNvSpPr>
          <p:nvPr>
            <p:ph type="title"/>
          </p:nvPr>
        </p:nvSpPr>
        <p:spPr/>
        <p:txBody>
          <a:bodyPr>
            <a:normAutofit/>
          </a:bodyPr>
          <a:lstStyle/>
          <a:p>
            <a:r>
              <a:rPr lang="en-ZA" dirty="0"/>
              <a:t>Tax Compliance &amp; Benefits: Tax Compliance Status</a:t>
            </a:r>
          </a:p>
        </p:txBody>
      </p:sp>
      <p:sp>
        <p:nvSpPr>
          <p:cNvPr id="4" name="TextBox 3">
            <a:extLst>
              <a:ext uri="{FF2B5EF4-FFF2-40B4-BE49-F238E27FC236}">
                <a16:creationId xmlns:a16="http://schemas.microsoft.com/office/drawing/2014/main" id="{7EB397C5-D002-94C1-9DEB-3EFD306DE1CB}"/>
              </a:ext>
            </a:extLst>
          </p:cNvPr>
          <p:cNvSpPr txBox="1"/>
          <p:nvPr/>
        </p:nvSpPr>
        <p:spPr>
          <a:xfrm>
            <a:off x="514350" y="982980"/>
            <a:ext cx="10458450" cy="4921797"/>
          </a:xfrm>
          <a:prstGeom prst="rect">
            <a:avLst/>
          </a:prstGeom>
          <a:noFill/>
        </p:spPr>
        <p:txBody>
          <a:bodyPr wrap="square">
            <a:spAutoFit/>
          </a:bodyPr>
          <a:lstStyle/>
          <a:p>
            <a:pPr marL="50800" marR="0" lvl="0" indent="0" algn="l" defTabSz="914400" rtl="0" eaLnBrk="1" fontAlgn="auto" latinLnBrk="0" hangingPunct="1">
              <a:lnSpc>
                <a:spcPct val="120000"/>
              </a:lnSpc>
              <a:spcBef>
                <a:spcPts val="1000"/>
              </a:spcBef>
              <a:spcAft>
                <a:spcPts val="0"/>
              </a:spcAft>
              <a:buClr>
                <a:srgbClr val="005086"/>
              </a:buClr>
              <a:buSzPts val="2800"/>
              <a:buFont typeface="Arial"/>
              <a:buNone/>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Being tax compliant and ‘paying your fair share’ is not just good for you but also contributes to the growth of our country’s economy which in turn benefits all South Africans and Africa. </a:t>
            </a:r>
          </a:p>
          <a:p>
            <a:pPr marL="457200" marR="0" lvl="0" indent="-406400" algn="l" defTabSz="914400" rtl="0" eaLnBrk="1" fontAlgn="auto" latinLnBrk="0" hangingPunct="1">
              <a:spcBef>
                <a:spcPts val="1000"/>
              </a:spcBef>
              <a:spcAft>
                <a:spcPts val="0"/>
              </a:spcAft>
              <a:buClr>
                <a:srgbClr val="005086"/>
              </a:buClr>
              <a:buSzPts val="2800"/>
              <a:buFont typeface="Arial"/>
              <a:buChar char="•"/>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SARS introduced the Tax Compliance Status System in 2015 to replace the paper-based Tax Clearance system.  </a:t>
            </a:r>
          </a:p>
          <a:p>
            <a:pPr marL="457200" marR="0" lvl="0" indent="-406400" algn="l" defTabSz="914400" rtl="0" eaLnBrk="1" fontAlgn="auto" latinLnBrk="0" hangingPunct="1">
              <a:spcBef>
                <a:spcPts val="1000"/>
              </a:spcBef>
              <a:spcAft>
                <a:spcPts val="0"/>
              </a:spcAft>
              <a:buClr>
                <a:srgbClr val="005086"/>
              </a:buClr>
              <a:buSzPts val="2800"/>
              <a:buFont typeface="Arial"/>
              <a:buChar char="•"/>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Once one applies for a Tax Compliance Status, one will receive a 4-digit security PIN which enables you to authorise any third party (an organisation or government) to view your status online via eFiling. This will present your overall tax compliance status at the date and time of viewing it.</a:t>
            </a:r>
            <a:r>
              <a:rPr kumimoji="0" lang="en-US" sz="1500" b="1" i="0" u="sng" strike="noStrike" kern="1200" cap="none" spc="0" normalizeH="0" baseline="0" noProof="0" dirty="0">
                <a:ln>
                  <a:noFill/>
                </a:ln>
                <a:solidFill>
                  <a:srgbClr val="005086"/>
                </a:solidFill>
                <a:effectLst/>
                <a:uLnTx/>
                <a:uFillTx/>
                <a:latin typeface="Lato"/>
                <a:ea typeface="Lato"/>
                <a:cs typeface="Lato"/>
                <a:sym typeface="Lato"/>
              </a:rPr>
              <a:t> Pls NOTE</a:t>
            </a: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 </a:t>
            </a:r>
            <a:r>
              <a:rPr lang="en-US" sz="1500" dirty="0">
                <a:solidFill>
                  <a:srgbClr val="005086"/>
                </a:solidFill>
                <a:latin typeface="Lato"/>
                <a:ea typeface="Lato"/>
                <a:cs typeface="Lato"/>
                <a:sym typeface="Lato"/>
              </a:rPr>
              <a:t>: TCS </a:t>
            </a: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is Real time check for Compliance.</a:t>
            </a:r>
          </a:p>
          <a:p>
            <a:pPr marL="457200" marR="0" lvl="0" indent="-406400" algn="l" defTabSz="914400" rtl="0" eaLnBrk="1" fontAlgn="auto" latinLnBrk="0" hangingPunct="1">
              <a:spcBef>
                <a:spcPts val="1000"/>
              </a:spcBef>
              <a:spcAft>
                <a:spcPts val="0"/>
              </a:spcAft>
              <a:buClr>
                <a:srgbClr val="005086"/>
              </a:buClr>
              <a:buSzPts val="2800"/>
              <a:buFont typeface="Arial"/>
              <a:buChar char="•"/>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To protect taxpayer confidentiality, no other information will be accessible to any third party.</a:t>
            </a:r>
          </a:p>
          <a:p>
            <a:pPr marL="50800" marR="0" lvl="0" indent="0" algn="l" defTabSz="914400" rtl="0" eaLnBrk="1" fontAlgn="auto" latinLnBrk="0" hangingPunct="1">
              <a:lnSpc>
                <a:spcPct val="120000"/>
              </a:lnSpc>
              <a:spcBef>
                <a:spcPts val="1000"/>
              </a:spcBef>
              <a:spcAft>
                <a:spcPts val="0"/>
              </a:spcAft>
              <a:buClr>
                <a:srgbClr val="005086"/>
              </a:buClr>
              <a:buSzPts val="2800"/>
              <a:buFont typeface="Arial"/>
              <a:buNone/>
              <a:tabLst/>
              <a:defRPr/>
            </a:pPr>
            <a:r>
              <a:rPr kumimoji="0" lang="en-US" sz="1500" b="1" i="0" u="none" strike="noStrike" kern="1200" cap="none" spc="0" normalizeH="0" baseline="0" noProof="0" dirty="0">
                <a:ln>
                  <a:noFill/>
                </a:ln>
                <a:solidFill>
                  <a:srgbClr val="005086"/>
                </a:solidFill>
                <a:effectLst/>
                <a:uLnTx/>
                <a:uFillTx/>
                <a:latin typeface="Lato"/>
                <a:ea typeface="Lato"/>
                <a:cs typeface="Lato"/>
                <a:sym typeface="Lato"/>
              </a:rPr>
              <a:t>The TCS system is available for the following applications:</a:t>
            </a:r>
          </a:p>
          <a:p>
            <a:pPr marL="457200" marR="0" lvl="0" indent="-406400" algn="l" defTabSz="914400" rtl="0" eaLnBrk="1" fontAlgn="auto" latinLnBrk="0" hangingPunct="1">
              <a:spcBef>
                <a:spcPts val="1000"/>
              </a:spcBef>
              <a:spcAft>
                <a:spcPts val="0"/>
              </a:spcAft>
              <a:buClr>
                <a:srgbClr val="005086"/>
              </a:buClr>
              <a:buSzPts val="2800"/>
              <a:buFont typeface="Arial"/>
              <a:buChar char="•"/>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Good standing</a:t>
            </a:r>
          </a:p>
          <a:p>
            <a:pPr marL="457200" marR="0" lvl="0" indent="-406400" algn="l" defTabSz="914400" rtl="0" eaLnBrk="1" fontAlgn="auto" latinLnBrk="0" hangingPunct="1">
              <a:spcBef>
                <a:spcPts val="1000"/>
              </a:spcBef>
              <a:spcAft>
                <a:spcPts val="0"/>
              </a:spcAft>
              <a:buClr>
                <a:srgbClr val="005086"/>
              </a:buClr>
              <a:buSzPts val="2800"/>
              <a:buFont typeface="Arial"/>
              <a:buChar char="•"/>
              <a:tabLst/>
              <a:defRPr/>
            </a:pPr>
            <a:r>
              <a:rPr kumimoji="0" lang="en-US" sz="1500" b="0" i="0" u="none" strike="noStrike" kern="1200" cap="none" spc="0" normalizeH="0" baseline="0" noProof="0" dirty="0">
                <a:ln>
                  <a:noFill/>
                </a:ln>
                <a:solidFill>
                  <a:srgbClr val="005086"/>
                </a:solidFill>
                <a:effectLst/>
                <a:uLnTx/>
                <a:uFillTx/>
                <a:latin typeface="Lato"/>
                <a:ea typeface="Lato"/>
                <a:cs typeface="Lato"/>
                <a:sym typeface="Lato"/>
              </a:rPr>
              <a:t>Approval International Transfer</a:t>
            </a:r>
          </a:p>
          <a:p>
            <a:pPr marL="50800" marR="0" lvl="0" indent="0" algn="l" defTabSz="914400" rtl="0" eaLnBrk="1" fontAlgn="auto" latinLnBrk="0" hangingPunct="1">
              <a:lnSpc>
                <a:spcPct val="120000"/>
              </a:lnSpc>
              <a:spcBef>
                <a:spcPts val="1000"/>
              </a:spcBef>
              <a:spcAft>
                <a:spcPts val="0"/>
              </a:spcAft>
              <a:buClr>
                <a:srgbClr val="005086"/>
              </a:buClr>
              <a:buSzPts val="2800"/>
              <a:buFont typeface="Arial"/>
              <a:buNone/>
              <a:tabLst/>
              <a:defRPr/>
            </a:pPr>
            <a:r>
              <a:rPr kumimoji="0" lang="en-US" sz="1500" b="0"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rPr>
              <a:t>The Tax Compliance Status system makes it easy for taxpayers to request their Tax Compliance Status (TCS) via </a:t>
            </a:r>
            <a:r>
              <a:rPr kumimoji="0" lang="en-US" sz="1500" b="1"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hlinkClick r:id="rId5">
                  <a:extLst>
                    <a:ext uri="{A12FA001-AC4F-418D-AE19-62706E023703}">
                      <ahyp:hlinkClr xmlns:ahyp="http://schemas.microsoft.com/office/drawing/2018/hyperlinkcolor" val="tx"/>
                    </a:ext>
                  </a:extLst>
                </a:hlinkClick>
              </a:rPr>
              <a:t>eFiling </a:t>
            </a:r>
            <a:r>
              <a:rPr kumimoji="0" lang="en-US" sz="1500" b="1"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rPr>
              <a:t>or the </a:t>
            </a:r>
            <a:r>
              <a:rPr kumimoji="0" lang="en-US" sz="1500" b="1"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hlinkClick r:id="rId6">
                  <a:extLst>
                    <a:ext uri="{A12FA001-AC4F-418D-AE19-62706E023703}">
                      <ahyp:hlinkClr xmlns:ahyp="http://schemas.microsoft.com/office/drawing/2018/hyperlinkcolor" val="tx"/>
                    </a:ext>
                  </a:extLst>
                </a:hlinkClick>
              </a:rPr>
              <a:t>SARS online query system (SOQS)</a:t>
            </a:r>
            <a:r>
              <a:rPr kumimoji="0" lang="en-US" sz="1500" b="1"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rPr>
              <a:t> </a:t>
            </a:r>
            <a:r>
              <a:rPr kumimoji="0" lang="en-US" sz="1500" b="0" i="0" u="none" strike="noStrike" kern="1200" cap="none" spc="0" normalizeH="0" baseline="0" noProof="0" dirty="0">
                <a:ln>
                  <a:noFill/>
                </a:ln>
                <a:solidFill>
                  <a:srgbClr val="0E2841">
                    <a:lumMod val="75000"/>
                    <a:lumOff val="25000"/>
                  </a:srgbClr>
                </a:solidFill>
                <a:effectLst/>
                <a:uLnTx/>
                <a:uFillTx/>
                <a:latin typeface="Lato" panose="020F0502020204030203" pitchFamily="34" charset="0"/>
                <a:ea typeface="Lato" panose="020F0502020204030203" pitchFamily="34" charset="0"/>
                <a:cs typeface="Lato" panose="020F0502020204030203" pitchFamily="34" charset="0"/>
                <a:sym typeface="Lato"/>
              </a:rPr>
              <a:t>to receive a PIN that can be used to authorise and enable third parties to verify your tax compliance status always.</a:t>
            </a:r>
          </a:p>
          <a:p>
            <a:pPr marL="50800" marR="0" lvl="0" indent="0" algn="l" defTabSz="914400" rtl="0" eaLnBrk="1" fontAlgn="auto" latinLnBrk="0" hangingPunct="1">
              <a:lnSpc>
                <a:spcPct val="120000"/>
              </a:lnSpc>
              <a:spcBef>
                <a:spcPts val="1000"/>
              </a:spcBef>
              <a:spcAft>
                <a:spcPts val="0"/>
              </a:spcAft>
              <a:buClr>
                <a:srgbClr val="005086"/>
              </a:buClr>
              <a:buSzPts val="2800"/>
              <a:buFont typeface="Arial"/>
              <a:buNone/>
              <a:tabLst/>
              <a:defRPr/>
            </a:pPr>
            <a:r>
              <a:rPr kumimoji="0" lang="en-US" sz="1500" b="1" i="0" u="none" strike="noStrike" kern="1200" cap="none" spc="0" normalizeH="0" baseline="0" noProof="0" dirty="0">
                <a:ln>
                  <a:noFill/>
                </a:ln>
                <a:solidFill>
                  <a:srgbClr val="005086"/>
                </a:solidFill>
                <a:effectLst/>
                <a:uLnTx/>
                <a:uFillTx/>
                <a:latin typeface="Lato"/>
                <a:ea typeface="Lato"/>
                <a:cs typeface="Lato"/>
                <a:sym typeface="Lato"/>
              </a:rPr>
              <a:t>NB: It is important to remember that a taxpayer’s compliance status is not static and changes according to ones continued compliance with tax requirements, it is Real Time Compliance.</a:t>
            </a:r>
          </a:p>
        </p:txBody>
      </p:sp>
      <p:pic>
        <p:nvPicPr>
          <p:cNvPr id="5" name="How to Verify Tax Compliance Status">
            <a:hlinkClick r:id="" action="ppaction://media"/>
            <a:extLst>
              <a:ext uri="{FF2B5EF4-FFF2-40B4-BE49-F238E27FC236}">
                <a16:creationId xmlns:a16="http://schemas.microsoft.com/office/drawing/2014/main" id="{444BB82E-34B8-0C68-89E9-4F3BE157B10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30270" y="6030576"/>
            <a:ext cx="1364646" cy="724953"/>
          </a:xfrm>
          <a:prstGeom prst="rect">
            <a:avLst/>
          </a:prstGeom>
        </p:spPr>
      </p:pic>
      <p:sp>
        <p:nvSpPr>
          <p:cNvPr id="6" name="TextBox 5">
            <a:extLst>
              <a:ext uri="{FF2B5EF4-FFF2-40B4-BE49-F238E27FC236}">
                <a16:creationId xmlns:a16="http://schemas.microsoft.com/office/drawing/2014/main" id="{8C82C947-1F8F-AE7F-A31E-1A88602C7629}"/>
              </a:ext>
            </a:extLst>
          </p:cNvPr>
          <p:cNvSpPr txBox="1"/>
          <p:nvPr/>
        </p:nvSpPr>
        <p:spPr>
          <a:xfrm>
            <a:off x="8294916" y="6260137"/>
            <a:ext cx="1763483" cy="369332"/>
          </a:xfrm>
          <a:prstGeom prst="rect">
            <a:avLst/>
          </a:prstGeom>
          <a:noFill/>
        </p:spPr>
        <p:txBody>
          <a:bodyPr wrap="square">
            <a:spAutoFit/>
          </a:bodyPr>
          <a:lstStyle/>
          <a:p>
            <a:r>
              <a:rPr lang="en-US" b="1" dirty="0">
                <a:solidFill>
                  <a:srgbClr val="004B7E"/>
                </a:solidFill>
              </a:rPr>
              <a:t>         Video</a:t>
            </a:r>
            <a:endParaRPr lang="en-ZA" dirty="0">
              <a:solidFill>
                <a:srgbClr val="004B7E"/>
              </a:solidFill>
            </a:endParaRPr>
          </a:p>
        </p:txBody>
      </p:sp>
      <p:cxnSp>
        <p:nvCxnSpPr>
          <p:cNvPr id="7" name="Straight Arrow Connector 6">
            <a:extLst>
              <a:ext uri="{FF2B5EF4-FFF2-40B4-BE49-F238E27FC236}">
                <a16:creationId xmlns:a16="http://schemas.microsoft.com/office/drawing/2014/main" id="{408273F3-F5EC-DCBE-D132-49C6BB54DDAB}"/>
              </a:ext>
            </a:extLst>
          </p:cNvPr>
          <p:cNvCxnSpPr>
            <a:cxnSpLocks/>
          </p:cNvCxnSpPr>
          <p:nvPr/>
        </p:nvCxnSpPr>
        <p:spPr>
          <a:xfrm flipH="1">
            <a:off x="8294916" y="6444803"/>
            <a:ext cx="4354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3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1ACF-FED4-A1CC-E5B6-700933E17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1B0C2-AA24-660B-2BB1-B64BCEE6660D}"/>
              </a:ext>
            </a:extLst>
          </p:cNvPr>
          <p:cNvSpPr>
            <a:spLocks noGrp="1"/>
          </p:cNvSpPr>
          <p:nvPr>
            <p:ph type="title"/>
          </p:nvPr>
        </p:nvSpPr>
        <p:spPr/>
        <p:txBody>
          <a:bodyPr>
            <a:normAutofit/>
          </a:bodyPr>
          <a:lstStyle/>
          <a:p>
            <a:r>
              <a:rPr lang="en-ZA" dirty="0"/>
              <a:t>Repercussions of Non-Compliance - Third Party Appointment (AA88)</a:t>
            </a:r>
          </a:p>
        </p:txBody>
      </p:sp>
      <p:sp>
        <p:nvSpPr>
          <p:cNvPr id="4" name="Text Placeholder 1">
            <a:extLst>
              <a:ext uri="{FF2B5EF4-FFF2-40B4-BE49-F238E27FC236}">
                <a16:creationId xmlns:a16="http://schemas.microsoft.com/office/drawing/2014/main" id="{8F8732F1-9A1F-0142-788C-052B2EDEAD05}"/>
              </a:ext>
            </a:extLst>
          </p:cNvPr>
          <p:cNvSpPr>
            <a:spLocks noGrp="1"/>
          </p:cNvSpPr>
          <p:nvPr>
            <p:ph sz="half" idx="1"/>
          </p:nvPr>
        </p:nvSpPr>
        <p:spPr>
          <a:xfrm>
            <a:off x="654685" y="985838"/>
            <a:ext cx="10634663" cy="5072062"/>
          </a:xfrm>
        </p:spPr>
        <p:txBody>
          <a:bodyPr>
            <a:noAutofit/>
          </a:bodyPr>
          <a:lstStyle/>
          <a:p>
            <a:pPr marL="50800" indent="0">
              <a:lnSpc>
                <a:spcPct val="120000"/>
              </a:lnSpc>
              <a:buNone/>
            </a:pPr>
            <a:r>
              <a:rPr lang="en-US" sz="1500" dirty="0">
                <a:solidFill>
                  <a:srgbClr val="005086"/>
                </a:solidFill>
                <a:latin typeface="Lato"/>
                <a:ea typeface="Lato"/>
                <a:cs typeface="Lato"/>
                <a:sym typeface="Lato"/>
              </a:rPr>
              <a:t>The Tax Administration Act empowers the Commissioner for South African Revenue Service (SARS) to appoint a third party to withhold and pay over to SARS any amounts due by a taxpayer. Such a third party may be an employer of the taxpayer, Banks or any other person, institution that has the management, custody or control of any income, monies or property under the name/ ownership of the taxpayer.</a:t>
            </a:r>
          </a:p>
          <a:p>
            <a:pPr marL="50800" indent="0">
              <a:lnSpc>
                <a:spcPct val="110000"/>
              </a:lnSpc>
              <a:buNone/>
            </a:pPr>
            <a:r>
              <a:rPr lang="en-US" sz="1500" b="1" dirty="0">
                <a:solidFill>
                  <a:srgbClr val="005086"/>
                </a:solidFill>
                <a:latin typeface="Lato"/>
                <a:ea typeface="Lato"/>
                <a:cs typeface="Lato"/>
                <a:sym typeface="Lato"/>
              </a:rPr>
              <a:t>An appointed third party is required to do the following:</a:t>
            </a:r>
          </a:p>
          <a:p>
            <a:pPr>
              <a:lnSpc>
                <a:spcPct val="110000"/>
              </a:lnSpc>
              <a:buFont typeface="Arial" panose="020B0604020202020204" pitchFamily="34" charset="0"/>
              <a:buChar char="•"/>
            </a:pPr>
            <a:r>
              <a:rPr lang="en-US" sz="1500" dirty="0">
                <a:solidFill>
                  <a:srgbClr val="005086"/>
                </a:solidFill>
                <a:latin typeface="Lato"/>
                <a:ea typeface="Lato"/>
                <a:cs typeface="Lato"/>
                <a:sym typeface="Lato"/>
              </a:rPr>
              <a:t>Review the list of impacted taxpayers (manage outcomes)</a:t>
            </a:r>
          </a:p>
          <a:p>
            <a:pPr>
              <a:lnSpc>
                <a:spcPct val="110000"/>
              </a:lnSpc>
            </a:pPr>
            <a:r>
              <a:rPr lang="en-US" sz="1500" dirty="0">
                <a:solidFill>
                  <a:srgbClr val="005086"/>
                </a:solidFill>
                <a:latin typeface="Lato"/>
                <a:ea typeface="Lato"/>
                <a:cs typeface="Lato"/>
                <a:sym typeface="Lato"/>
              </a:rPr>
              <a:t>Deduct the stipulated amount from the salary or wages of the respective employees, as indicated</a:t>
            </a:r>
          </a:p>
          <a:p>
            <a:pPr>
              <a:lnSpc>
                <a:spcPct val="110000"/>
              </a:lnSpc>
            </a:pPr>
            <a:r>
              <a:rPr lang="en-US" sz="1500" dirty="0">
                <a:solidFill>
                  <a:srgbClr val="005086"/>
                </a:solidFill>
                <a:latin typeface="Lato"/>
                <a:ea typeface="Lato"/>
                <a:cs typeface="Lato"/>
                <a:sym typeface="Lato"/>
              </a:rPr>
              <a:t>Pay the amounts over to SARS by the due date.</a:t>
            </a:r>
          </a:p>
          <a:p>
            <a:pPr marL="50800" indent="0">
              <a:lnSpc>
                <a:spcPct val="110000"/>
              </a:lnSpc>
              <a:buNone/>
            </a:pPr>
            <a:r>
              <a:rPr lang="en-US" sz="1500" b="1" dirty="0">
                <a:solidFill>
                  <a:srgbClr val="005086"/>
                </a:solidFill>
                <a:latin typeface="Lato"/>
                <a:ea typeface="Lato"/>
                <a:cs typeface="Lato"/>
                <a:sym typeface="Lato"/>
              </a:rPr>
              <a:t>A Third-Party Appointment will be initiated against non-compliant taxpayers if</a:t>
            </a:r>
            <a:r>
              <a:rPr lang="en-US" sz="1500" dirty="0">
                <a:solidFill>
                  <a:srgbClr val="005086"/>
                </a:solidFill>
                <a:latin typeface="Lato"/>
                <a:ea typeface="Lato"/>
                <a:cs typeface="Lato"/>
                <a:sym typeface="Lato"/>
              </a:rPr>
              <a:t>:</a:t>
            </a:r>
          </a:p>
          <a:p>
            <a:pPr>
              <a:lnSpc>
                <a:spcPct val="110000"/>
              </a:lnSpc>
            </a:pPr>
            <a:r>
              <a:rPr lang="en-US" sz="1500" dirty="0">
                <a:solidFill>
                  <a:srgbClr val="005086"/>
                </a:solidFill>
                <a:latin typeface="Lato"/>
                <a:ea typeface="Lato"/>
                <a:cs typeface="Lato"/>
                <a:sym typeface="Lato"/>
              </a:rPr>
              <a:t>Overdue balance on taxpayer’s account, all tax types (administrative penalty and/or assessed tax debt) occurs</a:t>
            </a:r>
          </a:p>
          <a:p>
            <a:pPr>
              <a:lnSpc>
                <a:spcPct val="110000"/>
              </a:lnSpc>
            </a:pPr>
            <a:r>
              <a:rPr lang="en-US" sz="1500" dirty="0">
                <a:solidFill>
                  <a:srgbClr val="005086"/>
                </a:solidFill>
                <a:latin typeface="Lato"/>
                <a:ea typeface="Lato"/>
                <a:cs typeface="Lato"/>
                <a:sym typeface="Lato"/>
              </a:rPr>
              <a:t>There was previous communication and or final demand letter was issued to the taxpayer, and the taxpayer has not complied with such due payment.</a:t>
            </a:r>
          </a:p>
        </p:txBody>
      </p:sp>
    </p:spTree>
    <p:extLst>
      <p:ext uri="{BB962C8B-B14F-4D97-AF65-F5344CB8AC3E}">
        <p14:creationId xmlns:p14="http://schemas.microsoft.com/office/powerpoint/2010/main" val="906050077"/>
      </p:ext>
    </p:extLst>
  </p:cSld>
  <p:clrMapOvr>
    <a:masterClrMapping/>
  </p:clrMapOvr>
</p:sld>
</file>

<file path=ppt/theme/theme1.xml><?xml version="1.0" encoding="utf-8"?>
<a:theme xmlns:a="http://schemas.openxmlformats.org/drawingml/2006/main" name="Office Theme">
  <a:themeElements>
    <a:clrScheme name="Embed SARS colours">
      <a:dk1>
        <a:srgbClr val="000000"/>
      </a:dk1>
      <a:lt1>
        <a:srgbClr val="FFFFFF"/>
      </a:lt1>
      <a:dk2>
        <a:srgbClr val="0E2841"/>
      </a:dk2>
      <a:lt2>
        <a:srgbClr val="E8E8E8"/>
      </a:lt2>
      <a:accent1>
        <a:srgbClr val="005087"/>
      </a:accent1>
      <a:accent2>
        <a:srgbClr val="004471"/>
      </a:accent2>
      <a:accent3>
        <a:srgbClr val="B0B1AF"/>
      </a:accent3>
      <a:accent4>
        <a:srgbClr val="0F9ED5"/>
      </a:accent4>
      <a:accent5>
        <a:srgbClr val="7CC0D7"/>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590FB7735DC641B67AF81130ED3808" ma:contentTypeVersion="14" ma:contentTypeDescription="Create a new document." ma:contentTypeScope="" ma:versionID="119948617b12aecf3de162850978e4b8">
  <xsd:schema xmlns:xsd="http://www.w3.org/2001/XMLSchema" xmlns:xs="http://www.w3.org/2001/XMLSchema" xmlns:p="http://schemas.microsoft.com/office/2006/metadata/properties" xmlns:ns2="bbd1949b-cb99-4d0f-9536-53e493a0591f" xmlns:ns3="76ccd7a6-36b0-4980-a154-8b93de1a3e94" targetNamespace="http://schemas.microsoft.com/office/2006/metadata/properties" ma:root="true" ma:fieldsID="da137c2147f87cd830928081dfdc024b" ns2:_="" ns3:_="">
    <xsd:import namespace="bbd1949b-cb99-4d0f-9536-53e493a0591f"/>
    <xsd:import namespace="76ccd7a6-36b0-4980-a154-8b93de1a3e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1949b-cb99-4d0f-9536-53e493a05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1b9d4a3-9100-4727-89e9-055356ec2bd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ccd7a6-36b0-4980-a154-8b93de1a3e9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fc54f48-9828-4014-b40c-cf02e914aca9}" ma:internalName="TaxCatchAll" ma:showField="CatchAllData" ma:web="76ccd7a6-36b0-4980-a154-8b93de1a3e9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d1949b-cb99-4d0f-9536-53e493a0591f">
      <Terms xmlns="http://schemas.microsoft.com/office/infopath/2007/PartnerControls"/>
    </lcf76f155ced4ddcb4097134ff3c332f>
    <TaxCatchAll xmlns="76ccd7a6-36b0-4980-a154-8b93de1a3e94" xsi:nil="true"/>
  </documentManagement>
</p:properties>
</file>

<file path=customXml/itemProps1.xml><?xml version="1.0" encoding="utf-8"?>
<ds:datastoreItem xmlns:ds="http://schemas.openxmlformats.org/officeDocument/2006/customXml" ds:itemID="{9E5A326B-6E82-45AC-BC24-42E2920431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d1949b-cb99-4d0f-9536-53e493a0591f"/>
    <ds:schemaRef ds:uri="76ccd7a6-36b0-4980-a154-8b93de1a3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65B73B-A1DA-474D-8C29-BE211F7B96ED}">
  <ds:schemaRefs>
    <ds:schemaRef ds:uri="http://schemas.microsoft.com/sharepoint/v3/contenttype/forms"/>
  </ds:schemaRefs>
</ds:datastoreItem>
</file>

<file path=customXml/itemProps3.xml><?xml version="1.0" encoding="utf-8"?>
<ds:datastoreItem xmlns:ds="http://schemas.openxmlformats.org/officeDocument/2006/customXml" ds:itemID="{C63F0DB9-8B79-4C2E-9F5E-69477155B81E}">
  <ds:schemaRefs>
    <ds:schemaRef ds:uri="http://purl.org/dc/terms/"/>
    <ds:schemaRef ds:uri="http://schemas.microsoft.com/office/2006/documentManagement/types"/>
    <ds:schemaRef ds:uri="76ccd7a6-36b0-4980-a154-8b93de1a3e94"/>
    <ds:schemaRef ds:uri="http://purl.org/dc/dcmitype/"/>
    <ds:schemaRef ds:uri="http://schemas.microsoft.com/office/infopath/2007/PartnerControls"/>
    <ds:schemaRef ds:uri="http://schemas.openxmlformats.org/package/2006/metadata/core-properties"/>
    <ds:schemaRef ds:uri="http://schemas.microsoft.com/office/2006/metadata/properties"/>
    <ds:schemaRef ds:uri="bbd1949b-cb99-4d0f-9536-53e493a0591f"/>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620</TotalTime>
  <Words>1977</Words>
  <Application>Microsoft Office PowerPoint</Application>
  <PresentationFormat>Widescreen</PresentationFormat>
  <Paragraphs>140</Paragraphs>
  <Slides>27</Slides>
  <Notes>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Aptos</vt:lpstr>
      <vt:lpstr>Arial</vt:lpstr>
      <vt:lpstr>Lato</vt:lpstr>
      <vt:lpstr>Lato Black</vt:lpstr>
      <vt:lpstr>Wingdings</vt:lpstr>
      <vt:lpstr>Office Theme</vt:lpstr>
      <vt:lpstr>Acrobat Document</vt:lpstr>
      <vt:lpstr> SARS Presentation   Tax Compliance &amp; Tax Practitioners  </vt:lpstr>
      <vt:lpstr>Points for Engagement </vt:lpstr>
      <vt:lpstr>PowerPoint Presentation</vt:lpstr>
      <vt:lpstr>CLARITY OF PURPOSE: WHILST OUR LEGAL MANDATE IS TO:</vt:lpstr>
      <vt:lpstr>PowerPoint Presentation</vt:lpstr>
      <vt:lpstr>Strategic Objectives </vt:lpstr>
      <vt:lpstr>SARS Theory of Compliance </vt:lpstr>
      <vt:lpstr>Tax Compliance &amp; Benefits: Tax Compliance Status</vt:lpstr>
      <vt:lpstr>Repercussions of Non-Compliance - Third Party Appointment (AA88)</vt:lpstr>
      <vt:lpstr>Repercussions of Non-Compliance: Administrative Penalties</vt:lpstr>
      <vt:lpstr>Small Business Offerings</vt:lpstr>
      <vt:lpstr>Tax Practitioner Offerings</vt:lpstr>
      <vt:lpstr>Deregistration of Tax Practitioners</vt:lpstr>
      <vt:lpstr>Ethical Conduct: Client confidentiality</vt:lpstr>
      <vt:lpstr>Conclusion - # Your Tax Matters: Thank You South Africa</vt:lpstr>
      <vt:lpstr>PowerPoint Presentation</vt:lpstr>
      <vt:lpstr>Role of VDP on SARS's Strategic Intent Of Promoting Voluntary      Compliance.</vt:lpstr>
      <vt:lpstr>  Role of VDP on SARS's Strategic Intent Of Promoting Voluntary Compliance.</vt:lpstr>
      <vt:lpstr>PowerPoint Presentation</vt:lpstr>
      <vt:lpstr>Benefits of the VDP</vt:lpstr>
      <vt:lpstr>Who may apply for VDP?</vt:lpstr>
      <vt:lpstr>Requirements for Valid VDP </vt:lpstr>
      <vt:lpstr>Service Charter Commitments</vt:lpstr>
      <vt:lpstr>VDP Queries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Lucinda Hills</dc:creator>
  <cp:lastModifiedBy>Barry Hiles -Ombud Office</cp:lastModifiedBy>
  <cp:revision>221</cp:revision>
  <dcterms:created xsi:type="dcterms:W3CDTF">2025-12-05T09:32:12Z</dcterms:created>
  <dcterms:modified xsi:type="dcterms:W3CDTF">2026-03-05T14:31:12Z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0x0101004C590FB7735DC641B67AF81130ED3808</vt:lpwstr>
  </property>
  <property fmtid="{D5CDD505-2E9C-101B-9397-08002B2CF9AE}" pid="3" name="MediaServiceImageTags">
    <vt:lpwstr/>
  </property>
</Properties>
</file>