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15"/>
  </p:notesMasterIdLst>
  <p:handoutMasterIdLst>
    <p:handoutMasterId r:id="rId16"/>
  </p:handoutMasterIdLst>
  <p:sldIdLst>
    <p:sldId id="548" r:id="rId5"/>
    <p:sldId id="549" r:id="rId6"/>
    <p:sldId id="568" r:id="rId7"/>
    <p:sldId id="569" r:id="rId8"/>
    <p:sldId id="552" r:id="rId9"/>
    <p:sldId id="565" r:id="rId10"/>
    <p:sldId id="566" r:id="rId11"/>
    <p:sldId id="437" r:id="rId12"/>
    <p:sldId id="567" r:id="rId13"/>
    <p:sldId id="5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>
        <p:scale>
          <a:sx n="50" d="100"/>
          <a:sy n="50" d="100"/>
        </p:scale>
        <p:origin x="1934" y="6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3/4/2026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ABBD3-6B7B-E632-1E8D-AC4794647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D0163B-4941-502C-6C1A-B6EF916639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01AE15-72A7-ADC9-4B76-EFB979FCFD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7C796-7547-11ED-0AE3-A0523D84D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883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D27AE-3300-EC62-BBF4-58919197C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FB7554-7E17-B95F-4190-A3BA751460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162168-62D8-5B4C-6157-DF3A29013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2C881-8A97-2008-F2C9-E814EA694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35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2C05D-0057-3A08-A391-AE91E8AAA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D68BC1-6EC4-C0A7-31F6-5C1FA51CF7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D2D54F-391C-468A-AE3B-B84D7F5EE0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B8929-7F40-8D5B-7919-F8C9C297D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6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D4D3B-9F1C-752D-F5DD-2D9880AB1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747685-8BFC-DBB0-7F74-69229EBCCF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4BF29D-6AD0-BF26-891A-85F39D44CB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136B9-BF56-EC40-C79F-761B937E82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36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91912-A0CC-F302-CB40-F8E27895B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66BAE9-E12D-D625-D6EA-ED265923A8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3B44C5-F156-399E-D4D6-DA6A72EF19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C9020-9A88-50C7-D167-64B1E18A95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22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482F7-E247-113E-8876-F5B6EA8E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E07ED2-829E-02D2-E38C-420FEFA7E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03F3CE-4C34-57F1-8FDC-F6A65DA5C5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0B17B-02E8-0DB2-3C07-2A44756331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58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BCEBB-046E-E503-F2E3-0ED42C395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4BB2C8-3DB1-6F34-43F9-50A2AB0FDA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7A4C19-A545-3A7F-9FE5-521B781BD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857ED-855D-68C1-A641-87F74ADB7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929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823B4-8344-37AF-BA78-E7D779F92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122A6A-B5DB-5708-BA01-CBD8D299D0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7B3182-3EC7-8880-7175-ED2992588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73758-423D-2838-4A2E-04C9FE858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592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D517D-025C-FD11-7CDC-7108FB3A0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3CF84E-F601-83B6-47EC-A12F5634A9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0AA51D-33CB-C6A2-7F8A-5F07D4E67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A32E2-68D8-1165-1B83-D1E2E796F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170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D72BF-B6A6-E5EC-7DD2-5CDDE4F2E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F15452-F485-7B50-1051-2AEBC195A7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2C77E9-9DE8-3290-C7DC-047B1159D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0955C-52FB-B9B9-0635-CBD534305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82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7254" y="249554"/>
            <a:ext cx="11292296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0" i="0" spc="1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Fourth Quarter Report 2024 / 25</a:t>
            </a:r>
            <a:br>
              <a:rPr lang="en-US" dirty="0"/>
            </a:br>
            <a:r>
              <a:rPr lang="en-US" dirty="0"/>
              <a:t>to the National Treasury </a:t>
            </a:r>
          </a:p>
        </p:txBody>
      </p: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7254" y="249554"/>
            <a:ext cx="11292296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0" i="0" spc="1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Fourth Quarter Report 2024 / 25</a:t>
            </a:r>
            <a:br>
              <a:rPr lang="en-US" dirty="0"/>
            </a:br>
            <a:r>
              <a:rPr lang="en-US" dirty="0"/>
              <a:t>to the National Treasury </a:t>
            </a:r>
          </a:p>
        </p:txBody>
      </p:sp>
    </p:spTree>
    <p:extLst>
      <p:ext uri="{BB962C8B-B14F-4D97-AF65-F5344CB8AC3E}">
        <p14:creationId xmlns:p14="http://schemas.microsoft.com/office/powerpoint/2010/main" val="905555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-477178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482090"/>
            <a:ext cx="2130552" cy="0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068B84FF-FC44-D1F8-E08E-E808C9C63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E63C-BF10-43EF-8A1D-35DBAFAE4F89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58851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107E35B0-1EE8-C78E-37B9-619EB3204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E63C-BF10-43EF-8A1D-35DBAFAE4F89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8484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472565"/>
            <a:ext cx="2133600" cy="3992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-573400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  <a:prstGeom prst="rect">
            <a:avLst/>
          </a:prstGeo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B9868358-DB1A-BFFB-D28D-F6795F523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E63C-BF10-43EF-8A1D-35DBAFAE4F89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3922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4D74CAC-DF1D-0E42-EE8B-B35DAF87A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E63C-BF10-43EF-8A1D-35DBAFAE4F89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89446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991939D0-5590-121B-1D6F-11BABF52B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E63C-BF10-43EF-8A1D-35DBAFAE4F89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15188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765EC70-8D40-0D35-0CE0-17E1937E5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otham" panose="0200050402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1836F-5206-1505-427E-AEB9617E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537F-AB44-4724-8A3B-8C1F474FA36C}" type="slidenum">
              <a:rPr lang="en-ZA" smtClean="0"/>
              <a:t>‹#›</a:t>
            </a:fld>
            <a:endParaRPr lang="en-ZA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4B16C4-6C93-5493-363B-3A0BE5BF9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48161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-477178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492660-075B-A93C-2465-FC9B7915D496}"/>
              </a:ext>
            </a:extLst>
          </p:cNvPr>
          <p:cNvSpPr/>
          <p:nvPr userDrawn="1"/>
        </p:nvSpPr>
        <p:spPr>
          <a:xfrm>
            <a:off x="-203200" y="6190824"/>
            <a:ext cx="12827000" cy="7239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BF7BD2-1233-1BD2-DC3D-BBA6A20C55AF}"/>
              </a:ext>
            </a:extLst>
          </p:cNvPr>
          <p:cNvSpPr/>
          <p:nvPr userDrawn="1"/>
        </p:nvSpPr>
        <p:spPr>
          <a:xfrm>
            <a:off x="-203200" y="6305124"/>
            <a:ext cx="12827000" cy="723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648462-E8EC-824D-5744-4E0C53E94FBD}"/>
              </a:ext>
            </a:extLst>
          </p:cNvPr>
          <p:cNvSpPr txBox="1"/>
          <p:nvPr userDrawn="1"/>
        </p:nvSpPr>
        <p:spPr>
          <a:xfrm>
            <a:off x="76200" y="6305124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Office of the Tax Ombud and SARS</a:t>
            </a:r>
            <a:br>
              <a:rPr lang="en-US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Tax Practitioners and Business Breakfast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923DDF84-6A39-832C-877C-2327689EE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BBE63C-BF10-43EF-8A1D-35DBAFAE4F89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82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82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472565"/>
            <a:ext cx="2133600" cy="3992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-573400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  <a:prstGeom prst="rect">
            <a:avLst/>
          </a:prstGeo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ABB065F4-4225-1559-871D-A7FD9D7D2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9520" y="6346190"/>
            <a:ext cx="41148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BBE63C-BF10-43EF-8A1D-35DBAFAE4F89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82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82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-379096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1871722"/>
            <a:ext cx="4490827" cy="4402273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1871722"/>
            <a:ext cx="4490827" cy="4402273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491615"/>
            <a:ext cx="2133600" cy="3992"/>
          </a:xfrm>
          <a:prstGeom prst="line">
            <a:avLst/>
          </a:prstGeom>
          <a:ln w="1016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675" y="6296025"/>
            <a:ext cx="374650" cy="350521"/>
          </a:xfrm>
          <a:prstGeom prst="rect">
            <a:avLst/>
          </a:prstGeom>
          <a:solidFill>
            <a:srgbClr val="00B050"/>
          </a:solidFill>
        </p:spPr>
        <p:txBody>
          <a:bodyPr vert="horz" lIns="0" tIns="0" rIns="0" bIns="0" rtlCol="0" anchor="ctr" anchorCtr="1"/>
          <a:lstStyle>
            <a:lvl1pPr algn="l">
              <a:defRPr sz="1100" b="1" i="0">
                <a:solidFill>
                  <a:schemeClr val="tx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00" r:id="rId3"/>
    <p:sldLayoutId id="2147483701" r:id="rId4"/>
    <p:sldLayoutId id="2147483659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  <p:sldLayoutId id="2147483703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20" r:id="rId19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taxombudsa/" TargetMode="External"/><Relationship Id="rId13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2.png"/><Relationship Id="rId12" Type="http://schemas.openxmlformats.org/officeDocument/2006/relationships/hyperlink" Target="https://www.linkedin.com/company/18361845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s://www.facebook.com/taxombudSA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://www.taxombud.gov.za/" TargetMode="External"/><Relationship Id="rId10" Type="http://schemas.openxmlformats.org/officeDocument/2006/relationships/hyperlink" Target="https://x.com/TaxOmbud" TargetMode="External"/><Relationship Id="rId4" Type="http://schemas.openxmlformats.org/officeDocument/2006/relationships/hyperlink" Target="mailto:complaints@taxombud.gov.za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E8E1E-C9E8-5E4B-7811-D021E54FF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logo with a scale of balance&#10;&#10;AI-generated content may be incorrect.">
            <a:extLst>
              <a:ext uri="{FF2B5EF4-FFF2-40B4-BE49-F238E27FC236}">
                <a16:creationId xmlns:a16="http://schemas.microsoft.com/office/drawing/2014/main" id="{F9C99A48-A342-A20E-2D32-7D49327907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4" t="9517" r="28304"/>
          <a:stretch/>
        </p:blipFill>
        <p:spPr>
          <a:xfrm>
            <a:off x="9072880" y="0"/>
            <a:ext cx="2448560" cy="356690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52E96EB-4E4D-8A97-D938-B6AB97E024FC}"/>
              </a:ext>
            </a:extLst>
          </p:cNvPr>
          <p:cNvSpPr/>
          <p:nvPr/>
        </p:nvSpPr>
        <p:spPr>
          <a:xfrm>
            <a:off x="0" y="4147760"/>
            <a:ext cx="12192000" cy="2048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318634D-66BC-44B1-AAD0-B8BDE88DB4FA}"/>
              </a:ext>
            </a:extLst>
          </p:cNvPr>
          <p:cNvSpPr/>
          <p:nvPr/>
        </p:nvSpPr>
        <p:spPr>
          <a:xfrm>
            <a:off x="0" y="4285481"/>
            <a:ext cx="12192000" cy="2048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7B8892-4559-F6DB-D61A-CA784BF1226D}"/>
              </a:ext>
            </a:extLst>
          </p:cNvPr>
          <p:cNvSpPr/>
          <p:nvPr/>
        </p:nvSpPr>
        <p:spPr>
          <a:xfrm>
            <a:off x="0" y="4423203"/>
            <a:ext cx="12192000" cy="243479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705522-3C88-443C-68F7-DC25175CD538}"/>
              </a:ext>
            </a:extLst>
          </p:cNvPr>
          <p:cNvSpPr txBox="1"/>
          <p:nvPr/>
        </p:nvSpPr>
        <p:spPr>
          <a:xfrm>
            <a:off x="176217" y="2518657"/>
            <a:ext cx="1183956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Gotham" panose="02000504020000020004" pitchFamily="2" charset="0"/>
                <a:ea typeface="Aptos" panose="020B0004020202020204" pitchFamily="34" charset="0"/>
                <a:cs typeface="Arial" panose="020B0604020202020204" pitchFamily="34" charset="0"/>
              </a:rPr>
              <a:t>Office of the Tax Ombud 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Gotham" panose="02000504020000020004" pitchFamily="2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Gotham" panose="02000504020000020004" pitchFamily="2" charset="0"/>
                <a:ea typeface="Aptos" panose="020B0004020202020204" pitchFamily="34" charset="0"/>
                <a:cs typeface="Arial" panose="020B0604020202020204" pitchFamily="34" charset="0"/>
              </a:rPr>
              <a:t>Strategic Intent</a:t>
            </a:r>
            <a:endParaRPr kumimoji="0" lang="en-ZA" sz="66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Gotham" panose="02000504020000020004" pitchFamily="2" charset="0"/>
              <a:ea typeface="Aptos" panose="020B0004020202020204" pitchFamily="34" charset="0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11715C-6A2F-DF44-18FC-1A4FFD0B0ABB}"/>
              </a:ext>
            </a:extLst>
          </p:cNvPr>
          <p:cNvSpPr txBox="1"/>
          <p:nvPr/>
        </p:nvSpPr>
        <p:spPr>
          <a:xfrm>
            <a:off x="176217" y="4423203"/>
            <a:ext cx="1191421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" panose="02000504020000020004" pitchFamily="2" charset="0"/>
              </a:rPr>
              <a:t>Pearl Seopela 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" panose="02000504020000020004" pitchFamily="2" charset="0"/>
              </a:rPr>
            </a:b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" panose="02000504020000020004" pitchFamily="2" charset="0"/>
              </a:rPr>
              <a:t>Senior Manager: Communications and Stakeholder Relations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white"/>
              </a:solidFill>
              <a:latin typeface="Gotham" panose="0200050402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white"/>
                </a:solidFill>
                <a:latin typeface="Gotham" panose="02000504020000020004" pitchFamily="2" charset="0"/>
              </a:rPr>
              <a:t>5 March 2026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" panose="020005040200000200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DE0138-9D38-AAC0-0D50-209A4B5A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537F-AB44-4724-8A3B-8C1F474FA36C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0636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9E8F1-ABEF-0208-8CD2-987C5B108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logo with a scale of balance&#10;&#10;AI-generated content may be incorrect.">
            <a:extLst>
              <a:ext uri="{FF2B5EF4-FFF2-40B4-BE49-F238E27FC236}">
                <a16:creationId xmlns:a16="http://schemas.microsoft.com/office/drawing/2014/main" id="{13A0C3DE-CCEE-248E-23B8-1045C87C6CD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4" t="9517" r="28304"/>
          <a:stretch/>
        </p:blipFill>
        <p:spPr>
          <a:xfrm>
            <a:off x="9072880" y="0"/>
            <a:ext cx="2448560" cy="356690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5977C64-0E92-2C77-BAFA-733D64C1383B}"/>
              </a:ext>
            </a:extLst>
          </p:cNvPr>
          <p:cNvSpPr/>
          <p:nvPr/>
        </p:nvSpPr>
        <p:spPr>
          <a:xfrm>
            <a:off x="0" y="5938458"/>
            <a:ext cx="12192000" cy="2048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08A7FF-4840-8BE5-E5A8-5A94D50006B6}"/>
              </a:ext>
            </a:extLst>
          </p:cNvPr>
          <p:cNvSpPr/>
          <p:nvPr/>
        </p:nvSpPr>
        <p:spPr>
          <a:xfrm>
            <a:off x="0" y="6076179"/>
            <a:ext cx="12192000" cy="2048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ADD460-EE10-A781-8B41-4665568FC2BD}"/>
              </a:ext>
            </a:extLst>
          </p:cNvPr>
          <p:cNvSpPr/>
          <p:nvPr/>
        </p:nvSpPr>
        <p:spPr>
          <a:xfrm>
            <a:off x="0" y="6213901"/>
            <a:ext cx="12192000" cy="2048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154085-DE0F-FB9D-1C29-8C8659530C73}"/>
              </a:ext>
            </a:extLst>
          </p:cNvPr>
          <p:cNvSpPr txBox="1"/>
          <p:nvPr/>
        </p:nvSpPr>
        <p:spPr>
          <a:xfrm>
            <a:off x="176217" y="2443216"/>
            <a:ext cx="1183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Gotham" panose="02000504020000020004" pitchFamily="2" charset="0"/>
                <a:ea typeface="Aptos" panose="020B0004020202020204" pitchFamily="34" charset="0"/>
                <a:cs typeface="Arial" panose="020B0604020202020204" pitchFamily="34" charset="0"/>
              </a:rPr>
              <a:t>Thank you</a:t>
            </a:r>
            <a:endParaRPr kumimoji="0" lang="en-ZA" sz="96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Gotham" panose="02000504020000020004" pitchFamily="2" charset="0"/>
              <a:ea typeface="Aptos" panose="020B0004020202020204" pitchFamily="34" charset="0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73ED732-B003-5DD9-4328-4491E52EF3A5}"/>
              </a:ext>
            </a:extLst>
          </p:cNvPr>
          <p:cNvGrpSpPr/>
          <p:nvPr/>
        </p:nvGrpSpPr>
        <p:grpSpPr>
          <a:xfrm>
            <a:off x="376087" y="4246766"/>
            <a:ext cx="7815618" cy="1938992"/>
            <a:chOff x="1145667" y="1872659"/>
            <a:chExt cx="7815618" cy="1938992"/>
          </a:xfrm>
          <a:effectLst/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E8F11D6-D251-B0A4-6219-D389FF9CA743}"/>
                </a:ext>
              </a:extLst>
            </p:cNvPr>
            <p:cNvSpPr txBox="1"/>
            <p:nvPr/>
          </p:nvSpPr>
          <p:spPr>
            <a:xfrm>
              <a:off x="1145667" y="1872659"/>
              <a:ext cx="4635245" cy="1556341"/>
            </a:xfrm>
            <a:prstGeom prst="rect">
              <a:avLst/>
            </a:prstGeom>
            <a:noFill/>
            <a:effectLst/>
          </p:spPr>
          <p:txBody>
            <a:bodyPr wrap="square" numCol="1" spcCol="108000">
              <a:no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  <a:latin typeface="+mj-lt"/>
                </a:rPr>
                <a:t>Contact details:</a:t>
              </a:r>
              <a:br>
                <a:rPr lang="en-US" b="0" dirty="0">
                  <a:solidFill>
                    <a:schemeClr val="bg1"/>
                  </a:solidFill>
                  <a:latin typeface="+mj-lt"/>
                </a:rPr>
              </a:br>
              <a:r>
                <a:rPr lang="fr-FR" b="0" dirty="0">
                  <a:solidFill>
                    <a:schemeClr val="bg1"/>
                  </a:solidFill>
                  <a:latin typeface="+mj-lt"/>
                </a:rPr>
                <a:t>Tel: 0800 662 837 / 012 431 9105</a:t>
              </a:r>
            </a:p>
            <a:p>
              <a:r>
                <a:rPr lang="fr-FR" b="0" dirty="0">
                  <a:solidFill>
                    <a:schemeClr val="bg1"/>
                  </a:solidFill>
                  <a:latin typeface="+mj-lt"/>
                </a:rPr>
                <a:t>Fax:  012 452 5013</a:t>
              </a:r>
            </a:p>
            <a:p>
              <a:r>
                <a:rPr lang="fr-FR" b="0" dirty="0">
                  <a:solidFill>
                    <a:schemeClr val="bg1"/>
                  </a:solidFill>
                  <a:latin typeface="+mj-lt"/>
                </a:rPr>
                <a:t>Email: </a:t>
              </a:r>
              <a:r>
                <a:rPr lang="fr-FR" b="1" dirty="0">
                  <a:solidFill>
                    <a:srgbClr val="00B050"/>
                  </a:solidFill>
                  <a:latin typeface="+mj-lt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complaints@taxombud.gov.za</a:t>
              </a:r>
              <a:endParaRPr lang="fr-FR" b="1" dirty="0">
                <a:solidFill>
                  <a:srgbClr val="00B050"/>
                </a:solidFill>
                <a:latin typeface="+mj-lt"/>
              </a:endParaRPr>
            </a:p>
            <a:p>
              <a:r>
                <a:rPr lang="fr-FR" b="0" dirty="0">
                  <a:solidFill>
                    <a:schemeClr val="bg1"/>
                  </a:solidFill>
                  <a:latin typeface="+mj-lt"/>
                </a:rPr>
                <a:t>Web: </a:t>
              </a:r>
              <a:r>
                <a:rPr lang="fr-FR" b="1" dirty="0">
                  <a:solidFill>
                    <a:srgbClr val="00B050"/>
                  </a:solidFill>
                  <a:latin typeface="+mj-lt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www.taxombud.gov.za</a:t>
              </a:r>
              <a:endParaRPr lang="fr-FR" b="1" dirty="0">
                <a:solidFill>
                  <a:srgbClr val="00B050"/>
                </a:solidFill>
                <a:latin typeface="+mj-lt"/>
              </a:endParaRPr>
            </a:p>
            <a:p>
              <a:endParaRPr lang="fr-FR" b="0" dirty="0">
                <a:solidFill>
                  <a:schemeClr val="bg1"/>
                </a:solidFill>
                <a:latin typeface="+mj-lt"/>
              </a:endParaRPr>
            </a:p>
            <a:p>
              <a:endParaRPr lang="en-US" sz="2800" b="0" dirty="0">
                <a:solidFill>
                  <a:schemeClr val="bg1"/>
                </a:solidFill>
                <a:latin typeface="+mj-lt"/>
              </a:endParaRPr>
            </a:p>
            <a:p>
              <a:endParaRPr lang="en-ZA" sz="28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6B70B3A-1907-86F4-454C-BB442FF65CD3}"/>
                </a:ext>
              </a:extLst>
            </p:cNvPr>
            <p:cNvSpPr txBox="1"/>
            <p:nvPr/>
          </p:nvSpPr>
          <p:spPr>
            <a:xfrm>
              <a:off x="5869849" y="1872659"/>
              <a:ext cx="3091436" cy="1938992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/>
            <a:p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rPr>
                <a:t>Physical address:</a:t>
              </a:r>
              <a:endPara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  <a:p>
              <a:r>
                <a:rPr lang="fr-FR" b="0" dirty="0">
                  <a:solidFill>
                    <a:schemeClr val="bg1"/>
                  </a:solidFill>
                </a:rPr>
                <a:t>2nd </a:t>
              </a:r>
              <a:r>
                <a:rPr lang="fr-FR" b="0" dirty="0" err="1">
                  <a:solidFill>
                    <a:schemeClr val="bg1"/>
                  </a:solidFill>
                </a:rPr>
                <a:t>floor</a:t>
              </a:r>
              <a:r>
                <a:rPr lang="fr-FR" b="0" dirty="0">
                  <a:solidFill>
                    <a:schemeClr val="bg1"/>
                  </a:solidFill>
                </a:rPr>
                <a:t>, </a:t>
              </a:r>
              <a:r>
                <a:rPr lang="fr-FR" b="0" dirty="0" err="1">
                  <a:solidFill>
                    <a:schemeClr val="bg1"/>
                  </a:solidFill>
                </a:rPr>
                <a:t>Menlyn</a:t>
              </a:r>
              <a:r>
                <a:rPr lang="fr-FR" b="0" dirty="0">
                  <a:solidFill>
                    <a:schemeClr val="bg1"/>
                  </a:solidFill>
                </a:rPr>
                <a:t> Corner</a:t>
              </a:r>
              <a:br>
                <a:rPr lang="fr-FR" b="0" dirty="0">
                  <a:solidFill>
                    <a:schemeClr val="bg1"/>
                  </a:solidFill>
                </a:rPr>
              </a:br>
              <a:r>
                <a:rPr lang="fr-FR" b="0" dirty="0">
                  <a:solidFill>
                    <a:schemeClr val="bg1"/>
                  </a:solidFill>
                </a:rPr>
                <a:t>87 </a:t>
              </a:r>
              <a:r>
                <a:rPr lang="fr-FR" b="0" dirty="0" err="1">
                  <a:solidFill>
                    <a:schemeClr val="bg1"/>
                  </a:solidFill>
                </a:rPr>
                <a:t>Frikkie</a:t>
              </a:r>
              <a:r>
                <a:rPr lang="fr-FR" b="0" dirty="0">
                  <a:solidFill>
                    <a:schemeClr val="bg1"/>
                  </a:solidFill>
                </a:rPr>
                <a:t> de Beer Street</a:t>
              </a:r>
            </a:p>
            <a:p>
              <a:r>
                <a:rPr lang="fr-FR" b="0" dirty="0" err="1">
                  <a:solidFill>
                    <a:schemeClr val="bg1"/>
                  </a:solidFill>
                </a:rPr>
                <a:t>Menlyn</a:t>
              </a:r>
              <a:r>
                <a:rPr lang="fr-FR" b="0" dirty="0">
                  <a:solidFill>
                    <a:schemeClr val="bg1"/>
                  </a:solidFill>
                </a:rPr>
                <a:t>, Pretoria</a:t>
              </a:r>
            </a:p>
            <a:p>
              <a:endParaRPr lang="fr-FR" b="0" dirty="0">
                <a:solidFill>
                  <a:schemeClr val="bg1"/>
                </a:solidFill>
                <a:latin typeface="Gotham" panose="02000504020000020004" pitchFamily="2" charset="0"/>
              </a:endParaRPr>
            </a:p>
            <a:p>
              <a:endParaRPr lang="en-US" sz="2800" b="0" dirty="0">
                <a:solidFill>
                  <a:schemeClr val="bg1"/>
                </a:solidFill>
                <a:latin typeface="Gotham" panose="02000504020000020004" pitchFamily="2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A700B2A-6352-FA0D-AF96-22DCF06C44F5}"/>
              </a:ext>
            </a:extLst>
          </p:cNvPr>
          <p:cNvGrpSpPr/>
          <p:nvPr/>
        </p:nvGrpSpPr>
        <p:grpSpPr>
          <a:xfrm>
            <a:off x="4283896" y="6344066"/>
            <a:ext cx="2141373" cy="624391"/>
            <a:chOff x="4457405" y="5944648"/>
            <a:chExt cx="2141373" cy="624391"/>
          </a:xfrm>
        </p:grpSpPr>
        <p:pic>
          <p:nvPicPr>
            <p:cNvPr id="8" name="Picture 7">
              <a:hlinkClick r:id="rId6"/>
              <a:extLst>
                <a:ext uri="{FF2B5EF4-FFF2-40B4-BE49-F238E27FC236}">
                  <a16:creationId xmlns:a16="http://schemas.microsoft.com/office/drawing/2014/main" id="{7FE7B60B-9942-BA76-EF97-A3E728D96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7405" y="5944648"/>
              <a:ext cx="624391" cy="624391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2746697-4A1D-964C-EDE8-E34428544095}"/>
                </a:ext>
              </a:extLst>
            </p:cNvPr>
            <p:cNvSpPr txBox="1"/>
            <p:nvPr/>
          </p:nvSpPr>
          <p:spPr>
            <a:xfrm>
              <a:off x="4922378" y="6072177"/>
              <a:ext cx="1676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@taxombudsa</a:t>
              </a:r>
              <a:endParaRPr lang="en-ZA" sz="1600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8766E8-B117-DE56-822F-0611B0AC515F}"/>
              </a:ext>
            </a:extLst>
          </p:cNvPr>
          <p:cNvGrpSpPr/>
          <p:nvPr/>
        </p:nvGrpSpPr>
        <p:grpSpPr>
          <a:xfrm>
            <a:off x="6485045" y="6344066"/>
            <a:ext cx="2157220" cy="624391"/>
            <a:chOff x="6855595" y="5944648"/>
            <a:chExt cx="2157220" cy="624391"/>
          </a:xfrm>
        </p:grpSpPr>
        <p:pic>
          <p:nvPicPr>
            <p:cNvPr id="14" name="Picture 13">
              <a:hlinkClick r:id="rId8"/>
              <a:extLst>
                <a:ext uri="{FF2B5EF4-FFF2-40B4-BE49-F238E27FC236}">
                  <a16:creationId xmlns:a16="http://schemas.microsoft.com/office/drawing/2014/main" id="{6C56F146-91DB-DE4B-98B3-FEFEAF2B644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5595" y="5944648"/>
              <a:ext cx="624391" cy="624391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80A6642-17F7-5774-ECFE-F66691386133}"/>
                </a:ext>
              </a:extLst>
            </p:cNvPr>
            <p:cNvSpPr txBox="1"/>
            <p:nvPr/>
          </p:nvSpPr>
          <p:spPr>
            <a:xfrm>
              <a:off x="7336415" y="6072177"/>
              <a:ext cx="1676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@taxombudsa</a:t>
              </a:r>
              <a:endParaRPr lang="en-ZA" sz="16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47E6283-CFDA-E08E-5733-86C158B6A5AB}"/>
              </a:ext>
            </a:extLst>
          </p:cNvPr>
          <p:cNvGrpSpPr/>
          <p:nvPr/>
        </p:nvGrpSpPr>
        <p:grpSpPr>
          <a:xfrm>
            <a:off x="8702040" y="6418793"/>
            <a:ext cx="2080244" cy="474937"/>
            <a:chOff x="9258300" y="6019375"/>
            <a:chExt cx="2080244" cy="474937"/>
          </a:xfrm>
        </p:grpSpPr>
        <p:pic>
          <p:nvPicPr>
            <p:cNvPr id="17" name="Picture 16">
              <a:hlinkClick r:id="rId10"/>
              <a:extLst>
                <a:ext uri="{FF2B5EF4-FFF2-40B4-BE49-F238E27FC236}">
                  <a16:creationId xmlns:a16="http://schemas.microsoft.com/office/drawing/2014/main" id="{1586A85D-B307-F0CE-856D-D229968F44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258300" y="6019375"/>
              <a:ext cx="515525" cy="474937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C272324-3308-E3F1-2970-5F664668EDC2}"/>
                </a:ext>
              </a:extLst>
            </p:cNvPr>
            <p:cNvSpPr txBox="1"/>
            <p:nvPr/>
          </p:nvSpPr>
          <p:spPr>
            <a:xfrm>
              <a:off x="9662144" y="6072177"/>
              <a:ext cx="1676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@taxombudsa</a:t>
              </a:r>
              <a:endParaRPr lang="en-ZA" sz="16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E3D5A64-2FDD-27F4-CFE8-4115D0888521}"/>
              </a:ext>
            </a:extLst>
          </p:cNvPr>
          <p:cNvGrpSpPr/>
          <p:nvPr/>
        </p:nvGrpSpPr>
        <p:grpSpPr>
          <a:xfrm>
            <a:off x="1041076" y="6344066"/>
            <a:ext cx="3183044" cy="624391"/>
            <a:chOff x="2987132" y="5923932"/>
            <a:chExt cx="3183044" cy="624391"/>
          </a:xfrm>
        </p:grpSpPr>
        <p:pic>
          <p:nvPicPr>
            <p:cNvPr id="20" name="Picture 19">
              <a:hlinkClick r:id="rId12"/>
              <a:extLst>
                <a:ext uri="{FF2B5EF4-FFF2-40B4-BE49-F238E27FC236}">
                  <a16:creationId xmlns:a16="http://schemas.microsoft.com/office/drawing/2014/main" id="{F39DE160-485D-3494-C486-39ED650EE7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7132" y="5923932"/>
              <a:ext cx="624391" cy="624391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48A41AD-3609-F573-418D-172CE8BB0965}"/>
                </a:ext>
              </a:extLst>
            </p:cNvPr>
            <p:cNvSpPr txBox="1"/>
            <p:nvPr/>
          </p:nvSpPr>
          <p:spPr>
            <a:xfrm>
              <a:off x="3499908" y="6051461"/>
              <a:ext cx="267026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dirty="0"/>
                <a:t>Office of the Tax Ombud</a:t>
              </a:r>
              <a:endParaRPr lang="en-ZA" sz="1600" dirty="0"/>
            </a:p>
          </p:txBody>
        </p:sp>
      </p:grp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310A794-0165-A6D6-40A1-F5844328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537F-AB44-4724-8A3B-8C1F474FA36C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704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C5126-6CA1-9E9B-3F84-288CACF41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8803E-5599-E400-4AB5-E993B2A545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BC4B88-60FF-634B-9ED9-593A25E40BED}"/>
              </a:ext>
            </a:extLst>
          </p:cNvPr>
          <p:cNvSpPr txBox="1"/>
          <p:nvPr/>
        </p:nvSpPr>
        <p:spPr>
          <a:xfrm>
            <a:off x="597877" y="1488832"/>
            <a:ext cx="11078308" cy="1591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48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What comes to mind when you hear the word </a:t>
            </a:r>
            <a:r>
              <a:rPr lang="en-US" sz="4800" b="1" i="1" kern="100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TAXES</a:t>
            </a:r>
            <a:r>
              <a:rPr lang="en-US" sz="48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FA1C2A-73C1-46B8-010B-3E0DD675EE78}"/>
              </a:ext>
            </a:extLst>
          </p:cNvPr>
          <p:cNvSpPr txBox="1"/>
          <p:nvPr/>
        </p:nvSpPr>
        <p:spPr>
          <a:xfrm>
            <a:off x="960120" y="3295332"/>
            <a:ext cx="10716065" cy="9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Fairness • Confusion • Responsibility • Stress • Rights</a:t>
            </a:r>
            <a:b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• Compliance • Something else?</a:t>
            </a:r>
          </a:p>
        </p:txBody>
      </p:sp>
    </p:spTree>
    <p:extLst>
      <p:ext uri="{BB962C8B-B14F-4D97-AF65-F5344CB8AC3E}">
        <p14:creationId xmlns:p14="http://schemas.microsoft.com/office/powerpoint/2010/main" val="276280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C14AD-03C8-6689-750D-B2BC8D1D0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9A070-3949-C894-5FAC-709A3282C79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1D2F4A-99DF-4713-8519-54856853070E}"/>
              </a:ext>
            </a:extLst>
          </p:cNvPr>
          <p:cNvSpPr txBox="1"/>
          <p:nvPr/>
        </p:nvSpPr>
        <p:spPr>
          <a:xfrm>
            <a:off x="556846" y="955432"/>
            <a:ext cx="11078308" cy="2153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66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Every Taxpayer</a:t>
            </a:r>
            <a:br>
              <a:rPr lang="en-US" sz="66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66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Has a </a:t>
            </a:r>
            <a:r>
              <a:rPr lang="en-US" sz="6600" b="1" kern="100" dirty="0">
                <a:solidFill>
                  <a:srgbClr val="00B05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Journey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953319-3CFA-7699-D8C5-A738EE87C4BC}"/>
              </a:ext>
            </a:extLst>
          </p:cNvPr>
          <p:cNvSpPr txBox="1"/>
          <p:nvPr/>
        </p:nvSpPr>
        <p:spPr>
          <a:xfrm>
            <a:off x="960120" y="3295332"/>
            <a:ext cx="10716065" cy="9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Our goal today is to make that journey simpler, fairer, and more empowering.</a:t>
            </a:r>
          </a:p>
        </p:txBody>
      </p:sp>
    </p:spTree>
    <p:extLst>
      <p:ext uri="{BB962C8B-B14F-4D97-AF65-F5344CB8AC3E}">
        <p14:creationId xmlns:p14="http://schemas.microsoft.com/office/powerpoint/2010/main" val="241175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CC26B-F93F-FEB3-F1D3-96D89C5A4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BC942-8DFD-32B2-B652-54F43273429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E19A0-7A08-43FF-96A8-0D76E94C6D91}"/>
              </a:ext>
            </a:extLst>
          </p:cNvPr>
          <p:cNvSpPr txBox="1"/>
          <p:nvPr/>
        </p:nvSpPr>
        <p:spPr>
          <a:xfrm>
            <a:off x="344904" y="4034208"/>
            <a:ext cx="10826016" cy="219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br>
              <a:rPr lang="en-US" sz="4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400" b="1" kern="100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That’s why understanding OTO and SARS matters.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558F83-D918-C839-6531-6E9FFA6C2315}"/>
              </a:ext>
            </a:extLst>
          </p:cNvPr>
          <p:cNvSpPr txBox="1"/>
          <p:nvPr/>
        </p:nvSpPr>
        <p:spPr>
          <a:xfrm>
            <a:off x="344904" y="1064577"/>
            <a:ext cx="11078308" cy="32722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4800" b="1" kern="100" dirty="0">
                <a:solidFill>
                  <a:schemeClr val="bg2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Did You Know?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4800" b="1" kern="100" dirty="0">
                <a:solidFill>
                  <a:srgbClr val="00B05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Over 90% </a:t>
            </a:r>
            <a:r>
              <a:rPr lang="en-US" sz="4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of taxpayer frustrations arise from a lack of information, not unwillingness to comply.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8D5518-B6E2-EED6-ECF4-A08F7A942FEA}"/>
              </a:ext>
            </a:extLst>
          </p:cNvPr>
          <p:cNvSpPr txBox="1"/>
          <p:nvPr/>
        </p:nvSpPr>
        <p:spPr>
          <a:xfrm>
            <a:off x="-12573000" y="4034208"/>
            <a:ext cx="10716065" cy="9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Our goal today is to make that journey simpler, fairer, and more empowering.</a:t>
            </a:r>
          </a:p>
        </p:txBody>
      </p:sp>
    </p:spTree>
    <p:extLst>
      <p:ext uri="{BB962C8B-B14F-4D97-AF65-F5344CB8AC3E}">
        <p14:creationId xmlns:p14="http://schemas.microsoft.com/office/powerpoint/2010/main" val="90202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BF1CC-C5DB-BE1B-F512-8B91B742D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115103-4168-35EC-E548-DF7DB900E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037" y="-668215"/>
            <a:ext cx="11026140" cy="159350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4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Why Taxes Matter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189C9-EEED-E324-5BAC-7AB6DF13C92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98CEC1-3C30-F4C5-BA87-69655AD7143F}"/>
              </a:ext>
            </a:extLst>
          </p:cNvPr>
          <p:cNvSpPr txBox="1"/>
          <p:nvPr/>
        </p:nvSpPr>
        <p:spPr>
          <a:xfrm>
            <a:off x="270008" y="1087886"/>
            <a:ext cx="11547342" cy="5618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ZA" sz="2000" b="1" dirty="0">
                <a:solidFill>
                  <a:schemeClr val="bg1"/>
                </a:solidFill>
              </a:rPr>
              <a:t>Taxes are the backbone of South Africa’s economic stability and development.  They:</a:t>
            </a:r>
            <a:endParaRPr lang="en-ZA" sz="2000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bg1"/>
                </a:solidFill>
              </a:rPr>
              <a:t>Fund essential public services</a:t>
            </a:r>
            <a:r>
              <a:rPr lang="en-ZA" sz="2000" dirty="0">
                <a:solidFill>
                  <a:schemeClr val="bg1"/>
                </a:solidFill>
              </a:rPr>
              <a:t> such as healthcare, education, policing, and infrastructure.</a:t>
            </a:r>
          </a:p>
          <a:p>
            <a:pPr marL="342900" lvl="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bg1"/>
                </a:solidFill>
              </a:rPr>
              <a:t>Enable social protection</a:t>
            </a:r>
            <a:r>
              <a:rPr lang="en-ZA" sz="2000" dirty="0">
                <a:solidFill>
                  <a:schemeClr val="bg1"/>
                </a:solidFill>
              </a:rPr>
              <a:t>, including grants that support vulnerable groups.</a:t>
            </a:r>
          </a:p>
          <a:p>
            <a:pPr marL="342900" lvl="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bg1"/>
                </a:solidFill>
              </a:rPr>
              <a:t>Support economic growth</a:t>
            </a:r>
            <a:r>
              <a:rPr lang="en-ZA" sz="2000" dirty="0">
                <a:solidFill>
                  <a:schemeClr val="bg1"/>
                </a:solidFill>
              </a:rPr>
              <a:t> by financing roads, ports, digital systems, and energy infrastructure.</a:t>
            </a:r>
          </a:p>
          <a:p>
            <a:pPr marL="342900" lvl="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bg1"/>
                </a:solidFill>
              </a:rPr>
              <a:t>Strengthen national resilience</a:t>
            </a:r>
            <a:r>
              <a:rPr lang="en-ZA" sz="2000" dirty="0">
                <a:solidFill>
                  <a:schemeClr val="bg1"/>
                </a:solidFill>
              </a:rPr>
              <a:t> by ensuring government can respond to crises (pandemics, disasters).</a:t>
            </a:r>
          </a:p>
          <a:p>
            <a:pPr marL="342900" lvl="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bg1"/>
                </a:solidFill>
              </a:rPr>
              <a:t>Promote fairness</a:t>
            </a:r>
            <a:r>
              <a:rPr lang="en-ZA" sz="2000" dirty="0">
                <a:solidFill>
                  <a:schemeClr val="bg1"/>
                </a:solidFill>
              </a:rPr>
              <a:t> by redistributing resources and reducing inequality.</a:t>
            </a:r>
          </a:p>
          <a:p>
            <a:endParaRPr lang="en-ZA" sz="1000" i="1" dirty="0">
              <a:solidFill>
                <a:schemeClr val="bg1"/>
              </a:solidFill>
            </a:endParaRPr>
          </a:p>
          <a:p>
            <a:r>
              <a:rPr lang="en-ZA" sz="2000" b="1" i="1" dirty="0">
                <a:solidFill>
                  <a:srgbClr val="00B050"/>
                </a:solidFill>
              </a:rPr>
              <a:t>When taxpayers understand their rights and obligations, the entire system works better for government, for the economy, and for society</a:t>
            </a:r>
            <a:endParaRPr lang="en-ZA" sz="2000" b="1" dirty="0">
              <a:solidFill>
                <a:srgbClr val="00B050"/>
              </a:solidFill>
            </a:endParaRPr>
          </a:p>
          <a:p>
            <a:r>
              <a:rPr lang="en-ZA" sz="2000" dirty="0">
                <a:solidFill>
                  <a:schemeClr val="bg1"/>
                </a:solidFill>
              </a:rPr>
              <a:t> 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ts val="1000"/>
              <a:tabLst>
                <a:tab pos="457200" algn="l"/>
              </a:tabLst>
            </a:pPr>
            <a:endParaRPr lang="en-ZA" sz="20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84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45FC8-6FA9-1210-FA86-8204C1093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7895BA5-0194-5E8F-BCB3-79FCBACA6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23" y="-672192"/>
            <a:ext cx="11273790" cy="159350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4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Strategic collaborations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14024-D4C2-C442-0474-E8A166B3E49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6A92A3-0C1C-04CB-C421-A6D2583AFC21}"/>
              </a:ext>
            </a:extLst>
          </p:cNvPr>
          <p:cNvSpPr txBox="1"/>
          <p:nvPr/>
        </p:nvSpPr>
        <p:spPr>
          <a:xfrm>
            <a:off x="303222" y="1200569"/>
            <a:ext cx="11514127" cy="3014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To strengthen a culture of a fair transparent and rights-based tax administration system.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Empower taxpayers with clear, accessible information on their rights and obligation.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To promote voluntary compliance through trust building and accountability. </a:t>
            </a:r>
          </a:p>
        </p:txBody>
      </p:sp>
    </p:spTree>
    <p:extLst>
      <p:ext uri="{BB962C8B-B14F-4D97-AF65-F5344CB8AC3E}">
        <p14:creationId xmlns:p14="http://schemas.microsoft.com/office/powerpoint/2010/main" val="1945505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3FC96-92FB-94A1-5005-021528569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8F2DB6-D70C-3D4F-C8E0-AA88962B5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23" y="-672192"/>
            <a:ext cx="11273790" cy="159350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4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Tax Ombud Strategic intent 2025-2030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8AE1F-9909-275A-94D2-D6ACB92BD03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07FDE3-3DA0-A743-EAB1-63721D3BA245}"/>
              </a:ext>
            </a:extLst>
          </p:cNvPr>
          <p:cNvSpPr txBox="1"/>
          <p:nvPr/>
        </p:nvSpPr>
        <p:spPr>
          <a:xfrm>
            <a:off x="303222" y="1200569"/>
            <a:ext cx="11514127" cy="2195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Strengthening </a:t>
            </a:r>
            <a:r>
              <a:rPr lang="en-US" sz="2800" b="1" i="1" kern="100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Fairness </a:t>
            </a: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 the tax administration.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Enhancing accessibility and support for taxpayers.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Strengthening independency and transparency.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Enhancing stakeholder engagement.</a:t>
            </a:r>
          </a:p>
        </p:txBody>
      </p:sp>
    </p:spTree>
    <p:extLst>
      <p:ext uri="{BB962C8B-B14F-4D97-AF65-F5344CB8AC3E}">
        <p14:creationId xmlns:p14="http://schemas.microsoft.com/office/powerpoint/2010/main" val="2688299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F472A-48FD-5E00-1ED5-DA9325B33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41847A-BD66-8871-7249-CEC47EDFB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Highlights 2024/25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7C5C3-2B24-8B6C-0AF2-D302AD4AD9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097BAB-D0C3-CF74-860B-D66CD1F510F1}"/>
              </a:ext>
            </a:extLst>
          </p:cNvPr>
          <p:cNvSpPr/>
          <p:nvPr/>
        </p:nvSpPr>
        <p:spPr>
          <a:xfrm>
            <a:off x="574445" y="1296949"/>
            <a:ext cx="4287768" cy="208625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i="0" u="none" strike="noStrike" baseline="0" dirty="0">
                <a:solidFill>
                  <a:schemeClr val="tx1"/>
                </a:solidFill>
              </a:rPr>
              <a:t>4 847</a:t>
            </a:r>
          </a:p>
          <a:p>
            <a:pPr algn="ctr"/>
            <a:r>
              <a:rPr lang="en-ZA" sz="2800" b="0" i="0" u="none" strike="noStrike" baseline="0" dirty="0">
                <a:solidFill>
                  <a:schemeClr val="tx1"/>
                </a:solidFill>
              </a:rPr>
              <a:t>Complaints received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E9930D-18B4-AFE0-220D-CADD9F3C4A67}"/>
              </a:ext>
            </a:extLst>
          </p:cNvPr>
          <p:cNvSpPr/>
          <p:nvPr/>
        </p:nvSpPr>
        <p:spPr>
          <a:xfrm>
            <a:off x="5238223" y="3571798"/>
            <a:ext cx="4287767" cy="25285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marR="0" algn="ctr"/>
            <a:r>
              <a:rPr lang="en-US" sz="9600" b="1" baseline="30000" dirty="0">
                <a:solidFill>
                  <a:schemeClr val="tx1"/>
                </a:solidFill>
              </a:rPr>
              <a:t>99.33%</a:t>
            </a:r>
            <a:br>
              <a:rPr lang="en-US" sz="5400" b="1" baseline="30000" dirty="0">
                <a:solidFill>
                  <a:schemeClr val="tx1"/>
                </a:solidFill>
              </a:rPr>
            </a:br>
            <a:r>
              <a:rPr lang="en-US" sz="3600" b="1" baseline="30000" dirty="0">
                <a:solidFill>
                  <a:schemeClr val="tx1"/>
                </a:solidFill>
              </a:rPr>
              <a:t>of the OTO’s recommendations implemented by SARS</a:t>
            </a:r>
            <a:endParaRPr lang="en-US" sz="2800" b="1" baseline="30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000069-2430-0399-9042-37888D5187A3}"/>
              </a:ext>
            </a:extLst>
          </p:cNvPr>
          <p:cNvSpPr/>
          <p:nvPr/>
        </p:nvSpPr>
        <p:spPr>
          <a:xfrm>
            <a:off x="574445" y="3571798"/>
            <a:ext cx="4287768" cy="255404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8800" b="1" baseline="30000" dirty="0">
                <a:solidFill>
                  <a:schemeClr val="tx1"/>
                </a:solidFill>
              </a:rPr>
              <a:t>18 576</a:t>
            </a:r>
            <a:br>
              <a:rPr lang="en-US" sz="2800" b="1" baseline="30000" dirty="0">
                <a:solidFill>
                  <a:schemeClr val="tx1"/>
                </a:solidFill>
              </a:rPr>
            </a:br>
            <a:r>
              <a:rPr lang="en-US" sz="2800" b="1" baseline="30000" dirty="0">
                <a:solidFill>
                  <a:schemeClr val="tx1"/>
                </a:solidFill>
              </a:rPr>
              <a:t>contacts</a:t>
            </a:r>
            <a:br>
              <a:rPr lang="en-US" sz="2800" b="1" baseline="30000" dirty="0">
                <a:solidFill>
                  <a:schemeClr val="tx1"/>
                </a:solidFill>
              </a:rPr>
            </a:br>
            <a:r>
              <a:rPr lang="en-US" sz="2800" baseline="30000" dirty="0">
                <a:solidFill>
                  <a:schemeClr val="tx1"/>
                </a:solidFill>
              </a:rPr>
              <a:t>(11.27% increase on previous year)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5266B8-E4AB-630C-C210-81EB13C3AB1F}"/>
              </a:ext>
            </a:extLst>
          </p:cNvPr>
          <p:cNvSpPr/>
          <p:nvPr/>
        </p:nvSpPr>
        <p:spPr>
          <a:xfrm>
            <a:off x="5238223" y="1296948"/>
            <a:ext cx="4287767" cy="208625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5400" b="1" i="0" u="none" strike="noStrike" baseline="30000" dirty="0">
                <a:solidFill>
                  <a:schemeClr val="tx1"/>
                </a:solidFill>
              </a:rPr>
              <a:t>R167 982 007.52</a:t>
            </a:r>
          </a:p>
          <a:p>
            <a:pPr marR="0" algn="ctr" rtl="0"/>
            <a:r>
              <a:rPr lang="en-US" sz="3600" b="0" i="0" u="none" strike="noStrike" baseline="30000" dirty="0">
                <a:solidFill>
                  <a:schemeClr val="tx1"/>
                </a:solidFill>
              </a:rPr>
              <a:t> Value of top 10 refunds paid to taxpayers </a:t>
            </a:r>
          </a:p>
        </p:txBody>
      </p:sp>
    </p:spTree>
    <p:extLst>
      <p:ext uri="{BB962C8B-B14F-4D97-AF65-F5344CB8AC3E}">
        <p14:creationId xmlns:p14="http://schemas.microsoft.com/office/powerpoint/2010/main" val="1623652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D5809-FC44-645D-1DE0-67482191C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8326AA-A9CD-15AE-F514-EAFCB8971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23" y="-672192"/>
            <a:ext cx="11273790" cy="159350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Expected outcomes of todays session</a:t>
            </a:r>
            <a:endParaRPr lang="en-ZA" sz="4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08E18-1227-E97A-BAC9-7A37680E72F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17350" y="6296025"/>
            <a:ext cx="374650" cy="350838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ABEAA9-9D6B-4B8A-4F10-0DE615E838B4}"/>
              </a:ext>
            </a:extLst>
          </p:cNvPr>
          <p:cNvSpPr txBox="1"/>
          <p:nvPr/>
        </p:nvSpPr>
        <p:spPr>
          <a:xfrm>
            <a:off x="303222" y="1200569"/>
            <a:ext cx="11514127" cy="1631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Shared understanding of rights and obligations 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Insights into common taxpayer pain points 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00B050"/>
              </a:buClr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Improved understanding on SARS and OTO processes.</a:t>
            </a:r>
          </a:p>
        </p:txBody>
      </p:sp>
    </p:spTree>
    <p:extLst>
      <p:ext uri="{BB962C8B-B14F-4D97-AF65-F5344CB8AC3E}">
        <p14:creationId xmlns:p14="http://schemas.microsoft.com/office/powerpoint/2010/main" val="316185657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">
      <a:dk1>
        <a:sysClr val="windowText" lastClr="000000"/>
      </a:dk1>
      <a:lt1>
        <a:sysClr val="window" lastClr="FFFFFF"/>
      </a:lt1>
      <a:dk2>
        <a:srgbClr val="292759"/>
      </a:dk2>
      <a:lt2>
        <a:srgbClr val="E7E6E6"/>
      </a:lt2>
      <a:accent1>
        <a:srgbClr val="004F87"/>
      </a:accent1>
      <a:accent2>
        <a:srgbClr val="005D96"/>
      </a:accent2>
      <a:accent3>
        <a:srgbClr val="017477"/>
      </a:accent3>
      <a:accent4>
        <a:srgbClr val="3B9454"/>
      </a:accent4>
      <a:accent5>
        <a:srgbClr val="3FAD4A"/>
      </a:accent5>
      <a:accent6>
        <a:srgbClr val="6DC058"/>
      </a:accent6>
      <a:hlink>
        <a:srgbClr val="292759"/>
      </a:hlink>
      <a:folHlink>
        <a:srgbClr val="9ACD54"/>
      </a:folHlink>
    </a:clrScheme>
    <a:fontScheme name="Custom 2">
      <a:majorFont>
        <a:latin typeface="Gotham"/>
        <a:ea typeface=""/>
        <a:cs typeface=""/>
      </a:majorFont>
      <a:minorFont>
        <a:latin typeface="Gotha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7831</TotalTime>
  <Words>443</Words>
  <Application>Microsoft Office PowerPoint</Application>
  <PresentationFormat>Widescreen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Gotham</vt:lpstr>
      <vt:lpstr>Wingdings</vt:lpstr>
      <vt:lpstr>Custom</vt:lpstr>
      <vt:lpstr>PowerPoint Presentation</vt:lpstr>
      <vt:lpstr>PowerPoint Presentation</vt:lpstr>
      <vt:lpstr>PowerPoint Presentation</vt:lpstr>
      <vt:lpstr>PowerPoint Presentation</vt:lpstr>
      <vt:lpstr>Why Taxes Matter </vt:lpstr>
      <vt:lpstr>Strategic collaborations </vt:lpstr>
      <vt:lpstr>Tax Ombud Strategic intent 2025-2030</vt:lpstr>
      <vt:lpstr>Highlights 2024/25</vt:lpstr>
      <vt:lpstr>Expected outcomes of todays session</vt:lpstr>
      <vt:lpstr>PowerPoint Presentation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Barry Hiles -Ombud Office</dc:creator>
  <cp:lastModifiedBy>Barry Hiles -Ombud Office</cp:lastModifiedBy>
  <cp:revision>221</cp:revision>
  <dcterms:created xsi:type="dcterms:W3CDTF">2025-05-05T07:01:28Z</dcterms:created>
  <dcterms:modified xsi:type="dcterms:W3CDTF">2026-03-05T14:28:06Z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