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38"/>
  </p:notesMasterIdLst>
  <p:handoutMasterIdLst>
    <p:handoutMasterId r:id="rId39"/>
  </p:handoutMasterIdLst>
  <p:sldIdLst>
    <p:sldId id="383" r:id="rId5"/>
    <p:sldId id="548" r:id="rId6"/>
    <p:sldId id="565" r:id="rId7"/>
    <p:sldId id="445" r:id="rId8"/>
    <p:sldId id="550" r:id="rId9"/>
    <p:sldId id="552" r:id="rId10"/>
    <p:sldId id="437" r:id="rId11"/>
    <p:sldId id="391" r:id="rId12"/>
    <p:sldId id="438" r:id="rId13"/>
    <p:sldId id="258" r:id="rId14"/>
    <p:sldId id="423" r:id="rId15"/>
    <p:sldId id="436" r:id="rId16"/>
    <p:sldId id="415" r:id="rId17"/>
    <p:sldId id="413" r:id="rId18"/>
    <p:sldId id="416" r:id="rId19"/>
    <p:sldId id="430" r:id="rId20"/>
    <p:sldId id="431" r:id="rId21"/>
    <p:sldId id="418" r:id="rId22"/>
    <p:sldId id="419" r:id="rId23"/>
    <p:sldId id="420" r:id="rId24"/>
    <p:sldId id="434" r:id="rId25"/>
    <p:sldId id="435" r:id="rId26"/>
    <p:sldId id="293" r:id="rId27"/>
    <p:sldId id="268" r:id="rId28"/>
    <p:sldId id="261" r:id="rId29"/>
    <p:sldId id="294" r:id="rId30"/>
    <p:sldId id="295" r:id="rId31"/>
    <p:sldId id="296" r:id="rId32"/>
    <p:sldId id="297" r:id="rId33"/>
    <p:sldId id="551" r:id="rId34"/>
    <p:sldId id="300" r:id="rId35"/>
    <p:sldId id="428" r:id="rId36"/>
    <p:sldId id="56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68" autoAdjust="0"/>
    <p:restoredTop sz="96327" autoAdjust="0"/>
  </p:normalViewPr>
  <p:slideViewPr>
    <p:cSldViewPr snapToGrid="0">
      <p:cViewPr varScale="1">
        <p:scale>
          <a:sx n="65" d="100"/>
          <a:sy n="65" d="100"/>
        </p:scale>
        <p:origin x="960" y="35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3/5/2026</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3/5/2026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70354-F444-5E1C-1B50-94A003F13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68F6E-8153-E9B1-2FC2-10972FC7D4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B60EAD-E86B-220F-FB77-48075F8A48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A44AAA-8845-DE29-21FA-E2A911600A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738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0BE85-4BC3-C8E8-F9F0-9B085B452B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C3C94B-3B99-1857-9941-DD2DD242CC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6DBDC-5E5F-66C6-FC3A-6232C13DE8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0CDCE4-51FA-0A0B-3517-A3CE94858B1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067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2C849-A590-50EF-6740-33E71C9D71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EDA971-98FA-1392-E84A-1080F36C95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67FFD3-3333-2F26-67AC-2189642EEF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4583A6-0C94-0D6C-0648-1978434888A1}"/>
              </a:ext>
            </a:extLst>
          </p:cNvPr>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2960243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77DAE-8A26-2747-14E5-5EAC081C3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3C1F93-1293-B404-9A36-8DF7B7E2C7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5A3D40-4261-FE0F-BAFF-C7A33CEA42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A2AFAD-EC81-4597-4C29-E6324D397F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061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A97B8-87FA-8914-2D4F-8F35A69D85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A50114-618D-5813-9B70-57C866D5FA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B169D4-CEA9-32C6-4075-F6836628CD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EE3423-55B9-6E80-C1AB-7BA621B0B2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1464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D4B7E-BA1B-4C59-38AF-77A301C58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8C7DF6-118B-1FBE-8071-F0A3B9D51B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D7C680-6373-4E66-24C8-821BBF26F6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44B13B-DCD1-8282-76D3-8815AC5A9C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595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2B48A-322D-FCD9-05DA-7F98BF3D61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283E90-B316-C644-FA6D-3949C0297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5898A4-47BB-144C-1175-F4DB6C27A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C9AF2A-7241-771F-4101-72CB7A9BC3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469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39675-0324-5C46-0426-E8D2F59645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7C50D-17BA-4E26-63C0-439F492685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B684D3-7103-ACDB-8C09-549E2A57D5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984B6A-CB39-2B85-6DA5-7F46BA8A8E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076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70AFB-B7A4-6C20-5CB0-C84653B59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163CDC-786F-352F-F04B-419A00EBA7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2201F9-2361-C28E-A6FE-B87BE66696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2FF307-897C-E0EB-7846-276960DA9B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024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C33D2-446E-C2BB-890E-E23D6C523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E87576-E5AD-52A3-3B4B-3954673C75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B145D2-8E96-F8B6-55D7-48C752296E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7C4ECF-B039-BB43-32EA-8BA90DD55D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282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ABBD3-6B7B-E632-1E8D-AC4794647B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D0163B-4941-502C-6C1A-B6EF916639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01AE15-72A7-ADC9-4B76-EFB979FCFDAF}"/>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D097C796-7547-11ED-0AE3-A0523D84D2C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883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6DD0A-9CF6-3FE9-B68A-81288F1F0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87640-7EB8-9E37-FD23-32A408D89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39C37B-DB9A-B51C-44AF-A74ABD76265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E97074-0513-4C2F-29EF-7F8BB9D726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634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960F9-803A-F8A8-D863-FE3CF1ED1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C76492-0D68-5FEA-9D62-C2EDD5B096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989BBB-D878-01AA-C4BC-19DED3B41F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9170BC-7AA9-8EAE-2195-0C69503CFE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317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626C5-8D2E-F693-B1E6-4ED896DD8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0EDD76-76D1-D33D-9427-BDAD57B846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FF392A-9075-2849-D246-D53C8222CC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228D20-79B5-4FC9-F106-874FA4021B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410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D27AE-3300-EC62-BBF4-58919197C6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FB7554-7E17-B95F-4190-A3BA751460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162168-62D8-5B4C-6157-DF3A290136D8}"/>
              </a:ext>
            </a:extLst>
          </p:cNvPr>
          <p:cNvSpPr>
            <a:spLocks noGrp="1"/>
          </p:cNvSpPr>
          <p:nvPr>
            <p:ph type="body" idx="1"/>
          </p:nvPr>
        </p:nvSpPr>
        <p:spPr/>
        <p:txBody>
          <a:bodyPr/>
          <a:lstStyle/>
          <a:p>
            <a:endParaRPr lang="en-ZA"/>
          </a:p>
        </p:txBody>
      </p:sp>
      <p:sp>
        <p:nvSpPr>
          <p:cNvPr id="4" name="Slide Number Placeholder 3">
            <a:extLst>
              <a:ext uri="{FF2B5EF4-FFF2-40B4-BE49-F238E27FC236}">
                <a16:creationId xmlns:a16="http://schemas.microsoft.com/office/drawing/2014/main" id="{7282C881-8A97-2008-F2C9-E814EA694C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3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1D050-C9F2-C9CA-DFAC-81D9E741B8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476E3D-DC4A-62CB-A40E-79CE45CD75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8823B2-E029-F4CA-7222-7CB4268CA1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691713-E666-F5C3-DDE9-6C88657EF021}"/>
              </a:ext>
            </a:extLst>
          </p:cNvPr>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35503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3908276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2C849-A590-50EF-6740-33E71C9D71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EDA971-98FA-1392-E84A-1080F36C95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67FFD3-3333-2F26-67AC-2189642EEF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4583A6-0C94-0D6C-0648-1978434888A1}"/>
              </a:ext>
            </a:extLst>
          </p:cNvPr>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2960243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482F7-E247-113E-8876-F5B6EA8E34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E07ED2-829E-02D2-E38C-420FEFA7E1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03F3CE-4C34-57F1-8FDC-F6A65DA5C5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90B17B-02E8-0DB2-3C07-2A44756331AA}"/>
              </a:ext>
            </a:extLst>
          </p:cNvPr>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2765658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D517D-025C-FD11-7CDC-7108FB3A0C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3CF84E-F601-83B6-47EC-A12F5634A9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0AA51D-33CB-C6A2-7F8A-5F07D4E678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1A32E2-68D8-1165-1B83-D1E2E796F3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170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3908276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39675-0324-5C46-0426-E8D2F59645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7C50D-17BA-4E26-63C0-439F492685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B684D3-7103-ACDB-8C09-549E2A57D5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984B6A-CB39-2B85-6DA5-7F46BA8A8EF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076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347254" y="249554"/>
            <a:ext cx="11292296" cy="3291840"/>
          </a:xfrm>
          <a:prstGeom prst="rect">
            <a:avLst/>
          </a:prstGeom>
        </p:spPr>
        <p:txBody>
          <a:bodyPr lIns="0" tIns="0" rIns="0" bIns="0" anchor="b">
            <a:noAutofit/>
          </a:bodyPr>
          <a:lstStyle>
            <a:lvl1pPr algn="l">
              <a:lnSpc>
                <a:spcPct val="80000"/>
              </a:lnSpc>
              <a:defRPr sz="6000" b="0" i="0" spc="100" baseline="0">
                <a:solidFill>
                  <a:schemeClr val="bg1"/>
                </a:solidFill>
                <a:latin typeface="Arial" panose="020B0604020202020204" pitchFamily="34" charset="0"/>
                <a:cs typeface="Arial" panose="020B0604020202020204" pitchFamily="34" charset="0"/>
              </a:defRPr>
            </a:lvl1pPr>
          </a:lstStyle>
          <a:p>
            <a:r>
              <a:rPr lang="en-US" dirty="0"/>
              <a:t>Fourth Quarter Report 2024 / 25</a:t>
            </a:r>
            <a:br>
              <a:rPr lang="en-US" dirty="0"/>
            </a:br>
            <a:r>
              <a:rPr lang="en-US" dirty="0"/>
              <a:t>to the National Treasury </a:t>
            </a:r>
          </a:p>
        </p:txBody>
      </p: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a:prstGeom prst="rect">
            <a:avLst/>
          </a:prstGeo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a:prstGeom prst="rect">
            <a:avLst/>
          </a:prstGeo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a:xfrm>
            <a:off x="1133648" y="6332220"/>
            <a:ext cx="1313180" cy="247651"/>
          </a:xfrm>
          <a:prstGeom prst="rect">
            <a:avLst/>
          </a:prstGeom>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a:prstGeom prst="rect">
            <a:avLst/>
          </a:prstGeo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a:xfrm>
            <a:off x="1133648" y="6332220"/>
            <a:ext cx="1313180" cy="247651"/>
          </a:xfrm>
          <a:prstGeom prst="rect">
            <a:avLst/>
          </a:prstGeom>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Tree>
    <p:extLst>
      <p:ext uri="{BB962C8B-B14F-4D97-AF65-F5344CB8AC3E}">
        <p14:creationId xmlns:p14="http://schemas.microsoft.com/office/powerpoint/2010/main" val="669273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347254" y="249554"/>
            <a:ext cx="11292296" cy="3291840"/>
          </a:xfrm>
          <a:prstGeom prst="rect">
            <a:avLst/>
          </a:prstGeom>
        </p:spPr>
        <p:txBody>
          <a:bodyPr lIns="0" tIns="0" rIns="0" bIns="0" anchor="b">
            <a:noAutofit/>
          </a:bodyPr>
          <a:lstStyle>
            <a:lvl1pPr algn="l">
              <a:lnSpc>
                <a:spcPct val="80000"/>
              </a:lnSpc>
              <a:defRPr sz="6000" b="0" i="0" spc="100" baseline="0">
                <a:solidFill>
                  <a:schemeClr val="bg1"/>
                </a:solidFill>
                <a:latin typeface="Arial" panose="020B0604020202020204" pitchFamily="34" charset="0"/>
                <a:cs typeface="Arial" panose="020B0604020202020204" pitchFamily="34" charset="0"/>
              </a:defRPr>
            </a:lvl1pPr>
          </a:lstStyle>
          <a:p>
            <a:r>
              <a:rPr lang="en-US" dirty="0"/>
              <a:t>Fourth Quarter Report 2024 / 25</a:t>
            </a:r>
            <a:br>
              <a:rPr lang="en-US" dirty="0"/>
            </a:br>
            <a:r>
              <a:rPr lang="en-US" dirty="0"/>
              <a:t>to the National Treasury </a:t>
            </a:r>
          </a:p>
        </p:txBody>
      </p:sp>
    </p:spTree>
    <p:extLst>
      <p:ext uri="{BB962C8B-B14F-4D97-AF65-F5344CB8AC3E}">
        <p14:creationId xmlns:p14="http://schemas.microsoft.com/office/powerpoint/2010/main" val="905555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genda 1">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477178"/>
            <a:ext cx="6787747" cy="1593507"/>
          </a:xfrm>
          <a:prstGeom prst="rect">
            <a:avLst/>
          </a:prstGeom>
        </p:spPr>
        <p:txBody>
          <a:bodyPr lIns="0" tIns="0" rIns="0" bIns="0" anchor="b" anchorCtr="0">
            <a:noAutofit/>
          </a:bodyPr>
          <a:lstStyle>
            <a:lvl1pPr>
              <a:defRPr sz="4400" b="1" i="0" spc="50" baseline="0">
                <a:latin typeface="Arial" panose="020B0604020202020204" pitchFamily="34" charset="0"/>
                <a:cs typeface="Arial" panose="020B0604020202020204" pitchFamily="34" charset="0"/>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a:prstGeom prst="rect">
            <a:avLst/>
          </a:prstGeo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1482090"/>
            <a:ext cx="2130552" cy="0"/>
          </a:xfrm>
          <a:prstGeom prst="line">
            <a:avLst/>
          </a:prstGeom>
          <a:ln w="101600">
            <a:solidFill>
              <a:srgbClr val="00B050"/>
            </a:solidFill>
          </a:ln>
        </p:spPr>
        <p:style>
          <a:lnRef idx="1">
            <a:schemeClr val="dk1"/>
          </a:lnRef>
          <a:fillRef idx="0">
            <a:schemeClr val="dk1"/>
          </a:fillRef>
          <a:effectRef idx="0">
            <a:schemeClr val="dk1"/>
          </a:effectRef>
          <a:fontRef idx="minor">
            <a:schemeClr val="tx1"/>
          </a:fontRef>
        </p:style>
      </p:cxnSp>
      <p:sp>
        <p:nvSpPr>
          <p:cNvPr id="3" name="Slide Number Placeholder 6">
            <a:extLst>
              <a:ext uri="{FF2B5EF4-FFF2-40B4-BE49-F238E27FC236}">
                <a16:creationId xmlns:a16="http://schemas.microsoft.com/office/drawing/2014/main" id="{068B84FF-FC44-D1F8-E08E-E808C9C638C0}"/>
              </a:ext>
            </a:extLst>
          </p:cNvPr>
          <p:cNvSpPr>
            <a:spLocks noGrp="1"/>
          </p:cNvSpPr>
          <p:nvPr>
            <p:ph type="sldNum" sz="quarter" idx="4"/>
          </p:nvPr>
        </p:nvSpPr>
        <p:spPr>
          <a:xfrm>
            <a:off x="11399520" y="6346190"/>
            <a:ext cx="411480" cy="365125"/>
          </a:xfrm>
          <a:prstGeom prst="rect">
            <a:avLst/>
          </a:prstGeom>
          <a:solidFill>
            <a:srgbClr val="00B050"/>
          </a:solidFill>
        </p:spPr>
        <p:txBody>
          <a:bodyPr vert="horz" lIns="91440" tIns="45720" rIns="91440" bIns="45720" rtlCol="0" anchor="ctr"/>
          <a:lstStyle>
            <a:lvl1pPr algn="ctr">
              <a:defRPr sz="1200">
                <a:solidFill>
                  <a:schemeClr val="tx1">
                    <a:tint val="82000"/>
                  </a:schemeClr>
                </a:solidFill>
              </a:defRPr>
            </a:lvl1pPr>
          </a:lstStyle>
          <a:p>
            <a:fld id="{4BBBE63C-BF10-43EF-8A1D-35DBAFAE4F89}" type="slidenum">
              <a:rPr lang="en-ZA" smtClean="0"/>
              <a:pPr/>
              <a:t>‹#›</a:t>
            </a:fld>
            <a:endParaRPr lang="en-ZA" dirty="0"/>
          </a:p>
        </p:txBody>
      </p:sp>
    </p:spTree>
    <p:extLst>
      <p:ext uri="{BB962C8B-B14F-4D97-AF65-F5344CB8AC3E}">
        <p14:creationId xmlns:p14="http://schemas.microsoft.com/office/powerpoint/2010/main" val="2758851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a:prstGeom prst="rect">
            <a:avLst/>
          </a:prstGeo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rgbClr val="00B050"/>
            </a:solidFill>
          </a:ln>
        </p:spPr>
        <p:style>
          <a:lnRef idx="1">
            <a:schemeClr val="dk1"/>
          </a:lnRef>
          <a:fillRef idx="0">
            <a:schemeClr val="dk1"/>
          </a:fillRef>
          <a:effectRef idx="0">
            <a:schemeClr val="dk1"/>
          </a:effectRef>
          <a:fontRef idx="minor">
            <a:schemeClr val="tx1"/>
          </a:fontRef>
        </p:style>
      </p:cxnSp>
      <p:sp>
        <p:nvSpPr>
          <p:cNvPr id="3" name="Slide Number Placeholder 6">
            <a:extLst>
              <a:ext uri="{FF2B5EF4-FFF2-40B4-BE49-F238E27FC236}">
                <a16:creationId xmlns:a16="http://schemas.microsoft.com/office/drawing/2014/main" id="{107E35B0-1EE8-C78E-37B9-619EB3204AC8}"/>
              </a:ext>
            </a:extLst>
          </p:cNvPr>
          <p:cNvSpPr>
            <a:spLocks noGrp="1"/>
          </p:cNvSpPr>
          <p:nvPr>
            <p:ph type="sldNum" sz="quarter" idx="4"/>
          </p:nvPr>
        </p:nvSpPr>
        <p:spPr>
          <a:xfrm>
            <a:off x="11399520" y="6346190"/>
            <a:ext cx="411480" cy="365125"/>
          </a:xfrm>
          <a:prstGeom prst="rect">
            <a:avLst/>
          </a:prstGeom>
          <a:solidFill>
            <a:srgbClr val="00B050"/>
          </a:solidFill>
        </p:spPr>
        <p:txBody>
          <a:bodyPr vert="horz" lIns="91440" tIns="45720" rIns="91440" bIns="45720" rtlCol="0" anchor="ctr"/>
          <a:lstStyle>
            <a:lvl1pPr algn="ctr">
              <a:defRPr sz="1200">
                <a:solidFill>
                  <a:schemeClr val="tx1">
                    <a:tint val="82000"/>
                  </a:schemeClr>
                </a:solidFill>
              </a:defRPr>
            </a:lvl1pPr>
          </a:lstStyle>
          <a:p>
            <a:fld id="{4BBBE63C-BF10-43EF-8A1D-35DBAFAE4F89}" type="slidenum">
              <a:rPr lang="en-ZA" smtClean="0"/>
              <a:pPr/>
              <a:t>‹#›</a:t>
            </a:fld>
            <a:endParaRPr lang="en-ZA" dirty="0"/>
          </a:p>
        </p:txBody>
      </p:sp>
    </p:spTree>
    <p:extLst>
      <p:ext uri="{BB962C8B-B14F-4D97-AF65-F5344CB8AC3E}">
        <p14:creationId xmlns:p14="http://schemas.microsoft.com/office/powerpoint/2010/main" val="3938484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1472565"/>
            <a:ext cx="2133600" cy="3992"/>
          </a:xfrm>
          <a:prstGeom prst="line">
            <a:avLst/>
          </a:prstGeom>
          <a:ln w="101600">
            <a:solidFill>
              <a:srgbClr val="00B050"/>
            </a:solidFill>
          </a:ln>
        </p:spPr>
        <p:style>
          <a:lnRef idx="1">
            <a:schemeClr val="dk1"/>
          </a:lnRef>
          <a:fillRef idx="0">
            <a:schemeClr val="dk1"/>
          </a:fillRef>
          <a:effectRef idx="0">
            <a:schemeClr val="dk1"/>
          </a:effectRef>
          <a:fontRef idx="minor">
            <a:schemeClr val="tx1"/>
          </a:fontRef>
        </p:style>
      </p:cxn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573400"/>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a:prstGeom prst="rect">
            <a:avLst/>
          </a:prstGeo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6">
            <a:extLst>
              <a:ext uri="{FF2B5EF4-FFF2-40B4-BE49-F238E27FC236}">
                <a16:creationId xmlns:a16="http://schemas.microsoft.com/office/drawing/2014/main" id="{B9868358-DB1A-BFFB-D28D-F6795F5238EC}"/>
              </a:ext>
            </a:extLst>
          </p:cNvPr>
          <p:cNvSpPr>
            <a:spLocks noGrp="1"/>
          </p:cNvSpPr>
          <p:nvPr>
            <p:ph type="sldNum" sz="quarter" idx="4"/>
          </p:nvPr>
        </p:nvSpPr>
        <p:spPr>
          <a:xfrm>
            <a:off x="11399520" y="6346190"/>
            <a:ext cx="411480" cy="365125"/>
          </a:xfrm>
          <a:prstGeom prst="rect">
            <a:avLst/>
          </a:prstGeom>
          <a:solidFill>
            <a:srgbClr val="00B050"/>
          </a:solidFill>
        </p:spPr>
        <p:txBody>
          <a:bodyPr vert="horz" lIns="91440" tIns="45720" rIns="91440" bIns="45720" rtlCol="0" anchor="ctr"/>
          <a:lstStyle>
            <a:lvl1pPr algn="ctr">
              <a:defRPr sz="1200">
                <a:solidFill>
                  <a:schemeClr val="tx1">
                    <a:tint val="82000"/>
                  </a:schemeClr>
                </a:solidFill>
              </a:defRPr>
            </a:lvl1pPr>
          </a:lstStyle>
          <a:p>
            <a:fld id="{4BBBE63C-BF10-43EF-8A1D-35DBAFAE4F89}" type="slidenum">
              <a:rPr lang="en-ZA" smtClean="0"/>
              <a:pPr/>
              <a:t>‹#›</a:t>
            </a:fld>
            <a:endParaRPr lang="en-ZA" dirty="0"/>
          </a:p>
        </p:txBody>
      </p:sp>
    </p:spTree>
    <p:extLst>
      <p:ext uri="{BB962C8B-B14F-4D97-AF65-F5344CB8AC3E}">
        <p14:creationId xmlns:p14="http://schemas.microsoft.com/office/powerpoint/2010/main" val="12539221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a:prstGeom prst="rect">
            <a:avLst/>
          </a:prstGeom>
        </p:spPr>
        <p:txBody>
          <a:bodyPr>
            <a:noAutofit/>
          </a:bodyPr>
          <a:lstStyle>
            <a:lvl1pPr>
              <a:defRPr/>
            </a:lvl1pPr>
          </a:lstStyle>
          <a:p>
            <a:r>
              <a:rPr lang="en-US"/>
              <a:t>Click icon to add table</a:t>
            </a:r>
            <a:endParaRPr lang="en-US" dirty="0"/>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a:xfrm>
            <a:off x="1133648" y="6332220"/>
            <a:ext cx="1313180" cy="247651"/>
          </a:xfrm>
          <a:prstGeom prst="rect">
            <a:avLst/>
          </a:prstGeom>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2" name="Slide Number Placeholder 6">
            <a:extLst>
              <a:ext uri="{FF2B5EF4-FFF2-40B4-BE49-F238E27FC236}">
                <a16:creationId xmlns:a16="http://schemas.microsoft.com/office/drawing/2014/main" id="{B4D74CAC-DF1D-0E42-EE8B-B35DAF87A176}"/>
              </a:ext>
            </a:extLst>
          </p:cNvPr>
          <p:cNvSpPr>
            <a:spLocks noGrp="1"/>
          </p:cNvSpPr>
          <p:nvPr>
            <p:ph type="sldNum" sz="quarter" idx="4"/>
          </p:nvPr>
        </p:nvSpPr>
        <p:spPr>
          <a:xfrm>
            <a:off x="11399520" y="6346190"/>
            <a:ext cx="411480" cy="365125"/>
          </a:xfrm>
          <a:prstGeom prst="rect">
            <a:avLst/>
          </a:prstGeom>
          <a:solidFill>
            <a:srgbClr val="00B050"/>
          </a:solidFill>
        </p:spPr>
        <p:txBody>
          <a:bodyPr vert="horz" lIns="91440" tIns="45720" rIns="91440" bIns="45720" rtlCol="0" anchor="ctr"/>
          <a:lstStyle>
            <a:lvl1pPr algn="ctr">
              <a:defRPr sz="1200">
                <a:solidFill>
                  <a:schemeClr val="tx1">
                    <a:tint val="82000"/>
                  </a:schemeClr>
                </a:solidFill>
              </a:defRPr>
            </a:lvl1pPr>
          </a:lstStyle>
          <a:p>
            <a:fld id="{4BBBE63C-BF10-43EF-8A1D-35DBAFAE4F89}" type="slidenum">
              <a:rPr lang="en-ZA" smtClean="0"/>
              <a:pPr/>
              <a:t>‹#›</a:t>
            </a:fld>
            <a:endParaRPr lang="en-ZA" dirty="0"/>
          </a:p>
        </p:txBody>
      </p:sp>
    </p:spTree>
    <p:extLst>
      <p:ext uri="{BB962C8B-B14F-4D97-AF65-F5344CB8AC3E}">
        <p14:creationId xmlns:p14="http://schemas.microsoft.com/office/powerpoint/2010/main" val="308944629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3" name="Slide Number Placeholder 6">
            <a:extLst>
              <a:ext uri="{FF2B5EF4-FFF2-40B4-BE49-F238E27FC236}">
                <a16:creationId xmlns:a16="http://schemas.microsoft.com/office/drawing/2014/main" id="{991939D0-5590-121B-1D6F-11BABF52B047}"/>
              </a:ext>
            </a:extLst>
          </p:cNvPr>
          <p:cNvSpPr>
            <a:spLocks noGrp="1"/>
          </p:cNvSpPr>
          <p:nvPr>
            <p:ph type="sldNum" sz="quarter" idx="4"/>
          </p:nvPr>
        </p:nvSpPr>
        <p:spPr>
          <a:xfrm>
            <a:off x="11399520" y="6346190"/>
            <a:ext cx="411480" cy="365125"/>
          </a:xfrm>
          <a:prstGeom prst="rect">
            <a:avLst/>
          </a:prstGeom>
          <a:solidFill>
            <a:srgbClr val="00B050"/>
          </a:solidFill>
        </p:spPr>
        <p:txBody>
          <a:bodyPr vert="horz" lIns="91440" tIns="45720" rIns="91440" bIns="45720" rtlCol="0" anchor="ctr"/>
          <a:lstStyle>
            <a:lvl1pPr algn="ctr">
              <a:defRPr sz="1200">
                <a:solidFill>
                  <a:schemeClr val="tx1">
                    <a:tint val="82000"/>
                  </a:schemeClr>
                </a:solidFill>
              </a:defRPr>
            </a:lvl1pPr>
          </a:lstStyle>
          <a:p>
            <a:fld id="{4BBBE63C-BF10-43EF-8A1D-35DBAFAE4F89}" type="slidenum">
              <a:rPr lang="en-ZA" smtClean="0"/>
              <a:pPr/>
              <a:t>‹#›</a:t>
            </a:fld>
            <a:endParaRPr lang="en-ZA" dirty="0"/>
          </a:p>
        </p:txBody>
      </p:sp>
    </p:spTree>
    <p:extLst>
      <p:ext uri="{BB962C8B-B14F-4D97-AF65-F5344CB8AC3E}">
        <p14:creationId xmlns:p14="http://schemas.microsoft.com/office/powerpoint/2010/main" val="3015188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AE71-C2C7-8D87-9511-E34F258EDFB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AC8B64E-5BEC-35EF-04F5-731282C416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845B015-661F-6659-DD40-2A533CFA53DC}"/>
              </a:ext>
            </a:extLst>
          </p:cNvPr>
          <p:cNvSpPr>
            <a:spLocks noGrp="1"/>
          </p:cNvSpPr>
          <p:nvPr>
            <p:ph type="dt" sz="half" idx="10"/>
          </p:nvPr>
        </p:nvSpPr>
        <p:spPr/>
        <p:txBody>
          <a:bodyPr/>
          <a:lstStyle/>
          <a:p>
            <a:endParaRPr lang="en-ZA"/>
          </a:p>
        </p:txBody>
      </p:sp>
      <p:sp>
        <p:nvSpPr>
          <p:cNvPr id="5" name="Footer Placeholder 4">
            <a:extLst>
              <a:ext uri="{FF2B5EF4-FFF2-40B4-BE49-F238E27FC236}">
                <a16:creationId xmlns:a16="http://schemas.microsoft.com/office/drawing/2014/main" id="{5C80121E-0E97-F539-FF02-EE3B76CC1CA9}"/>
              </a:ext>
            </a:extLst>
          </p:cNvPr>
          <p:cNvSpPr>
            <a:spLocks noGrp="1"/>
          </p:cNvSpPr>
          <p:nvPr>
            <p:ph type="ftr" sz="quarter" idx="11"/>
          </p:nvPr>
        </p:nvSpPr>
        <p:spPr/>
        <p:txBody>
          <a:bodyPr/>
          <a:lstStyle/>
          <a:p>
            <a:r>
              <a:rPr lang="en-ZA"/>
              <a:t>Business Breakfast</a:t>
            </a:r>
          </a:p>
        </p:txBody>
      </p:sp>
      <p:sp>
        <p:nvSpPr>
          <p:cNvPr id="6" name="Slide Number Placeholder 5">
            <a:extLst>
              <a:ext uri="{FF2B5EF4-FFF2-40B4-BE49-F238E27FC236}">
                <a16:creationId xmlns:a16="http://schemas.microsoft.com/office/drawing/2014/main" id="{FA5CCDC4-A005-7C92-CF96-A0C9DFBDBA8D}"/>
              </a:ext>
            </a:extLst>
          </p:cNvPr>
          <p:cNvSpPr>
            <a:spLocks noGrp="1"/>
          </p:cNvSpPr>
          <p:nvPr>
            <p:ph type="sldNum" sz="quarter" idx="12"/>
          </p:nvPr>
        </p:nvSpPr>
        <p:spPr/>
        <p:txBody>
          <a:bodyPr/>
          <a:lstStyle/>
          <a:p>
            <a:fld id="{A13D0AF8-EB01-40CF-BAAE-A344DF311285}" type="slidenum">
              <a:rPr lang="en-ZA" smtClean="0"/>
              <a:t>‹#›</a:t>
            </a:fld>
            <a:endParaRPr lang="en-ZA"/>
          </a:p>
        </p:txBody>
      </p:sp>
    </p:spTree>
    <p:extLst>
      <p:ext uri="{BB962C8B-B14F-4D97-AF65-F5344CB8AC3E}">
        <p14:creationId xmlns:p14="http://schemas.microsoft.com/office/powerpoint/2010/main" val="7893811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477178"/>
            <a:ext cx="6787747" cy="1593507"/>
          </a:xfrm>
          <a:prstGeom prst="rect">
            <a:avLst/>
          </a:prstGeom>
        </p:spPr>
        <p:txBody>
          <a:bodyPr lIns="0" tIns="0" rIns="0" bIns="0" anchor="b" anchorCtr="0">
            <a:noAutofit/>
          </a:bodyPr>
          <a:lstStyle>
            <a:lvl1pPr>
              <a:defRPr sz="4400" b="1" i="0" spc="50" baseline="0">
                <a:latin typeface="Arial" panose="020B0604020202020204" pitchFamily="34" charset="0"/>
                <a:cs typeface="Arial" panose="020B0604020202020204" pitchFamily="34" charset="0"/>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a:prstGeom prst="rect">
            <a:avLst/>
          </a:prstGeo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C8492660-075B-A93C-2465-FC9B7915D496}"/>
              </a:ext>
            </a:extLst>
          </p:cNvPr>
          <p:cNvSpPr/>
          <p:nvPr userDrawn="1"/>
        </p:nvSpPr>
        <p:spPr>
          <a:xfrm>
            <a:off x="-203200" y="6190824"/>
            <a:ext cx="12827000" cy="723900"/>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Rectangle 2">
            <a:extLst>
              <a:ext uri="{FF2B5EF4-FFF2-40B4-BE49-F238E27FC236}">
                <a16:creationId xmlns:a16="http://schemas.microsoft.com/office/drawing/2014/main" id="{29BF7BD2-1233-1BD2-DC3D-BBA6A20C55AF}"/>
              </a:ext>
            </a:extLst>
          </p:cNvPr>
          <p:cNvSpPr/>
          <p:nvPr userDrawn="1"/>
        </p:nvSpPr>
        <p:spPr>
          <a:xfrm>
            <a:off x="-203200" y="6305124"/>
            <a:ext cx="12827000" cy="72390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 name="TextBox 5">
            <a:extLst>
              <a:ext uri="{FF2B5EF4-FFF2-40B4-BE49-F238E27FC236}">
                <a16:creationId xmlns:a16="http://schemas.microsoft.com/office/drawing/2014/main" id="{B1648462-E8EC-824D-5744-4E0C53E94FBD}"/>
              </a:ext>
            </a:extLst>
          </p:cNvPr>
          <p:cNvSpPr txBox="1"/>
          <p:nvPr userDrawn="1"/>
        </p:nvSpPr>
        <p:spPr>
          <a:xfrm>
            <a:off x="76200" y="6305124"/>
            <a:ext cx="4953000" cy="646331"/>
          </a:xfrm>
          <a:prstGeom prst="rect">
            <a:avLst/>
          </a:prstGeom>
          <a:noFill/>
        </p:spPr>
        <p:txBody>
          <a:bodyPr wrap="square" rtlCol="0">
            <a:spAutoFit/>
          </a:bodyPr>
          <a:lstStyle/>
          <a:p>
            <a:r>
              <a:rPr lang="en-US" sz="1800" b="1" i="0" kern="1200" dirty="0">
                <a:solidFill>
                  <a:schemeClr val="tx1"/>
                </a:solidFill>
                <a:effectLst/>
                <a:latin typeface="+mn-lt"/>
                <a:ea typeface="+mn-ea"/>
                <a:cs typeface="+mn-cs"/>
              </a:rPr>
              <a:t>Office of the Tax Ombud and SARS</a:t>
            </a:r>
            <a:br>
              <a:rPr lang="en-US" sz="1800" b="1" i="0" kern="1200" dirty="0">
                <a:solidFill>
                  <a:schemeClr val="tx1"/>
                </a:solidFill>
                <a:effectLst/>
                <a:latin typeface="+mn-lt"/>
                <a:ea typeface="+mn-ea"/>
                <a:cs typeface="+mn-cs"/>
              </a:rPr>
            </a:br>
            <a:r>
              <a:rPr lang="en-US" sz="1800" b="1" i="0" kern="1200" dirty="0">
                <a:solidFill>
                  <a:schemeClr val="tx1"/>
                </a:solidFill>
                <a:effectLst/>
                <a:latin typeface="+mn-lt"/>
                <a:ea typeface="+mn-ea"/>
                <a:cs typeface="+mn-cs"/>
              </a:rPr>
              <a:t>Tax Practitioners and Business Breakfast</a:t>
            </a:r>
            <a:endParaRPr lang="en-ZA" dirty="0"/>
          </a:p>
        </p:txBody>
      </p:sp>
    </p:spTree>
    <p:extLst>
      <p:ext uri="{BB962C8B-B14F-4D97-AF65-F5344CB8AC3E}">
        <p14:creationId xmlns:p14="http://schemas.microsoft.com/office/powerpoint/2010/main" val="51808926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765EC70-8D40-0D35-0CE0-17E1937E51C8}"/>
              </a:ext>
            </a:extLst>
          </p:cNvPr>
          <p:cNvSpPr>
            <a:spLocks noGrp="1"/>
          </p:cNvSpPr>
          <p:nvPr>
            <p:ph type="subTitle" idx="1"/>
          </p:nvPr>
        </p:nvSpPr>
        <p:spPr>
          <a:xfrm>
            <a:off x="1524000" y="3602038"/>
            <a:ext cx="9144000" cy="1655762"/>
          </a:xfrm>
        </p:spPr>
        <p:txBody>
          <a:bodyPr/>
          <a:lstStyle>
            <a:lvl1pPr marL="0" indent="0" algn="ctr">
              <a:buNone/>
              <a:defRPr sz="2400">
                <a:latin typeface="Gotham" panose="0200050402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6" name="Slide Number Placeholder 5">
            <a:extLst>
              <a:ext uri="{FF2B5EF4-FFF2-40B4-BE49-F238E27FC236}">
                <a16:creationId xmlns:a16="http://schemas.microsoft.com/office/drawing/2014/main" id="{2771836F-5206-1505-427E-AEB9617E03FD}"/>
              </a:ext>
            </a:extLst>
          </p:cNvPr>
          <p:cNvSpPr>
            <a:spLocks noGrp="1"/>
          </p:cNvSpPr>
          <p:nvPr>
            <p:ph type="sldNum" sz="quarter" idx="12"/>
          </p:nvPr>
        </p:nvSpPr>
        <p:spPr/>
        <p:txBody>
          <a:bodyPr/>
          <a:lstStyle/>
          <a:p>
            <a:fld id="{562E537F-AB44-4724-8A3B-8C1F474FA36C}" type="slidenum">
              <a:rPr lang="en-ZA" smtClean="0"/>
              <a:t>‹#›</a:t>
            </a:fld>
            <a:endParaRPr lang="en-ZA"/>
          </a:p>
        </p:txBody>
      </p:sp>
      <p:sp>
        <p:nvSpPr>
          <p:cNvPr id="4" name="Title 3">
            <a:extLst>
              <a:ext uri="{FF2B5EF4-FFF2-40B4-BE49-F238E27FC236}">
                <a16:creationId xmlns:a16="http://schemas.microsoft.com/office/drawing/2014/main" id="{B64B16C4-6C93-5493-363B-3A0BE5BF9424}"/>
              </a:ext>
            </a:extLst>
          </p:cNvPr>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31481611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a:prstGeom prst="rect">
            <a:avLst/>
          </a:prstGeo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rgbClr val="00B050"/>
            </a:solidFill>
          </a:ln>
        </p:spPr>
        <p:style>
          <a:lnRef idx="1">
            <a:schemeClr val="dk1"/>
          </a:lnRef>
          <a:fillRef idx="0">
            <a:schemeClr val="dk1"/>
          </a:fillRef>
          <a:effectRef idx="0">
            <a:schemeClr val="dk1"/>
          </a:effectRef>
          <a:fontRef idx="minor">
            <a:schemeClr val="tx1"/>
          </a:fontRef>
        </p:style>
      </p:cxnSp>
      <p:sp>
        <p:nvSpPr>
          <p:cNvPr id="3" name="Slide Number Placeholder 6">
            <a:extLst>
              <a:ext uri="{FF2B5EF4-FFF2-40B4-BE49-F238E27FC236}">
                <a16:creationId xmlns:a16="http://schemas.microsoft.com/office/drawing/2014/main" id="{923DDF84-6A39-832C-877C-2327689EE9E2}"/>
              </a:ext>
            </a:extLst>
          </p:cNvPr>
          <p:cNvSpPr>
            <a:spLocks noGrp="1"/>
          </p:cNvSpPr>
          <p:nvPr>
            <p:ph type="sldNum" sz="quarter" idx="4"/>
          </p:nvPr>
        </p:nvSpPr>
        <p:spPr>
          <a:xfrm>
            <a:off x="11399520" y="6346190"/>
            <a:ext cx="411480" cy="365125"/>
          </a:xfrm>
          <a:prstGeom prst="rect">
            <a:avLst/>
          </a:prstGeom>
          <a:solidFill>
            <a:srgbClr val="00B050"/>
          </a:solidFill>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BBBE63C-BF10-43EF-8A1D-35DBAFAE4F89}" type="slidenum">
              <a:rPr kumimoji="0" lang="en-ZA" sz="1200" b="0" i="0" u="none" strike="noStrike" kern="1200" cap="none" spc="0" normalizeH="0" baseline="0" noProof="0" smtClean="0">
                <a:ln>
                  <a:noFill/>
                </a:ln>
                <a:solidFill>
                  <a:prstClr val="white">
                    <a:tint val="82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white">
                  <a:tint val="82000"/>
                </a:prstClr>
              </a:solidFill>
              <a:effectLst/>
              <a:uLnTx/>
              <a:uFillTx/>
              <a:latin typeface="Arial"/>
              <a:ea typeface="+mn-ea"/>
              <a:cs typeface="+mn-cs"/>
            </a:endParaRPr>
          </a:p>
        </p:txBody>
      </p:sp>
    </p:spTree>
    <p:extLst>
      <p:ext uri="{BB962C8B-B14F-4D97-AF65-F5344CB8AC3E}">
        <p14:creationId xmlns:p14="http://schemas.microsoft.com/office/powerpoint/2010/main" val="1987914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1472565"/>
            <a:ext cx="2133600" cy="3992"/>
          </a:xfrm>
          <a:prstGeom prst="line">
            <a:avLst/>
          </a:prstGeom>
          <a:ln w="101600">
            <a:solidFill>
              <a:srgbClr val="00B050"/>
            </a:solidFill>
          </a:ln>
        </p:spPr>
        <p:style>
          <a:lnRef idx="1">
            <a:schemeClr val="dk1"/>
          </a:lnRef>
          <a:fillRef idx="0">
            <a:schemeClr val="dk1"/>
          </a:fillRef>
          <a:effectRef idx="0">
            <a:schemeClr val="dk1"/>
          </a:effectRef>
          <a:fontRef idx="minor">
            <a:schemeClr val="tx1"/>
          </a:fontRef>
        </p:style>
      </p:cxn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573400"/>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a:prstGeom prst="rect">
            <a:avLst/>
          </a:prstGeo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a:xfrm>
            <a:off x="1133648" y="6332220"/>
            <a:ext cx="1313180" cy="247651"/>
          </a:xfrm>
          <a:prstGeom prst="rect">
            <a:avLst/>
          </a:prstGeom>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a:prstGeom prst="rect">
            <a:avLst/>
          </a:prstGeo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
        <p:nvSpPr>
          <p:cNvPr id="3" name="Slide Number Placeholder 6">
            <a:extLst>
              <a:ext uri="{FF2B5EF4-FFF2-40B4-BE49-F238E27FC236}">
                <a16:creationId xmlns:a16="http://schemas.microsoft.com/office/drawing/2014/main" id="{ABB065F4-4225-1559-871D-A7FD9D7D2B90}"/>
              </a:ext>
            </a:extLst>
          </p:cNvPr>
          <p:cNvSpPr>
            <a:spLocks noGrp="1"/>
          </p:cNvSpPr>
          <p:nvPr>
            <p:ph type="sldNum" sz="quarter" idx="4"/>
          </p:nvPr>
        </p:nvSpPr>
        <p:spPr>
          <a:xfrm>
            <a:off x="11399520" y="6346190"/>
            <a:ext cx="411480" cy="365125"/>
          </a:xfrm>
          <a:prstGeom prst="rect">
            <a:avLst/>
          </a:prstGeom>
          <a:solidFill>
            <a:srgbClr val="00B050"/>
          </a:solidFill>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BBBE63C-BF10-43EF-8A1D-35DBAFAE4F89}" type="slidenum">
              <a:rPr kumimoji="0" lang="en-ZA" sz="1200" b="0" i="0" u="none" strike="noStrike" kern="1200" cap="none" spc="0" normalizeH="0" baseline="0" noProof="0" smtClean="0">
                <a:ln>
                  <a:noFill/>
                </a:ln>
                <a:solidFill>
                  <a:prstClr val="white">
                    <a:tint val="82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white">
                  <a:tint val="82000"/>
                </a:prstClr>
              </a:solidFill>
              <a:effectLst/>
              <a:uLnTx/>
              <a:uFillTx/>
              <a:latin typeface="Arial"/>
              <a:ea typeface="+mn-ea"/>
              <a:cs typeface="+mn-cs"/>
            </a:endParaRPr>
          </a:p>
        </p:txBody>
      </p:sp>
    </p:spTree>
    <p:extLst>
      <p:ext uri="{BB962C8B-B14F-4D97-AF65-F5344CB8AC3E}">
        <p14:creationId xmlns:p14="http://schemas.microsoft.com/office/powerpoint/2010/main" val="2027108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379096"/>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1871722"/>
            <a:ext cx="4490827" cy="4402273"/>
          </a:xfrm>
          <a:prstGeom prst="rect">
            <a:avLst/>
          </a:prstGeo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1871722"/>
            <a:ext cx="4490827" cy="4402273"/>
          </a:xfrm>
          <a:prstGeom prst="rect">
            <a:avLst/>
          </a:prstGeo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a:xfrm>
            <a:off x="1133648" y="6332220"/>
            <a:ext cx="1313180" cy="247651"/>
          </a:xfrm>
          <a:prstGeom prst="rect">
            <a:avLst/>
          </a:prstGeom>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1491615"/>
            <a:ext cx="2133600" cy="3992"/>
          </a:xfrm>
          <a:prstGeom prst="line">
            <a:avLst/>
          </a:prstGeom>
          <a:ln w="101600">
            <a:solidFill>
              <a:srgbClr val="00B05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a:prstGeom prst="rect">
            <a:avLst/>
          </a:prstGeo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a:prstGeom prst="rect">
            <a:avLst/>
          </a:prstGeo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a:xfrm>
            <a:off x="1133648" y="6332220"/>
            <a:ext cx="1313180" cy="247651"/>
          </a:xfrm>
          <a:prstGeom prst="rect">
            <a:avLst/>
          </a:prstGeom>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a:prstGeom prst="rect">
            <a:avLst/>
          </a:prstGeo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a:prstGeom prst="rect">
            <a:avLst/>
          </a:prstGeo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a:xfrm>
            <a:off x="1133648" y="6332220"/>
            <a:ext cx="1313180" cy="247651"/>
          </a:xfrm>
          <a:prstGeom prst="rect">
            <a:avLst/>
          </a:prstGeom>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a:prstGeom prst="rect">
            <a:avLst/>
          </a:prstGeo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a:prstGeom prst="rect">
            <a:avLst/>
          </a:prstGeo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a:xfrm>
            <a:off x="1133648" y="6332220"/>
            <a:ext cx="1313180" cy="247651"/>
          </a:xfrm>
          <a:prstGeom prst="rect">
            <a:avLst/>
          </a:prstGeom>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11496675" y="6296025"/>
            <a:ext cx="374650" cy="350521"/>
          </a:xfrm>
          <a:prstGeom prst="rect">
            <a:avLst/>
          </a:prstGeom>
          <a:solidFill>
            <a:srgbClr val="00B050"/>
          </a:solidFill>
        </p:spPr>
        <p:txBody>
          <a:bodyPr vert="horz" lIns="0" tIns="0" rIns="0" bIns="0" rtlCol="0" anchor="ctr" anchorCtr="1"/>
          <a:lstStyle>
            <a:lvl1pPr algn="l">
              <a:defRPr sz="1100" b="1" i="0">
                <a:solidFill>
                  <a:schemeClr val="tx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00" r:id="rId3"/>
    <p:sldLayoutId id="2147483701" r:id="rId4"/>
    <p:sldLayoutId id="2147483659" r:id="rId5"/>
    <p:sldLayoutId id="2147483709" r:id="rId6"/>
    <p:sldLayoutId id="2147483708" r:id="rId7"/>
    <p:sldLayoutId id="2147483707" r:id="rId8"/>
    <p:sldLayoutId id="2147483706" r:id="rId9"/>
    <p:sldLayoutId id="2147483705" r:id="rId10"/>
    <p:sldLayoutId id="2147483704" r:id="rId11"/>
    <p:sldLayoutId id="2147483703"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Lst>
  <p:hf hdr="0" dt="0"/>
  <p:txStyles>
    <p:titleStyle>
      <a:lvl1pPr algn="l" defTabSz="914400" rtl="0" eaLnBrk="1" latinLnBrk="0" hangingPunct="1">
        <a:lnSpc>
          <a:spcPct val="80000"/>
        </a:lnSpc>
        <a:spcBef>
          <a:spcPct val="0"/>
        </a:spcBef>
        <a:buNone/>
        <a:defRPr sz="4400" b="1" i="0" kern="1200" spc="100" baseline="0">
          <a:solidFill>
            <a:schemeClr val="bg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axombud.gov.z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instagram.com/taxombudsa/" TargetMode="External"/><Relationship Id="rId13"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12.png"/><Relationship Id="rId12" Type="http://schemas.openxmlformats.org/officeDocument/2006/relationships/hyperlink" Target="https://www.linkedin.com/company/18361845/" TargetMode="External"/><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hyperlink" Target="https://www.facebook.com/taxombudSA/" TargetMode="External"/><Relationship Id="rId11" Type="http://schemas.openxmlformats.org/officeDocument/2006/relationships/image" Target="../media/image14.png"/><Relationship Id="rId5" Type="http://schemas.openxmlformats.org/officeDocument/2006/relationships/hyperlink" Target="http://www.taxombud.gov.za/" TargetMode="External"/><Relationship Id="rId10" Type="http://schemas.openxmlformats.org/officeDocument/2006/relationships/hyperlink" Target="https://x.com/TaxOmbud" TargetMode="External"/><Relationship Id="rId4" Type="http://schemas.openxmlformats.org/officeDocument/2006/relationships/hyperlink" Target="mailto:complaints@taxombud.gov.za" TargetMode="Externa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CEC13E-D60C-52C5-E266-F4DEFFC9A922}"/>
              </a:ext>
            </a:extLst>
          </p:cNvPr>
          <p:cNvSpPr>
            <a:spLocks noGrp="1"/>
          </p:cNvSpPr>
          <p:nvPr>
            <p:ph type="title"/>
          </p:nvPr>
        </p:nvSpPr>
        <p:spPr/>
        <p:txBody>
          <a:bodyPr/>
          <a:lstStyle/>
          <a:p>
            <a:endParaRPr lang="en-ZA"/>
          </a:p>
        </p:txBody>
      </p:sp>
      <p:pic>
        <p:nvPicPr>
          <p:cNvPr id="7" name="Picture 6">
            <a:extLst>
              <a:ext uri="{FF2B5EF4-FFF2-40B4-BE49-F238E27FC236}">
                <a16:creationId xmlns:a16="http://schemas.microsoft.com/office/drawing/2014/main" id="{04C084FA-4CAD-5D56-13B5-49A483E92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6685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83B8BB-E63E-B4EF-60C8-B89F3B73C7F3}"/>
              </a:ext>
            </a:extLst>
          </p:cNvPr>
          <p:cNvSpPr txBox="1">
            <a:spLocks/>
          </p:cNvSpPr>
          <p:nvPr/>
        </p:nvSpPr>
        <p:spPr>
          <a:xfrm>
            <a:off x="410136" y="232399"/>
            <a:ext cx="10515600" cy="1325563"/>
          </a:xfrm>
          <a:prstGeom prst="rect">
            <a:avLst/>
          </a:prstGeom>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Gotham" panose="02000504020000020004" pitchFamily="2" charset="0"/>
                <a:ea typeface="+mj-ea"/>
                <a:cs typeface="+mj-cs"/>
              </a:defRPr>
            </a:lvl1pPr>
          </a:lstStyle>
          <a:p>
            <a:r>
              <a:rPr lang="en-US" dirty="0"/>
              <a:t>Most common complaints</a:t>
            </a:r>
            <a:br>
              <a:rPr lang="en-US" dirty="0"/>
            </a:br>
            <a:r>
              <a:rPr lang="en-US" dirty="0"/>
              <a:t>received by the OTO </a:t>
            </a:r>
          </a:p>
        </p:txBody>
      </p:sp>
      <p:sp>
        <p:nvSpPr>
          <p:cNvPr id="9" name="TextBox 8">
            <a:extLst>
              <a:ext uri="{FF2B5EF4-FFF2-40B4-BE49-F238E27FC236}">
                <a16:creationId xmlns:a16="http://schemas.microsoft.com/office/drawing/2014/main" id="{9F14004E-CB64-FED3-2A45-C2D007172109}"/>
              </a:ext>
            </a:extLst>
          </p:cNvPr>
          <p:cNvSpPr txBox="1"/>
          <p:nvPr/>
        </p:nvSpPr>
        <p:spPr>
          <a:xfrm>
            <a:off x="3813884" y="1663318"/>
            <a:ext cx="3060000" cy="699404"/>
          </a:xfrm>
          <a:prstGeom prst="rect">
            <a:avLst/>
          </a:prstGeom>
          <a:solidFill>
            <a:srgbClr val="00B050"/>
          </a:solidFill>
          <a:ln>
            <a:solidFill>
              <a:schemeClr val="accent6"/>
            </a:solidFill>
          </a:ln>
          <a:effectLst>
            <a:outerShdw blurRad="50800" dist="38100" dir="2700000" algn="tl" rotWithShape="0">
              <a:prstClr val="black">
                <a:alpha val="40000"/>
              </a:prstClr>
            </a:outerShdw>
          </a:effectLst>
        </p:spPr>
        <p:txBody>
          <a:bodyPr wrap="square" lIns="72000" tIns="72000" rIns="72000" bIns="72000" rtlCol="0" anchor="ctr" anchorCtr="0">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a:lnSpc>
                <a:spcPct val="100000"/>
              </a:lnSpc>
              <a:spcBef>
                <a:spcPts val="600"/>
              </a:spcBef>
              <a:spcAft>
                <a:spcPts val="600"/>
              </a:spcAft>
              <a:tabLst>
                <a:tab pos="1250950" algn="l"/>
              </a:tabLst>
              <a:defRPr/>
            </a:pPr>
            <a:r>
              <a:rPr lang="en-US" sz="1800" dirty="0">
                <a:latin typeface="+mj-lt"/>
                <a:cs typeface="Arial" panose="020B0604020202020204" pitchFamily="34" charset="0"/>
              </a:rPr>
              <a:t>SARS repeat verification cases  </a:t>
            </a:r>
          </a:p>
        </p:txBody>
      </p:sp>
      <p:sp>
        <p:nvSpPr>
          <p:cNvPr id="10" name="TextBox 9">
            <a:extLst>
              <a:ext uri="{FF2B5EF4-FFF2-40B4-BE49-F238E27FC236}">
                <a16:creationId xmlns:a16="http://schemas.microsoft.com/office/drawing/2014/main" id="{7837239E-5687-131E-79DC-D8A0DB49F73C}"/>
              </a:ext>
            </a:extLst>
          </p:cNvPr>
          <p:cNvSpPr txBox="1"/>
          <p:nvPr/>
        </p:nvSpPr>
        <p:spPr>
          <a:xfrm>
            <a:off x="410136" y="2937138"/>
            <a:ext cx="3060000" cy="1253402"/>
          </a:xfrm>
          <a:prstGeom prst="rect">
            <a:avLst/>
          </a:prstGeom>
          <a:solidFill>
            <a:srgbClr val="00B050"/>
          </a:solidFill>
          <a:ln>
            <a:solidFill>
              <a:schemeClr val="accent6"/>
            </a:solidFill>
          </a:ln>
          <a:effectLst>
            <a:outerShdw blurRad="50800" dist="38100" dir="2700000" algn="tl" rotWithShape="0">
              <a:prstClr val="black">
                <a:alpha val="40000"/>
              </a:prstClr>
            </a:outerShdw>
          </a:effectLst>
        </p:spPr>
        <p:txBody>
          <a:bodyPr wrap="square" lIns="72000" tIns="72000" rIns="72000" bIns="72000" rtlCol="0" anchor="ctr" anchorCtr="0">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a:lnSpc>
                <a:spcPct val="100000"/>
              </a:lnSpc>
              <a:spcBef>
                <a:spcPts val="600"/>
              </a:spcBef>
              <a:spcAft>
                <a:spcPts val="600"/>
              </a:spcAft>
              <a:tabLst>
                <a:tab pos="1250950" algn="l"/>
              </a:tabLst>
              <a:defRPr/>
            </a:pPr>
            <a:r>
              <a:rPr lang="en-US" sz="1800" dirty="0">
                <a:latin typeface="+mj-lt"/>
                <a:cs typeface="Arial" panose="020B0604020202020204" pitchFamily="34" charset="0"/>
              </a:rPr>
              <a:t>Non-response by SARS to taxpayer requests/queries</a:t>
            </a:r>
            <a:br>
              <a:rPr lang="en-US" sz="1800" dirty="0">
                <a:latin typeface="+mj-lt"/>
                <a:cs typeface="Arial" panose="020B0604020202020204" pitchFamily="34" charset="0"/>
              </a:rPr>
            </a:br>
            <a:r>
              <a:rPr lang="en-US" sz="1800" dirty="0">
                <a:latin typeface="+mj-lt"/>
                <a:cs typeface="Arial" panose="020B0604020202020204" pitchFamily="34" charset="0"/>
              </a:rPr>
              <a:t>/correspondence </a:t>
            </a:r>
          </a:p>
        </p:txBody>
      </p:sp>
      <p:sp>
        <p:nvSpPr>
          <p:cNvPr id="11" name="TextBox 10">
            <a:extLst>
              <a:ext uri="{FF2B5EF4-FFF2-40B4-BE49-F238E27FC236}">
                <a16:creationId xmlns:a16="http://schemas.microsoft.com/office/drawing/2014/main" id="{4E4B84D0-A292-03F2-681B-951B75157131}"/>
              </a:ext>
            </a:extLst>
          </p:cNvPr>
          <p:cNvSpPr txBox="1"/>
          <p:nvPr/>
        </p:nvSpPr>
        <p:spPr>
          <a:xfrm>
            <a:off x="410136" y="4504414"/>
            <a:ext cx="3060000" cy="1530401"/>
          </a:xfrm>
          <a:prstGeom prst="rect">
            <a:avLst/>
          </a:prstGeom>
          <a:solidFill>
            <a:srgbClr val="00B050"/>
          </a:solidFill>
          <a:ln>
            <a:solidFill>
              <a:schemeClr val="accent6"/>
            </a:solidFill>
          </a:ln>
          <a:effectLst>
            <a:outerShdw blurRad="50800" dist="38100" dir="2700000" algn="tl" rotWithShape="0">
              <a:prstClr val="black">
                <a:alpha val="40000"/>
              </a:prstClr>
            </a:outerShdw>
          </a:effectLst>
        </p:spPr>
        <p:txBody>
          <a:bodyPr wrap="square" lIns="72000" tIns="72000" rIns="72000" bIns="72000" rtlCol="0" anchor="ctr" anchorCtr="0">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a:lnSpc>
                <a:spcPct val="100000"/>
              </a:lnSpc>
              <a:spcBef>
                <a:spcPts val="600"/>
              </a:spcBef>
              <a:spcAft>
                <a:spcPts val="600"/>
              </a:spcAft>
              <a:tabLst>
                <a:tab pos="1250950" algn="l"/>
              </a:tabLst>
              <a:defRPr/>
            </a:pPr>
            <a:r>
              <a:rPr lang="en-US" sz="1800" dirty="0">
                <a:latin typeface="+mj-lt"/>
                <a:cs typeface="Arial" panose="020B0604020202020204" pitchFamily="34" charset="0"/>
              </a:rPr>
              <a:t>SARS delays in coding the taxpayer’s profile as a deceased estate and updating the executers contact details </a:t>
            </a:r>
          </a:p>
        </p:txBody>
      </p:sp>
      <p:sp>
        <p:nvSpPr>
          <p:cNvPr id="12" name="TextBox 11">
            <a:extLst>
              <a:ext uri="{FF2B5EF4-FFF2-40B4-BE49-F238E27FC236}">
                <a16:creationId xmlns:a16="http://schemas.microsoft.com/office/drawing/2014/main" id="{CCC272A7-361D-1156-A963-9C4B7BF0EEAC}"/>
              </a:ext>
            </a:extLst>
          </p:cNvPr>
          <p:cNvSpPr txBox="1"/>
          <p:nvPr/>
        </p:nvSpPr>
        <p:spPr>
          <a:xfrm>
            <a:off x="3813884" y="2518017"/>
            <a:ext cx="3060000" cy="1253402"/>
          </a:xfrm>
          <a:prstGeom prst="rect">
            <a:avLst/>
          </a:prstGeom>
          <a:solidFill>
            <a:srgbClr val="00B050"/>
          </a:solidFill>
          <a:ln>
            <a:solidFill>
              <a:schemeClr val="accent6"/>
            </a:solidFill>
          </a:ln>
          <a:effectLst>
            <a:outerShdw blurRad="50800" dist="38100" dir="2700000" algn="tl" rotWithShape="0">
              <a:prstClr val="black">
                <a:alpha val="40000"/>
              </a:prstClr>
            </a:outerShdw>
          </a:effectLst>
        </p:spPr>
        <p:txBody>
          <a:bodyPr wrap="square" lIns="72000" tIns="72000" rIns="72000" bIns="72000" rtlCol="0" anchor="ctr" anchorCtr="0">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a:lnSpc>
                <a:spcPct val="100000"/>
              </a:lnSpc>
              <a:spcBef>
                <a:spcPts val="600"/>
              </a:spcBef>
              <a:spcAft>
                <a:spcPts val="600"/>
              </a:spcAft>
              <a:tabLst>
                <a:tab pos="1250950" algn="l"/>
              </a:tabLst>
              <a:defRPr/>
            </a:pPr>
            <a:r>
              <a:rPr lang="en-US" sz="1800" dirty="0">
                <a:latin typeface="+mj-lt"/>
                <a:cs typeface="Arial" panose="020B0604020202020204" pitchFamily="34" charset="0"/>
              </a:rPr>
              <a:t>Non-adherence by SARS to dispute resolution regulations and related issues</a:t>
            </a:r>
          </a:p>
        </p:txBody>
      </p:sp>
      <p:sp>
        <p:nvSpPr>
          <p:cNvPr id="13" name="TextBox 12">
            <a:extLst>
              <a:ext uri="{FF2B5EF4-FFF2-40B4-BE49-F238E27FC236}">
                <a16:creationId xmlns:a16="http://schemas.microsoft.com/office/drawing/2014/main" id="{6548237E-14ED-ACBB-062C-B623EC04D87E}"/>
              </a:ext>
            </a:extLst>
          </p:cNvPr>
          <p:cNvSpPr txBox="1"/>
          <p:nvPr/>
        </p:nvSpPr>
        <p:spPr>
          <a:xfrm>
            <a:off x="3813884" y="3926714"/>
            <a:ext cx="3060000" cy="1530401"/>
          </a:xfrm>
          <a:prstGeom prst="rect">
            <a:avLst/>
          </a:prstGeom>
          <a:solidFill>
            <a:srgbClr val="00B050"/>
          </a:solidFill>
          <a:ln>
            <a:solidFill>
              <a:schemeClr val="accent6"/>
            </a:solidFill>
          </a:ln>
          <a:effectLst>
            <a:outerShdw blurRad="50800" dist="38100" dir="2700000" algn="tl" rotWithShape="0">
              <a:prstClr val="black">
                <a:alpha val="40000"/>
              </a:prstClr>
            </a:outerShdw>
          </a:effectLst>
        </p:spPr>
        <p:txBody>
          <a:bodyPr wrap="square" lIns="72000" tIns="72000" rIns="72000" bIns="72000" rtlCol="0" anchor="ctr" anchorCtr="0">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a:lnSpc>
                <a:spcPct val="100000"/>
              </a:lnSpc>
              <a:spcBef>
                <a:spcPts val="600"/>
              </a:spcBef>
              <a:spcAft>
                <a:spcPts val="600"/>
              </a:spcAft>
              <a:tabLst>
                <a:tab pos="1250950" algn="l"/>
              </a:tabLst>
              <a:defRPr/>
            </a:pPr>
            <a:r>
              <a:rPr lang="en-US" sz="1800" dirty="0">
                <a:latin typeface="+mj-lt"/>
                <a:cs typeface="Arial" panose="020B0604020202020204" pitchFamily="34" charset="0"/>
              </a:rPr>
              <a:t>Failure to respond to the  request for a compromise within the prescribed turnaround times</a:t>
            </a:r>
            <a:br>
              <a:rPr lang="en-US" sz="1800" dirty="0">
                <a:latin typeface="+mj-lt"/>
                <a:cs typeface="Arial" panose="020B0604020202020204" pitchFamily="34" charset="0"/>
              </a:rPr>
            </a:br>
            <a:r>
              <a:rPr lang="en-US" sz="1800" dirty="0">
                <a:latin typeface="+mj-lt"/>
                <a:cs typeface="Arial" panose="020B0604020202020204" pitchFamily="34" charset="0"/>
              </a:rPr>
              <a:t>(90 days)</a:t>
            </a:r>
          </a:p>
        </p:txBody>
      </p:sp>
      <p:sp>
        <p:nvSpPr>
          <p:cNvPr id="14" name="TextBox 13">
            <a:extLst>
              <a:ext uri="{FF2B5EF4-FFF2-40B4-BE49-F238E27FC236}">
                <a16:creationId xmlns:a16="http://schemas.microsoft.com/office/drawing/2014/main" id="{A68987C9-73F8-E67A-9879-DD6355A1F563}"/>
              </a:ext>
            </a:extLst>
          </p:cNvPr>
          <p:cNvSpPr txBox="1"/>
          <p:nvPr/>
        </p:nvSpPr>
        <p:spPr>
          <a:xfrm>
            <a:off x="7217631" y="2946902"/>
            <a:ext cx="3060000" cy="1253402"/>
          </a:xfrm>
          <a:prstGeom prst="rect">
            <a:avLst/>
          </a:prstGeom>
          <a:solidFill>
            <a:srgbClr val="00B050"/>
          </a:solidFill>
          <a:ln>
            <a:solidFill>
              <a:schemeClr val="accent6"/>
            </a:solidFill>
          </a:ln>
          <a:effectLst>
            <a:outerShdw blurRad="50800" dist="38100" dir="2700000" algn="tl" rotWithShape="0">
              <a:prstClr val="black">
                <a:alpha val="40000"/>
              </a:prstClr>
            </a:outerShdw>
          </a:effectLst>
        </p:spPr>
        <p:txBody>
          <a:bodyPr wrap="square" lIns="72000" tIns="72000" rIns="72000" bIns="72000" rtlCol="0" anchor="ctr" anchorCtr="0">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a:lnSpc>
                <a:spcPct val="100000"/>
              </a:lnSpc>
              <a:spcBef>
                <a:spcPts val="600"/>
              </a:spcBef>
              <a:spcAft>
                <a:spcPts val="600"/>
              </a:spcAft>
              <a:tabLst>
                <a:tab pos="1250950" algn="l"/>
              </a:tabLst>
              <a:defRPr/>
            </a:pPr>
            <a:r>
              <a:rPr lang="en-US" sz="1800" dirty="0">
                <a:latin typeface="+mj-lt"/>
                <a:cs typeface="Arial" panose="020B0604020202020204" pitchFamily="34" charset="0"/>
              </a:rPr>
              <a:t>SARS creates a “consistency check” case on a VAT period to conduct a verification </a:t>
            </a:r>
          </a:p>
        </p:txBody>
      </p:sp>
      <p:sp>
        <p:nvSpPr>
          <p:cNvPr id="15" name="TextBox 14">
            <a:extLst>
              <a:ext uri="{FF2B5EF4-FFF2-40B4-BE49-F238E27FC236}">
                <a16:creationId xmlns:a16="http://schemas.microsoft.com/office/drawing/2014/main" id="{052EEF5D-B969-1B21-5EC0-5DD96D983104}"/>
              </a:ext>
            </a:extLst>
          </p:cNvPr>
          <p:cNvSpPr txBox="1"/>
          <p:nvPr/>
        </p:nvSpPr>
        <p:spPr>
          <a:xfrm>
            <a:off x="410136" y="1646862"/>
            <a:ext cx="3060000" cy="976403"/>
          </a:xfrm>
          <a:prstGeom prst="rect">
            <a:avLst/>
          </a:prstGeom>
          <a:solidFill>
            <a:srgbClr val="00B050"/>
          </a:solidFill>
          <a:ln>
            <a:solidFill>
              <a:schemeClr val="accent6"/>
            </a:solidFill>
          </a:ln>
          <a:effectLst>
            <a:outerShdw blurRad="50800" dist="38100" dir="2700000" algn="tl" rotWithShape="0">
              <a:prstClr val="black">
                <a:alpha val="40000"/>
              </a:prstClr>
            </a:outerShdw>
          </a:effectLst>
        </p:spPr>
        <p:txBody>
          <a:bodyPr wrap="square" lIns="72000" tIns="72000" rIns="72000" bIns="72000" rtlCol="0" anchor="ctr" anchorCtr="0">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a:lnSpc>
                <a:spcPct val="100000"/>
              </a:lnSpc>
              <a:spcBef>
                <a:spcPts val="600"/>
              </a:spcBef>
              <a:spcAft>
                <a:spcPts val="600"/>
              </a:spcAft>
              <a:tabLst>
                <a:tab pos="1250950" algn="l"/>
              </a:tabLst>
              <a:defRPr/>
            </a:pPr>
            <a:r>
              <a:rPr lang="en-ZA" sz="1800" dirty="0">
                <a:latin typeface="+mj-lt"/>
                <a:cs typeface="Arial" panose="020B0604020202020204" pitchFamily="34" charset="0"/>
              </a:rPr>
              <a:t>SARS inability to pay refunds within the prescribed period. </a:t>
            </a:r>
          </a:p>
        </p:txBody>
      </p:sp>
      <p:sp>
        <p:nvSpPr>
          <p:cNvPr id="16" name="TextBox 15">
            <a:extLst>
              <a:ext uri="{FF2B5EF4-FFF2-40B4-BE49-F238E27FC236}">
                <a16:creationId xmlns:a16="http://schemas.microsoft.com/office/drawing/2014/main" id="{F68CFBE2-2629-EB82-43D7-098FC9267622}"/>
              </a:ext>
            </a:extLst>
          </p:cNvPr>
          <p:cNvSpPr txBox="1"/>
          <p:nvPr/>
        </p:nvSpPr>
        <p:spPr>
          <a:xfrm>
            <a:off x="7217631" y="1666389"/>
            <a:ext cx="3060000" cy="976403"/>
          </a:xfrm>
          <a:prstGeom prst="rect">
            <a:avLst/>
          </a:prstGeom>
          <a:solidFill>
            <a:srgbClr val="00B050"/>
          </a:solidFill>
          <a:ln>
            <a:solidFill>
              <a:schemeClr val="accent6"/>
            </a:solidFill>
          </a:ln>
          <a:effectLst>
            <a:outerShdw blurRad="50800" dist="38100" dir="2700000" algn="tl" rotWithShape="0">
              <a:prstClr val="black">
                <a:alpha val="40000"/>
              </a:prstClr>
            </a:outerShdw>
          </a:effectLst>
        </p:spPr>
        <p:txBody>
          <a:bodyPr wrap="square" lIns="72000" tIns="72000" rIns="72000" bIns="72000" rtlCol="0" anchor="ctr" anchorCtr="0">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a:lnSpc>
                <a:spcPct val="100000"/>
              </a:lnSpc>
              <a:spcBef>
                <a:spcPts val="600"/>
              </a:spcBef>
              <a:spcAft>
                <a:spcPts val="600"/>
              </a:spcAft>
              <a:tabLst>
                <a:tab pos="1250950" algn="l"/>
              </a:tabLst>
              <a:defRPr/>
            </a:pPr>
            <a:r>
              <a:rPr lang="en-ZA" sz="1800" dirty="0">
                <a:latin typeface="+mj-lt"/>
                <a:cs typeface="Arial" panose="020B0604020202020204" pitchFamily="34" charset="0"/>
              </a:rPr>
              <a:t>Fraudulent submission of tax returns, resulting in a tax debt of the taxpayers </a:t>
            </a:r>
          </a:p>
        </p:txBody>
      </p:sp>
      <p:sp>
        <p:nvSpPr>
          <p:cNvPr id="17" name="TextBox 16">
            <a:extLst>
              <a:ext uri="{FF2B5EF4-FFF2-40B4-BE49-F238E27FC236}">
                <a16:creationId xmlns:a16="http://schemas.microsoft.com/office/drawing/2014/main" id="{3CCE6D89-6D24-D34F-2832-DBD3CEC88DD9}"/>
              </a:ext>
            </a:extLst>
          </p:cNvPr>
          <p:cNvSpPr txBox="1"/>
          <p:nvPr/>
        </p:nvSpPr>
        <p:spPr>
          <a:xfrm>
            <a:off x="7217631" y="4504414"/>
            <a:ext cx="3060000" cy="1530401"/>
          </a:xfrm>
          <a:prstGeom prst="rect">
            <a:avLst/>
          </a:prstGeom>
          <a:solidFill>
            <a:srgbClr val="00B050"/>
          </a:solidFill>
          <a:ln>
            <a:solidFill>
              <a:schemeClr val="accent6"/>
            </a:solidFill>
          </a:ln>
          <a:effectLst>
            <a:outerShdw blurRad="50800" dist="38100" dir="2700000" algn="tl" rotWithShape="0">
              <a:prstClr val="black">
                <a:alpha val="40000"/>
              </a:prstClr>
            </a:outerShdw>
          </a:effectLst>
        </p:spPr>
        <p:txBody>
          <a:bodyPr wrap="square" lIns="72000" tIns="72000" rIns="72000" bIns="72000" rtlCol="0" anchor="ctr" anchorCtr="0">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a:lnSpc>
                <a:spcPct val="100000"/>
              </a:lnSpc>
              <a:spcBef>
                <a:spcPts val="600"/>
              </a:spcBef>
              <a:spcAft>
                <a:spcPts val="600"/>
              </a:spcAft>
              <a:tabLst>
                <a:tab pos="1250950" algn="l"/>
              </a:tabLst>
              <a:defRPr/>
            </a:pPr>
            <a:r>
              <a:rPr lang="en-US" sz="1800" dirty="0">
                <a:latin typeface="+mj-lt"/>
                <a:cs typeface="Arial" panose="020B0604020202020204" pitchFamily="34" charset="0"/>
              </a:rPr>
              <a:t>Failure to respond to the request for a suspension of payment withing the prescribed turnaround times (30 days)</a:t>
            </a:r>
          </a:p>
        </p:txBody>
      </p:sp>
      <p:sp>
        <p:nvSpPr>
          <p:cNvPr id="2" name="TextBox 1">
            <a:extLst>
              <a:ext uri="{FF2B5EF4-FFF2-40B4-BE49-F238E27FC236}">
                <a16:creationId xmlns:a16="http://schemas.microsoft.com/office/drawing/2014/main" id="{D01C5828-487A-6ED5-2B3A-DF61A99DC114}"/>
              </a:ext>
            </a:extLst>
          </p:cNvPr>
          <p:cNvSpPr txBox="1"/>
          <p:nvPr/>
        </p:nvSpPr>
        <p:spPr>
          <a:xfrm>
            <a:off x="3813884" y="5612410"/>
            <a:ext cx="3060000" cy="422405"/>
          </a:xfrm>
          <a:prstGeom prst="rect">
            <a:avLst/>
          </a:prstGeom>
          <a:solidFill>
            <a:srgbClr val="00B050"/>
          </a:solidFill>
          <a:ln>
            <a:solidFill>
              <a:schemeClr val="accent6"/>
            </a:solidFill>
          </a:ln>
          <a:effectLst>
            <a:outerShdw blurRad="50800" dist="38100" dir="2700000" algn="tl" rotWithShape="0">
              <a:prstClr val="black">
                <a:alpha val="40000"/>
              </a:prstClr>
            </a:outerShdw>
          </a:effectLst>
        </p:spPr>
        <p:txBody>
          <a:bodyPr wrap="square" lIns="72000" tIns="72000" rIns="72000" bIns="72000" rtlCol="0" anchor="ctr" anchorCtr="0">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a:lnSpc>
                <a:spcPct val="100000"/>
              </a:lnSpc>
              <a:spcBef>
                <a:spcPts val="600"/>
              </a:spcBef>
              <a:spcAft>
                <a:spcPts val="600"/>
              </a:spcAft>
              <a:tabLst>
                <a:tab pos="1250950" algn="l"/>
              </a:tabLst>
              <a:defRPr/>
            </a:pPr>
            <a:r>
              <a:rPr lang="en-US" sz="1800" dirty="0">
                <a:latin typeface="+mj-lt"/>
                <a:cs typeface="Arial" panose="020B0604020202020204" pitchFamily="34" charset="0"/>
              </a:rPr>
              <a:t>E-Filing Profile Hijacking</a:t>
            </a:r>
          </a:p>
        </p:txBody>
      </p:sp>
      <p:sp>
        <p:nvSpPr>
          <p:cNvPr id="6" name="Footer Placeholder 5">
            <a:extLst>
              <a:ext uri="{FF2B5EF4-FFF2-40B4-BE49-F238E27FC236}">
                <a16:creationId xmlns:a16="http://schemas.microsoft.com/office/drawing/2014/main" id="{A8B8DD56-1FF7-7418-B4AD-0F310067C12A}"/>
              </a:ext>
            </a:extLst>
          </p:cNvPr>
          <p:cNvSpPr>
            <a:spLocks noGrp="1"/>
          </p:cNvSpPr>
          <p:nvPr>
            <p:ph type="ftr" sz="quarter" idx="4294967295"/>
          </p:nvPr>
        </p:nvSpPr>
        <p:spPr>
          <a:xfrm>
            <a:off x="0" y="0"/>
            <a:ext cx="0" cy="0"/>
          </a:xfrm>
        </p:spPr>
        <p:txBody>
          <a:bodyPr/>
          <a:lstStyle/>
          <a:p>
            <a:r>
              <a:rPr lang="en-ZA"/>
              <a:t>Business Breakfast</a:t>
            </a:r>
          </a:p>
        </p:txBody>
      </p:sp>
      <p:sp>
        <p:nvSpPr>
          <p:cNvPr id="7" name="Slide Number Placeholder 6">
            <a:extLst>
              <a:ext uri="{FF2B5EF4-FFF2-40B4-BE49-F238E27FC236}">
                <a16:creationId xmlns:a16="http://schemas.microsoft.com/office/drawing/2014/main" id="{294F5A7B-D7A1-F1F6-0CD4-CF0A08EFC16D}"/>
              </a:ext>
            </a:extLst>
          </p:cNvPr>
          <p:cNvSpPr>
            <a:spLocks noGrp="1"/>
          </p:cNvSpPr>
          <p:nvPr>
            <p:ph type="sldNum" sz="quarter" idx="4294967295"/>
          </p:nvPr>
        </p:nvSpPr>
        <p:spPr>
          <a:xfrm>
            <a:off x="11817350" y="6296025"/>
            <a:ext cx="374650" cy="350838"/>
          </a:xfrm>
        </p:spPr>
        <p:txBody>
          <a:bodyPr/>
          <a:lstStyle/>
          <a:p>
            <a:fld id="{A13D0AF8-EB01-40CF-BAAE-A344DF311285}" type="slidenum">
              <a:rPr lang="en-ZA" smtClean="0"/>
              <a:t>10</a:t>
            </a:fld>
            <a:endParaRPr lang="en-ZA"/>
          </a:p>
        </p:txBody>
      </p:sp>
    </p:spTree>
    <p:extLst>
      <p:ext uri="{BB962C8B-B14F-4D97-AF65-F5344CB8AC3E}">
        <p14:creationId xmlns:p14="http://schemas.microsoft.com/office/powerpoint/2010/main" val="2944091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9C187-DEE8-5C1A-7F0D-20EA34F245C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1735622-05D3-29D0-B8BF-86D1E6CC68DF}"/>
              </a:ext>
            </a:extLst>
          </p:cNvPr>
          <p:cNvSpPr>
            <a:spLocks noGrp="1"/>
          </p:cNvSpPr>
          <p:nvPr>
            <p:ph type="title"/>
          </p:nvPr>
        </p:nvSpPr>
        <p:spPr>
          <a:xfrm>
            <a:off x="594360" y="0"/>
            <a:ext cx="10319825" cy="1593507"/>
          </a:xfrm>
        </p:spPr>
        <p:txBody>
          <a:bodyPr/>
          <a:lstStyle/>
          <a:p>
            <a:r>
              <a:rPr lang="en-US" dirty="0">
                <a:latin typeface="+mj-lt"/>
              </a:rPr>
              <a:t>Operations Review Process </a:t>
            </a:r>
          </a:p>
        </p:txBody>
      </p:sp>
      <p:sp>
        <p:nvSpPr>
          <p:cNvPr id="5" name="Slide Number Placeholder 4">
            <a:extLst>
              <a:ext uri="{FF2B5EF4-FFF2-40B4-BE49-F238E27FC236}">
                <a16:creationId xmlns:a16="http://schemas.microsoft.com/office/drawing/2014/main" id="{957BB577-2407-E006-0949-8A3A29A654B5}"/>
              </a:ext>
            </a:extLst>
          </p:cNvPr>
          <p:cNvSpPr>
            <a:spLocks noGrp="1"/>
          </p:cNvSpPr>
          <p:nvPr>
            <p:ph type="sldNum" sz="quarter" idx="4294967295"/>
          </p:nvPr>
        </p:nvSpPr>
        <p:spPr>
          <a:xfrm>
            <a:off x="11817350" y="6296025"/>
            <a:ext cx="374650" cy="350838"/>
          </a:xfrm>
        </p:spPr>
        <p:txBody>
          <a:bodyPr/>
          <a:lstStyle/>
          <a:p>
            <a:fld id="{294A09A9-5501-47C1-A89A-A340965A2BE2}" type="slidenum">
              <a:rPr lang="en-US" smtClean="0"/>
              <a:pPr/>
              <a:t>11</a:t>
            </a:fld>
            <a:endParaRPr lang="en-US" dirty="0">
              <a:latin typeface="+mn-lt"/>
            </a:endParaRPr>
          </a:p>
        </p:txBody>
      </p:sp>
      <p:sp>
        <p:nvSpPr>
          <p:cNvPr id="4" name="TextBox 3">
            <a:extLst>
              <a:ext uri="{FF2B5EF4-FFF2-40B4-BE49-F238E27FC236}">
                <a16:creationId xmlns:a16="http://schemas.microsoft.com/office/drawing/2014/main" id="{E952B897-933C-B131-141F-448DADB49D8E}"/>
              </a:ext>
            </a:extLst>
          </p:cNvPr>
          <p:cNvSpPr txBox="1"/>
          <p:nvPr/>
        </p:nvSpPr>
        <p:spPr>
          <a:xfrm>
            <a:off x="594360" y="1722446"/>
            <a:ext cx="11241454" cy="4401205"/>
          </a:xfrm>
          <a:prstGeom prst="rect">
            <a:avLst/>
          </a:prstGeom>
          <a:noFill/>
        </p:spPr>
        <p:txBody>
          <a:bodyPr wrap="square" rtlCol="0">
            <a:spAutoFit/>
          </a:bodyPr>
          <a:lstStyle/>
          <a:p>
            <a:pPr marL="342900" indent="-342900">
              <a:spcBef>
                <a:spcPts val="1200"/>
              </a:spcBef>
              <a:buClr>
                <a:srgbClr val="00B050"/>
              </a:buClr>
              <a:buFont typeface="Wingdings" panose="05000000000000000000" pitchFamily="2" charset="2"/>
              <a:buChar char="§"/>
            </a:pPr>
            <a:r>
              <a:rPr lang="en-US" sz="2000" dirty="0">
                <a:solidFill>
                  <a:schemeClr val="bg1"/>
                </a:solidFill>
                <a:cs typeface="Arial" panose="020B0604020202020204" pitchFamily="34" charset="0"/>
              </a:rPr>
              <a:t>The OTO will investigate the matter and will establish whether the complaint falls within its mandate.</a:t>
            </a:r>
          </a:p>
          <a:p>
            <a:pPr marL="342900" indent="-342900">
              <a:spcBef>
                <a:spcPts val="1200"/>
              </a:spcBef>
              <a:buClr>
                <a:srgbClr val="00B050"/>
              </a:buClr>
              <a:buFont typeface="Wingdings" panose="05000000000000000000" pitchFamily="2" charset="2"/>
              <a:buChar char="§"/>
            </a:pPr>
            <a:r>
              <a:rPr lang="en-US" sz="2000" dirty="0">
                <a:solidFill>
                  <a:schemeClr val="bg1"/>
                </a:solidFill>
                <a:cs typeface="Arial" panose="020B0604020202020204" pitchFamily="34" charset="0"/>
              </a:rPr>
              <a:t>OTO will also check whether the complainant has exhausted the SARS complaint resolution mechanism – Section 18(4), if not whether the complainant has provided compelling circumstances – Section 18(5).</a:t>
            </a:r>
          </a:p>
          <a:p>
            <a:pPr marL="342900" indent="-342900">
              <a:spcBef>
                <a:spcPts val="1200"/>
              </a:spcBef>
              <a:buClr>
                <a:srgbClr val="00B050"/>
              </a:buClr>
              <a:buFont typeface="Wingdings" panose="05000000000000000000" pitchFamily="2" charset="2"/>
              <a:buChar char="§"/>
            </a:pPr>
            <a:r>
              <a:rPr lang="en-US" sz="2000" dirty="0">
                <a:solidFill>
                  <a:schemeClr val="bg1"/>
                </a:solidFill>
                <a:cs typeface="Arial" panose="020B0604020202020204" pitchFamily="34" charset="0"/>
              </a:rPr>
              <a:t>Will verify if any limitations apply and check if the complaint is valid – Section 17.</a:t>
            </a:r>
          </a:p>
          <a:p>
            <a:pPr marL="342900" indent="-342900">
              <a:spcBef>
                <a:spcPts val="1200"/>
              </a:spcBef>
              <a:buClr>
                <a:srgbClr val="00B050"/>
              </a:buClr>
              <a:buFont typeface="Wingdings" panose="05000000000000000000" pitchFamily="2" charset="2"/>
              <a:buChar char="§"/>
            </a:pPr>
            <a:r>
              <a:rPr lang="en-US" sz="2000" dirty="0">
                <a:solidFill>
                  <a:schemeClr val="bg1"/>
                </a:solidFill>
                <a:cs typeface="Arial" panose="020B0604020202020204" pitchFamily="34" charset="0"/>
              </a:rPr>
              <a:t>If the complaints are found to be within the mandate, thus there is a service, procedural or administrative failure from SARS side, the OTO will then recommend to SARS how to remedy the situation. A letter of acceptance would be sent to the taxpayer.</a:t>
            </a:r>
          </a:p>
          <a:p>
            <a:pPr marL="342900" indent="-342900">
              <a:spcBef>
                <a:spcPts val="1200"/>
              </a:spcBef>
              <a:buClr>
                <a:srgbClr val="00B050"/>
              </a:buClr>
              <a:buFont typeface="Wingdings" panose="05000000000000000000" pitchFamily="2" charset="2"/>
              <a:buChar char="§"/>
            </a:pPr>
            <a:r>
              <a:rPr lang="en-US" sz="2000" dirty="0">
                <a:solidFill>
                  <a:schemeClr val="bg1"/>
                </a:solidFill>
                <a:cs typeface="Arial" panose="020B0604020202020204" pitchFamily="34" charset="0"/>
              </a:rPr>
              <a:t>If the case is rejected, a letter of outcome will be sent to the complainant with reasons for rejection.</a:t>
            </a:r>
          </a:p>
        </p:txBody>
      </p:sp>
    </p:spTree>
    <p:extLst>
      <p:ext uri="{BB962C8B-B14F-4D97-AF65-F5344CB8AC3E}">
        <p14:creationId xmlns:p14="http://schemas.microsoft.com/office/powerpoint/2010/main" val="809378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AC0C0-3E93-08D1-C9E6-7199044674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023B49-0E8F-84AF-2917-E6AE40739164}"/>
              </a:ext>
            </a:extLst>
          </p:cNvPr>
          <p:cNvSpPr>
            <a:spLocks noGrp="1"/>
          </p:cNvSpPr>
          <p:nvPr>
            <p:ph type="title"/>
          </p:nvPr>
        </p:nvSpPr>
        <p:spPr>
          <a:xfrm>
            <a:off x="607060" y="-248578"/>
            <a:ext cx="11210290" cy="1593507"/>
          </a:xfrm>
        </p:spPr>
        <p:txBody>
          <a:bodyPr/>
          <a:lstStyle/>
          <a:p>
            <a:r>
              <a:rPr lang="en-US" dirty="0">
                <a:latin typeface="+mn-lt"/>
              </a:rPr>
              <a:t>Binding Nature of Recommendations</a:t>
            </a:r>
          </a:p>
        </p:txBody>
      </p:sp>
      <p:sp>
        <p:nvSpPr>
          <p:cNvPr id="12" name="Slide Number Placeholder 6">
            <a:extLst>
              <a:ext uri="{FF2B5EF4-FFF2-40B4-BE49-F238E27FC236}">
                <a16:creationId xmlns:a16="http://schemas.microsoft.com/office/drawing/2014/main" id="{D4D22E0C-3146-B429-8D3B-F48448D3E081}"/>
              </a:ext>
            </a:extLst>
          </p:cNvPr>
          <p:cNvSpPr>
            <a:spLocks noGrp="1"/>
          </p:cNvSpPr>
          <p:nvPr>
            <p:ph type="sldNum" sz="quarter" idx="4294967295"/>
          </p:nvPr>
        </p:nvSpPr>
        <p:spPr>
          <a:xfrm>
            <a:off x="11817350" y="6296025"/>
            <a:ext cx="374650" cy="350838"/>
          </a:xfrm>
          <a:prstGeom prst="rect">
            <a:avLst/>
          </a:prstGeom>
          <a:solidFill>
            <a:srgbClr val="00B050"/>
          </a:solidFill>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BBBE63C-BF10-43EF-8A1D-35DBAFAE4F89}" type="slidenum">
              <a:rPr kumimoji="0" lang="en-ZA" sz="1200" b="0" i="0" u="none" strike="noStrike" kern="1200" cap="none" spc="0" normalizeH="0" baseline="0" noProof="0" smtClean="0">
                <a:ln>
                  <a:noFill/>
                </a:ln>
                <a:solidFill>
                  <a:prstClr val="white">
                    <a:tint val="82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dirty="0">
              <a:ln>
                <a:noFill/>
              </a:ln>
              <a:solidFill>
                <a:prstClr val="white">
                  <a:tint val="82000"/>
                </a:prstClr>
              </a:solidFill>
              <a:effectLst/>
              <a:uLnTx/>
              <a:uFillTx/>
              <a:latin typeface="Arial"/>
              <a:ea typeface="+mn-ea"/>
              <a:cs typeface="+mn-cs"/>
            </a:endParaRPr>
          </a:p>
        </p:txBody>
      </p:sp>
      <p:sp>
        <p:nvSpPr>
          <p:cNvPr id="4" name="TextBox 3">
            <a:extLst>
              <a:ext uri="{FF2B5EF4-FFF2-40B4-BE49-F238E27FC236}">
                <a16:creationId xmlns:a16="http://schemas.microsoft.com/office/drawing/2014/main" id="{78BD728D-A87C-0290-DCA7-3A1505453087}"/>
              </a:ext>
            </a:extLst>
          </p:cNvPr>
          <p:cNvSpPr txBox="1"/>
          <p:nvPr/>
        </p:nvSpPr>
        <p:spPr>
          <a:xfrm>
            <a:off x="496034" y="1580854"/>
            <a:ext cx="11586308" cy="3785652"/>
          </a:xfrm>
          <a:prstGeom prst="rect">
            <a:avLst/>
          </a:prstGeom>
          <a:noFill/>
        </p:spPr>
        <p:txBody>
          <a:bodyPr wrap="square" rtlCol="0">
            <a:spAutoFit/>
          </a:bodyPr>
          <a:lstStyle/>
          <a:p>
            <a:pPr marL="0" indent="0">
              <a:buNone/>
            </a:pPr>
            <a:r>
              <a:rPr lang="en-US" sz="3200" b="1" dirty="0">
                <a:solidFill>
                  <a:srgbClr val="00B050"/>
                </a:solidFill>
                <a:cs typeface="Arial" panose="020B0604020202020204" pitchFamily="34" charset="0"/>
              </a:rPr>
              <a:t>Recommendations by the Tax Ombud are not binding on taxpayers or SARS.</a:t>
            </a:r>
          </a:p>
          <a:p>
            <a:pPr marL="0" indent="0">
              <a:buNone/>
            </a:pPr>
            <a:endParaRPr lang="en-US" sz="3200" b="1" dirty="0">
              <a:solidFill>
                <a:schemeClr val="bg1"/>
              </a:solidFill>
              <a:cs typeface="Arial" panose="020B0604020202020204" pitchFamily="34" charset="0"/>
            </a:endParaRPr>
          </a:p>
          <a:p>
            <a:pPr marL="457200" indent="-457200">
              <a:buClr>
                <a:srgbClr val="00B050"/>
              </a:buClr>
              <a:buFont typeface="Wingdings" panose="05000000000000000000" pitchFamily="2" charset="2"/>
              <a:buChar char="§"/>
            </a:pPr>
            <a:r>
              <a:rPr lang="en-US" sz="2400" dirty="0">
                <a:solidFill>
                  <a:schemeClr val="bg1"/>
                </a:solidFill>
                <a:cs typeface="Arial" panose="020B0604020202020204" pitchFamily="34" charset="0"/>
              </a:rPr>
              <a:t>But, if not accepted by SARS/taxpayer, reasons for such decision must be provided to the tax Ombud within 30 days of notification of the recommendations. </a:t>
            </a:r>
          </a:p>
          <a:p>
            <a:pPr marL="457200" indent="-457200">
              <a:buClr>
                <a:srgbClr val="00B050"/>
              </a:buClr>
              <a:buFont typeface="Wingdings" panose="05000000000000000000" pitchFamily="2" charset="2"/>
              <a:buChar char="§"/>
            </a:pPr>
            <a:endParaRPr lang="en-US" sz="2400" dirty="0">
              <a:solidFill>
                <a:schemeClr val="bg1"/>
              </a:solidFill>
              <a:cs typeface="Arial" panose="020B0604020202020204" pitchFamily="34" charset="0"/>
            </a:endParaRPr>
          </a:p>
          <a:p>
            <a:pPr marL="457200" indent="-457200">
              <a:buClr>
                <a:srgbClr val="00B050"/>
              </a:buClr>
              <a:buFont typeface="Wingdings" panose="05000000000000000000" pitchFamily="2" charset="2"/>
              <a:buChar char="§"/>
            </a:pPr>
            <a:r>
              <a:rPr lang="en-US" sz="2400" dirty="0">
                <a:solidFill>
                  <a:schemeClr val="bg1"/>
                </a:solidFill>
                <a:cs typeface="Arial" panose="020B0604020202020204" pitchFamily="34" charset="0"/>
              </a:rPr>
              <a:t>Such information may be included in the Tax Ombud’s report to the Minister of Finance or SARS Commissioner.  </a:t>
            </a:r>
          </a:p>
        </p:txBody>
      </p:sp>
    </p:spTree>
    <p:extLst>
      <p:ext uri="{BB962C8B-B14F-4D97-AF65-F5344CB8AC3E}">
        <p14:creationId xmlns:p14="http://schemas.microsoft.com/office/powerpoint/2010/main" val="1802997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D76B5-B437-9438-D5F0-B76AABE529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46F1CB5-9140-F24A-26ED-EB9BC3B395FD}"/>
              </a:ext>
            </a:extLst>
          </p:cNvPr>
          <p:cNvSpPr>
            <a:spLocks noGrp="1"/>
          </p:cNvSpPr>
          <p:nvPr>
            <p:ph type="title"/>
          </p:nvPr>
        </p:nvSpPr>
        <p:spPr/>
        <p:txBody>
          <a:bodyPr/>
          <a:lstStyle/>
          <a:p>
            <a:r>
              <a:rPr lang="en-ZA" sz="4400" dirty="0">
                <a:latin typeface="Arial" panose="020B0604020202020204" pitchFamily="34" charset="0"/>
                <a:cs typeface="Arial" panose="020B0604020202020204" pitchFamily="34" charset="0"/>
              </a:rPr>
              <a:t>Systemic Investigations</a:t>
            </a:r>
            <a:endParaRPr lang="en-US" spc="-150" dirty="0"/>
          </a:p>
        </p:txBody>
      </p:sp>
      <p:sp>
        <p:nvSpPr>
          <p:cNvPr id="6" name="Slide Number Placeholder 5">
            <a:extLst>
              <a:ext uri="{FF2B5EF4-FFF2-40B4-BE49-F238E27FC236}">
                <a16:creationId xmlns:a16="http://schemas.microsoft.com/office/drawing/2014/main" id="{FD1A2926-0418-FDA6-870D-F1C35DE8E6D0}"/>
              </a:ext>
            </a:extLst>
          </p:cNvPr>
          <p:cNvSpPr>
            <a:spLocks noGrp="1"/>
          </p:cNvSpPr>
          <p:nvPr>
            <p:ph type="sldNum" sz="quarter" idx="4294967295"/>
          </p:nvPr>
        </p:nvSpPr>
        <p:spPr>
          <a:xfrm>
            <a:off x="11817350" y="6296025"/>
            <a:ext cx="374650" cy="350838"/>
          </a:xfrm>
        </p:spPr>
        <p:txBody>
          <a:bodyPr/>
          <a:lstStyle/>
          <a:p>
            <a:fld id="{294A09A9-5501-47C1-A89A-A340965A2BE2}" type="slidenum">
              <a:rPr lang="en-US" smtClean="0"/>
              <a:pPr/>
              <a:t>13</a:t>
            </a:fld>
            <a:endParaRPr lang="en-US" dirty="0">
              <a:latin typeface="+mn-lt"/>
            </a:endParaRPr>
          </a:p>
        </p:txBody>
      </p:sp>
      <p:sp>
        <p:nvSpPr>
          <p:cNvPr id="11" name="TextBox 10">
            <a:extLst>
              <a:ext uri="{FF2B5EF4-FFF2-40B4-BE49-F238E27FC236}">
                <a16:creationId xmlns:a16="http://schemas.microsoft.com/office/drawing/2014/main" id="{BA3CF44E-E0FE-114A-25E1-6FBEA68236B5}"/>
              </a:ext>
            </a:extLst>
          </p:cNvPr>
          <p:cNvSpPr txBox="1"/>
          <p:nvPr/>
        </p:nvSpPr>
        <p:spPr>
          <a:xfrm>
            <a:off x="964713" y="4576976"/>
            <a:ext cx="1704109" cy="615553"/>
          </a:xfrm>
          <a:prstGeom prst="rect">
            <a:avLst/>
          </a:prstGeom>
          <a:noFill/>
        </p:spPr>
        <p:txBody>
          <a:bodyPr wrap="square" lIns="0" t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otham" panose="02000504020000020004" pitchFamily="2" charset="0"/>
                <a:cs typeface="Arial" panose="020B0604020202020204" pitchFamily="34" charset="0"/>
              </a:rPr>
              <a:t>Individual taxpayers</a:t>
            </a:r>
            <a:endParaRPr kumimoji="0" lang="en-ZA" sz="2000" b="1" i="0" u="none" strike="noStrike" kern="1200" cap="none" spc="0" normalizeH="0" baseline="0" noProof="0" dirty="0">
              <a:ln>
                <a:noFill/>
              </a:ln>
              <a:solidFill>
                <a:prstClr val="white"/>
              </a:solidFill>
              <a:effectLst/>
              <a:uLnTx/>
              <a:uFillTx/>
              <a:latin typeface="Gotham" panose="02000504020000020004" pitchFamily="2" charset="0"/>
              <a:cs typeface="Arial" panose="020B0604020202020204" pitchFamily="34" charset="0"/>
            </a:endParaRPr>
          </a:p>
        </p:txBody>
      </p:sp>
      <p:sp>
        <p:nvSpPr>
          <p:cNvPr id="15" name="TextBox 14">
            <a:extLst>
              <a:ext uri="{FF2B5EF4-FFF2-40B4-BE49-F238E27FC236}">
                <a16:creationId xmlns:a16="http://schemas.microsoft.com/office/drawing/2014/main" id="{6AC1820C-53A5-FF71-211B-F66E76C71FA1}"/>
              </a:ext>
            </a:extLst>
          </p:cNvPr>
          <p:cNvSpPr txBox="1"/>
          <p:nvPr/>
        </p:nvSpPr>
        <p:spPr>
          <a:xfrm>
            <a:off x="436755" y="1400965"/>
            <a:ext cx="10655410" cy="4678204"/>
          </a:xfrm>
          <a:prstGeom prst="rect">
            <a:avLst/>
          </a:prstGeom>
          <a:noFill/>
        </p:spPr>
        <p:txBody>
          <a:bodyPr wrap="square">
            <a:spAutoFit/>
          </a:bodyPr>
          <a:lstStyle/>
          <a:p>
            <a:r>
              <a:rPr lang="en-ZA" sz="2800" b="1" dirty="0">
                <a:solidFill>
                  <a:schemeClr val="accent4"/>
                </a:solidFill>
                <a:ea typeface="Calibri" panose="020F0502020204030204" pitchFamily="34" charset="0"/>
                <a:cs typeface="Arial" panose="020B0604020202020204" pitchFamily="34" charset="0"/>
              </a:rPr>
              <a:t>Purpose / Need for systemic investigations:</a:t>
            </a:r>
          </a:p>
          <a:p>
            <a:r>
              <a:rPr lang="en-ZA" sz="2800" dirty="0">
                <a:solidFill>
                  <a:schemeClr val="bg1"/>
                </a:solidFill>
                <a:ea typeface="Calibri" panose="020F0502020204030204" pitchFamily="34" charset="0"/>
                <a:cs typeface="Arial" panose="020B0604020202020204" pitchFamily="34" charset="0"/>
              </a:rPr>
              <a:t>To enhance the tax administration system and to avoid complaints regarding a specific issue all together.</a:t>
            </a:r>
          </a:p>
          <a:p>
            <a:pPr lvl="1"/>
            <a:endParaRPr lang="en-ZA" sz="2800" dirty="0">
              <a:solidFill>
                <a:schemeClr val="bg1"/>
              </a:solidFill>
              <a:ea typeface="Calibri" panose="020F0502020204030204" pitchFamily="34" charset="0"/>
              <a:cs typeface="Arial" panose="020B0604020202020204" pitchFamily="34" charset="0"/>
            </a:endParaRPr>
          </a:p>
          <a:p>
            <a:r>
              <a:rPr lang="en-ZA" sz="2800" b="1" dirty="0">
                <a:solidFill>
                  <a:schemeClr val="accent4"/>
                </a:solidFill>
                <a:ea typeface="Calibri" panose="020F0502020204030204" pitchFamily="34" charset="0"/>
                <a:cs typeface="Arial" panose="020B0604020202020204" pitchFamily="34" charset="0"/>
              </a:rPr>
              <a:t>Identification of a systemic investigation:</a:t>
            </a:r>
          </a:p>
          <a:p>
            <a:r>
              <a:rPr lang="en-ZA" sz="2800" dirty="0">
                <a:solidFill>
                  <a:schemeClr val="bg1"/>
                </a:solidFill>
                <a:ea typeface="Calibri" panose="020F0502020204030204" pitchFamily="34" charset="0"/>
                <a:cs typeface="Arial" panose="020B0604020202020204" pitchFamily="34" charset="0"/>
              </a:rPr>
              <a:t>Preliminary investigation conducted as a result of:	</a:t>
            </a:r>
          </a:p>
          <a:p>
            <a:pPr marL="800100" lvl="1" indent="-342900">
              <a:buFont typeface="Wingdings" panose="05000000000000000000" pitchFamily="2" charset="2"/>
              <a:buChar char="q"/>
            </a:pPr>
            <a:r>
              <a:rPr lang="en-ZA" sz="2800" dirty="0">
                <a:solidFill>
                  <a:schemeClr val="bg1"/>
                </a:solidFill>
                <a:ea typeface="Calibri" panose="020F0502020204030204" pitchFamily="34" charset="0"/>
                <a:cs typeface="Arial" panose="020B0604020202020204" pitchFamily="34" charset="0"/>
              </a:rPr>
              <a:t>Trends from internal complaints.</a:t>
            </a:r>
          </a:p>
          <a:p>
            <a:pPr marL="800100" lvl="1" indent="-342900">
              <a:buFont typeface="Wingdings" panose="05000000000000000000" pitchFamily="2" charset="2"/>
              <a:buChar char="q"/>
            </a:pPr>
            <a:r>
              <a:rPr lang="en-ZA" sz="2800" dirty="0">
                <a:solidFill>
                  <a:schemeClr val="bg1"/>
                </a:solidFill>
                <a:ea typeface="Calibri" panose="020F0502020204030204" pitchFamily="34" charset="0"/>
                <a:cs typeface="Arial" panose="020B0604020202020204" pitchFamily="34" charset="0"/>
              </a:rPr>
              <a:t>Practitioners suggestions and concerns.</a:t>
            </a:r>
          </a:p>
          <a:p>
            <a:pPr marL="800100" lvl="1" indent="-342900">
              <a:buFont typeface="Wingdings" panose="05000000000000000000" pitchFamily="2" charset="2"/>
              <a:buChar char="q"/>
            </a:pPr>
            <a:r>
              <a:rPr lang="en-ZA" sz="2800" dirty="0">
                <a:solidFill>
                  <a:schemeClr val="bg1"/>
                </a:solidFill>
                <a:ea typeface="Calibri" panose="020F0502020204030204" pitchFamily="34" charset="0"/>
                <a:cs typeface="Arial" panose="020B0604020202020204" pitchFamily="34" charset="0"/>
              </a:rPr>
              <a:t>General public</a:t>
            </a:r>
          </a:p>
          <a:p>
            <a:pPr marL="800100" lvl="1" indent="-342900">
              <a:buFont typeface="Wingdings" panose="05000000000000000000" pitchFamily="2" charset="2"/>
              <a:buChar char="q"/>
            </a:pPr>
            <a:r>
              <a:rPr lang="en-ZA" sz="2800" dirty="0">
                <a:solidFill>
                  <a:schemeClr val="bg1"/>
                </a:solidFill>
                <a:ea typeface="Calibri" panose="020F0502020204030204" pitchFamily="34" charset="0"/>
                <a:cs typeface="Arial" panose="020B0604020202020204" pitchFamily="34" charset="0"/>
              </a:rPr>
              <a:t>Current news events.</a:t>
            </a:r>
          </a:p>
          <a:p>
            <a:pPr lvl="1"/>
            <a:endParaRPr lang="en-ZA" dirty="0">
              <a:solidFill>
                <a:schemeClr val="bg1"/>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5279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C95CA-9009-92EF-DF9D-3AA605A963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EEA2162-BB6C-3179-F433-03FE9DFA0698}"/>
              </a:ext>
            </a:extLst>
          </p:cNvPr>
          <p:cNvSpPr>
            <a:spLocks noGrp="1"/>
          </p:cNvSpPr>
          <p:nvPr>
            <p:ph type="title"/>
          </p:nvPr>
        </p:nvSpPr>
        <p:spPr/>
        <p:txBody>
          <a:bodyPr/>
          <a:lstStyle/>
          <a:p>
            <a:r>
              <a:rPr lang="en-US" dirty="0"/>
              <a:t>Systemic Investigations </a:t>
            </a:r>
          </a:p>
        </p:txBody>
      </p:sp>
      <p:sp>
        <p:nvSpPr>
          <p:cNvPr id="6" name="Slide Number Placeholder 5">
            <a:extLst>
              <a:ext uri="{FF2B5EF4-FFF2-40B4-BE49-F238E27FC236}">
                <a16:creationId xmlns:a16="http://schemas.microsoft.com/office/drawing/2014/main" id="{37A768A2-E329-D387-4D08-1F17AFA5F7CE}"/>
              </a:ext>
            </a:extLst>
          </p:cNvPr>
          <p:cNvSpPr>
            <a:spLocks noGrp="1"/>
          </p:cNvSpPr>
          <p:nvPr>
            <p:ph type="sldNum" sz="quarter" idx="4294967295"/>
          </p:nvPr>
        </p:nvSpPr>
        <p:spPr>
          <a:xfrm>
            <a:off x="11817350" y="6296025"/>
            <a:ext cx="374650" cy="350838"/>
          </a:xfrm>
        </p:spPr>
        <p:txBody>
          <a:bodyPr/>
          <a:lstStyle/>
          <a:p>
            <a:fld id="{294A09A9-5501-47C1-A89A-A340965A2BE2}" type="slidenum">
              <a:rPr lang="en-US" smtClean="0"/>
              <a:pPr/>
              <a:t>14</a:t>
            </a:fld>
            <a:endParaRPr lang="en-US" dirty="0">
              <a:latin typeface="+mn-lt"/>
            </a:endParaRPr>
          </a:p>
        </p:txBody>
      </p:sp>
      <p:sp>
        <p:nvSpPr>
          <p:cNvPr id="5" name="TextBox 4">
            <a:extLst>
              <a:ext uri="{FF2B5EF4-FFF2-40B4-BE49-F238E27FC236}">
                <a16:creationId xmlns:a16="http://schemas.microsoft.com/office/drawing/2014/main" id="{BA5CD17B-45B5-AE8E-C466-CDA272AEF00E}"/>
              </a:ext>
            </a:extLst>
          </p:cNvPr>
          <p:cNvSpPr txBox="1"/>
          <p:nvPr/>
        </p:nvSpPr>
        <p:spPr>
          <a:xfrm>
            <a:off x="492760" y="1502161"/>
            <a:ext cx="10721340" cy="5278368"/>
          </a:xfrm>
          <a:prstGeom prst="rect">
            <a:avLst/>
          </a:prstGeom>
          <a:noFill/>
        </p:spPr>
        <p:txBody>
          <a:bodyPr wrap="square">
            <a:spAutoFit/>
          </a:bodyPr>
          <a:lstStyle/>
          <a:p>
            <a:r>
              <a:rPr lang="en-ZA" sz="2400" b="1" dirty="0">
                <a:solidFill>
                  <a:srgbClr val="00B050"/>
                </a:solidFill>
                <a:ea typeface="Calibri" panose="020F0502020204030204" pitchFamily="34" charset="0"/>
                <a:cs typeface="Arial" panose="020B0604020202020204" pitchFamily="34" charset="0"/>
              </a:rPr>
              <a:t>Process to conduct a systemic investigation:</a:t>
            </a:r>
          </a:p>
          <a:p>
            <a:pPr marL="342900" indent="-342900">
              <a:buClr>
                <a:srgbClr val="00B050"/>
              </a:buClr>
              <a:buFont typeface="Wingdings" panose="05000000000000000000" pitchFamily="2" charset="2"/>
              <a:buChar char="§"/>
            </a:pPr>
            <a:r>
              <a:rPr lang="en-ZA" sz="2400" dirty="0">
                <a:solidFill>
                  <a:schemeClr val="bg1"/>
                </a:solidFill>
                <a:ea typeface="Calibri" panose="020F0502020204030204" pitchFamily="34" charset="0"/>
                <a:cs typeface="Arial" panose="020B0604020202020204" pitchFamily="34" charset="0"/>
              </a:rPr>
              <a:t>Review at the request of the Minister of Finance, or </a:t>
            </a:r>
          </a:p>
          <a:p>
            <a:pPr marL="342900" indent="-342900">
              <a:buClr>
                <a:srgbClr val="00B050"/>
              </a:buClr>
              <a:buFont typeface="Wingdings" panose="05000000000000000000" pitchFamily="2" charset="2"/>
              <a:buChar char="§"/>
            </a:pPr>
            <a:r>
              <a:rPr lang="en-ZA" sz="2400" dirty="0">
                <a:solidFill>
                  <a:schemeClr val="bg1"/>
                </a:solidFill>
                <a:ea typeface="Calibri" panose="020F0502020204030204" pitchFamily="34" charset="0"/>
                <a:cs typeface="Arial" panose="020B0604020202020204" pitchFamily="34" charset="0"/>
              </a:rPr>
              <a:t>Initiative of the Tax Ombud with the approval of the Minister</a:t>
            </a:r>
          </a:p>
          <a:p>
            <a:endParaRPr lang="en-ZA" sz="2400" b="1" dirty="0">
              <a:solidFill>
                <a:schemeClr val="bg1"/>
              </a:solidFill>
              <a:ea typeface="Calibri" panose="020F0502020204030204" pitchFamily="34" charset="0"/>
              <a:cs typeface="Arial" panose="020B0604020202020204" pitchFamily="34" charset="0"/>
            </a:endParaRPr>
          </a:p>
          <a:p>
            <a:r>
              <a:rPr lang="en-ZA" sz="2400" b="1" dirty="0">
                <a:solidFill>
                  <a:srgbClr val="00B050"/>
                </a:solidFill>
                <a:ea typeface="Calibri" panose="020F0502020204030204" pitchFamily="34" charset="0"/>
                <a:cs typeface="Arial" panose="020B0604020202020204" pitchFamily="34" charset="0"/>
              </a:rPr>
              <a:t>Time frame to conduct an investigation:</a:t>
            </a:r>
          </a:p>
          <a:p>
            <a:pPr marL="342900" indent="-342900">
              <a:buClr>
                <a:srgbClr val="00B050"/>
              </a:buClr>
              <a:buFont typeface="Wingdings" panose="05000000000000000000" pitchFamily="2" charset="2"/>
              <a:buChar char="§"/>
            </a:pPr>
            <a:r>
              <a:rPr lang="en-ZA" sz="2400" dirty="0">
                <a:solidFill>
                  <a:schemeClr val="bg1"/>
                </a:solidFill>
                <a:ea typeface="Calibri" panose="020F0502020204030204" pitchFamily="34" charset="0"/>
                <a:cs typeface="Arial" panose="020B0604020202020204" pitchFamily="34" charset="0"/>
              </a:rPr>
              <a:t>One year from obtaining Ministerial approval</a:t>
            </a:r>
          </a:p>
          <a:p>
            <a:endParaRPr lang="en-ZA" sz="2400" b="1" dirty="0">
              <a:solidFill>
                <a:schemeClr val="bg1"/>
              </a:solidFill>
              <a:ea typeface="Calibri" panose="020F0502020204030204" pitchFamily="34" charset="0"/>
              <a:cs typeface="Arial" panose="020B0604020202020204" pitchFamily="34" charset="0"/>
            </a:endParaRPr>
          </a:p>
          <a:p>
            <a:r>
              <a:rPr lang="en-ZA" sz="2400" b="1" dirty="0">
                <a:solidFill>
                  <a:srgbClr val="00B050"/>
                </a:solidFill>
                <a:ea typeface="Calibri" panose="020F0502020204030204" pitchFamily="34" charset="0"/>
                <a:cs typeface="Arial" panose="020B0604020202020204" pitchFamily="34" charset="0"/>
              </a:rPr>
              <a:t>Conducting the Systemic Investigation:</a:t>
            </a:r>
          </a:p>
          <a:p>
            <a:pPr marL="114300" lvl="1" indent="-342900">
              <a:spcBef>
                <a:spcPts val="1000"/>
              </a:spcBef>
              <a:buClr>
                <a:srgbClr val="00B050"/>
              </a:buClr>
              <a:buFont typeface="Wingdings" panose="05000000000000000000" pitchFamily="2" charset="2"/>
              <a:buChar char="§"/>
            </a:pPr>
            <a:r>
              <a:rPr lang="en-ZA" sz="2400" dirty="0">
                <a:solidFill>
                  <a:schemeClr val="bg1"/>
                </a:solidFill>
                <a:ea typeface="Calibri" panose="020F0502020204030204" pitchFamily="34" charset="0"/>
                <a:cs typeface="Arial" panose="020B0604020202020204" pitchFamily="34" charset="0"/>
              </a:rPr>
              <a:t>Preliminary report issued to SARS for comment.</a:t>
            </a:r>
          </a:p>
          <a:p>
            <a:pPr marL="114300" lvl="1" indent="-342900">
              <a:spcBef>
                <a:spcPts val="1000"/>
              </a:spcBef>
              <a:buClr>
                <a:srgbClr val="00B050"/>
              </a:buClr>
              <a:buFont typeface="Wingdings" panose="05000000000000000000" pitchFamily="2" charset="2"/>
              <a:buChar char="§"/>
            </a:pPr>
            <a:r>
              <a:rPr lang="en-ZA" sz="2400" dirty="0">
                <a:solidFill>
                  <a:schemeClr val="bg1"/>
                </a:solidFill>
                <a:ea typeface="Calibri" panose="020F0502020204030204" pitchFamily="34" charset="0"/>
                <a:cs typeface="Arial" panose="020B0604020202020204" pitchFamily="34" charset="0"/>
              </a:rPr>
              <a:t>Preliminary report released for public comment.</a:t>
            </a:r>
          </a:p>
          <a:p>
            <a:pPr marL="114300" lvl="1" indent="-342900">
              <a:spcBef>
                <a:spcPts val="1000"/>
              </a:spcBef>
              <a:buClr>
                <a:srgbClr val="00B050"/>
              </a:buClr>
              <a:buFont typeface="Wingdings" panose="05000000000000000000" pitchFamily="2" charset="2"/>
              <a:buChar char="§"/>
            </a:pPr>
            <a:r>
              <a:rPr lang="en-ZA" sz="2400" dirty="0">
                <a:solidFill>
                  <a:schemeClr val="bg1"/>
                </a:solidFill>
                <a:ea typeface="Calibri" panose="020F0502020204030204" pitchFamily="34" charset="0"/>
                <a:cs typeface="Arial" panose="020B0604020202020204" pitchFamily="34" charset="0"/>
              </a:rPr>
              <a:t>Final report issued with recommendations</a:t>
            </a:r>
          </a:p>
          <a:p>
            <a:pPr marL="342900" indent="-342900">
              <a:buFont typeface="Wingdings" panose="05000000000000000000" pitchFamily="2" charset="2"/>
              <a:buChar char="q"/>
            </a:pPr>
            <a:endParaRPr lang="en-ZA" sz="2400" dirty="0">
              <a:solidFill>
                <a:schemeClr val="bg1"/>
              </a:solidFill>
              <a:ea typeface="Calibri" panose="020F0502020204030204" pitchFamily="34" charset="0"/>
              <a:cs typeface="Arial" panose="020B0604020202020204" pitchFamily="34" charset="0"/>
            </a:endParaRPr>
          </a:p>
          <a:p>
            <a:endParaRPr lang="en-ZA" sz="2400" b="1" dirty="0">
              <a:solidFill>
                <a:schemeClr val="bg1"/>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5644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2904C-D8AC-1B9E-96D3-E2CA97C909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D1056F-5248-D539-985A-9C764EC7EF39}"/>
              </a:ext>
            </a:extLst>
          </p:cNvPr>
          <p:cNvSpPr>
            <a:spLocks noGrp="1"/>
          </p:cNvSpPr>
          <p:nvPr>
            <p:ph type="title"/>
          </p:nvPr>
        </p:nvSpPr>
        <p:spPr>
          <a:xfrm>
            <a:off x="594360" y="-680378"/>
            <a:ext cx="9260840" cy="1836078"/>
          </a:xfrm>
        </p:spPr>
        <p:txBody>
          <a:bodyPr/>
          <a:lstStyle/>
          <a:p>
            <a:r>
              <a:rPr lang="en-US" sz="4800" dirty="0"/>
              <a:t>Systemic Investigations  </a:t>
            </a:r>
          </a:p>
        </p:txBody>
      </p:sp>
      <p:sp>
        <p:nvSpPr>
          <p:cNvPr id="5" name="Slide Number Placeholder 4">
            <a:extLst>
              <a:ext uri="{FF2B5EF4-FFF2-40B4-BE49-F238E27FC236}">
                <a16:creationId xmlns:a16="http://schemas.microsoft.com/office/drawing/2014/main" id="{5521ED5A-7188-96A2-CF49-488F6190545B}"/>
              </a:ext>
            </a:extLst>
          </p:cNvPr>
          <p:cNvSpPr>
            <a:spLocks noGrp="1"/>
          </p:cNvSpPr>
          <p:nvPr>
            <p:ph type="sldNum" sz="quarter" idx="4294967295"/>
          </p:nvPr>
        </p:nvSpPr>
        <p:spPr>
          <a:xfrm>
            <a:off x="11817350" y="6296025"/>
            <a:ext cx="374650" cy="350838"/>
          </a:xfrm>
        </p:spPr>
        <p:txBody>
          <a:bodyPr/>
          <a:lstStyle/>
          <a:p>
            <a:fld id="{294A09A9-5501-47C1-A89A-A340965A2BE2}" type="slidenum">
              <a:rPr lang="en-US" smtClean="0"/>
              <a:pPr/>
              <a:t>15</a:t>
            </a:fld>
            <a:endParaRPr lang="en-US" dirty="0">
              <a:latin typeface="+mn-lt"/>
            </a:endParaRPr>
          </a:p>
        </p:txBody>
      </p:sp>
      <p:sp>
        <p:nvSpPr>
          <p:cNvPr id="6" name="TextBox 5">
            <a:extLst>
              <a:ext uri="{FF2B5EF4-FFF2-40B4-BE49-F238E27FC236}">
                <a16:creationId xmlns:a16="http://schemas.microsoft.com/office/drawing/2014/main" id="{B3F39910-B4B3-C030-4216-EBA9BA1373DC}"/>
              </a:ext>
            </a:extLst>
          </p:cNvPr>
          <p:cNvSpPr txBox="1"/>
          <p:nvPr/>
        </p:nvSpPr>
        <p:spPr>
          <a:xfrm>
            <a:off x="483394" y="1705451"/>
            <a:ext cx="11225212" cy="3046988"/>
          </a:xfrm>
          <a:prstGeom prst="rect">
            <a:avLst/>
          </a:prstGeom>
          <a:noFill/>
        </p:spPr>
        <p:txBody>
          <a:bodyPr wrap="square">
            <a:spAutoFit/>
          </a:bodyPr>
          <a:lstStyle/>
          <a:p>
            <a:pPr marL="571500" indent="-571500">
              <a:buClr>
                <a:srgbClr val="00B050"/>
              </a:buClr>
              <a:buFont typeface="Wingdings" panose="05000000000000000000" pitchFamily="2" charset="2"/>
              <a:buChar char="§"/>
            </a:pPr>
            <a:r>
              <a:rPr lang="en-ZA" sz="3200" dirty="0">
                <a:solidFill>
                  <a:schemeClr val="bg1"/>
                </a:solidFill>
                <a:cs typeface="Arial" panose="020B0604020202020204" pitchFamily="34" charset="0"/>
              </a:rPr>
              <a:t>Regular meetings with SARS.</a:t>
            </a:r>
          </a:p>
          <a:p>
            <a:pPr marL="571500" indent="-571500">
              <a:buClr>
                <a:srgbClr val="00B050"/>
              </a:buClr>
              <a:buFont typeface="Wingdings" panose="05000000000000000000" pitchFamily="2" charset="2"/>
              <a:buChar char="§"/>
            </a:pPr>
            <a:r>
              <a:rPr lang="en-ZA" sz="3200" dirty="0">
                <a:solidFill>
                  <a:schemeClr val="bg1"/>
                </a:solidFill>
                <a:cs typeface="Arial" panose="020B0604020202020204" pitchFamily="34" charset="0"/>
              </a:rPr>
              <a:t>Continuous monitoring of open system issues.</a:t>
            </a:r>
          </a:p>
          <a:p>
            <a:pPr marL="571500" indent="-571500">
              <a:buClr>
                <a:srgbClr val="00B050"/>
              </a:buClr>
              <a:buFont typeface="Wingdings" panose="05000000000000000000" pitchFamily="2" charset="2"/>
              <a:buChar char="§"/>
            </a:pPr>
            <a:r>
              <a:rPr lang="en-ZA" sz="3200" dirty="0">
                <a:solidFill>
                  <a:schemeClr val="bg1"/>
                </a:solidFill>
                <a:cs typeface="Arial" panose="020B0604020202020204" pitchFamily="34" charset="0"/>
              </a:rPr>
              <a:t>Removal of system issue once satisfied remedial action addresses the root cause of the complaint.</a:t>
            </a:r>
          </a:p>
          <a:p>
            <a:r>
              <a:rPr lang="en-ZA" sz="3200" dirty="0">
                <a:cs typeface="Arial" panose="020B0604020202020204" pitchFamily="34" charset="0"/>
              </a:rPr>
              <a:t>issue once satisfied remedial action addresses the root cause of the complaint.</a:t>
            </a:r>
          </a:p>
        </p:txBody>
      </p:sp>
    </p:spTree>
    <p:extLst>
      <p:ext uri="{BB962C8B-B14F-4D97-AF65-F5344CB8AC3E}">
        <p14:creationId xmlns:p14="http://schemas.microsoft.com/office/powerpoint/2010/main" val="1461522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89ED1-7AD9-D387-9B38-24006E817B6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6BA176A-6CCC-7103-DCBE-15B4F0DF9B4A}"/>
              </a:ext>
            </a:extLst>
          </p:cNvPr>
          <p:cNvSpPr>
            <a:spLocks noGrp="1"/>
          </p:cNvSpPr>
          <p:nvPr>
            <p:ph type="title"/>
          </p:nvPr>
        </p:nvSpPr>
        <p:spPr>
          <a:xfrm>
            <a:off x="594359" y="-725942"/>
            <a:ext cx="11038841" cy="1593507"/>
          </a:xfrm>
        </p:spPr>
        <p:txBody>
          <a:bodyPr/>
          <a:lstStyle/>
          <a:p>
            <a:br>
              <a:rPr lang="en-US" sz="4400" dirty="0"/>
            </a:br>
            <a:br>
              <a:rPr lang="en-US" sz="4400" dirty="0"/>
            </a:br>
            <a:br>
              <a:rPr lang="en-US" sz="4400" dirty="0"/>
            </a:br>
            <a:r>
              <a:rPr lang="en-US" sz="4400" dirty="0"/>
              <a:t>Examples that relate to Systemic Issues</a:t>
            </a:r>
            <a:endParaRPr lang="en-US" dirty="0"/>
          </a:p>
        </p:txBody>
      </p:sp>
      <p:sp>
        <p:nvSpPr>
          <p:cNvPr id="6" name="Slide Number Placeholder 5">
            <a:extLst>
              <a:ext uri="{FF2B5EF4-FFF2-40B4-BE49-F238E27FC236}">
                <a16:creationId xmlns:a16="http://schemas.microsoft.com/office/drawing/2014/main" id="{7103AAA9-B25B-DFEB-D26D-2AA6BB2DE953}"/>
              </a:ext>
            </a:extLst>
          </p:cNvPr>
          <p:cNvSpPr>
            <a:spLocks noGrp="1"/>
          </p:cNvSpPr>
          <p:nvPr>
            <p:ph type="sldNum" sz="quarter" idx="4294967295"/>
          </p:nvPr>
        </p:nvSpPr>
        <p:spPr>
          <a:xfrm>
            <a:off x="11817350" y="6296025"/>
            <a:ext cx="374650" cy="350838"/>
          </a:xfrm>
        </p:spPr>
        <p:txBody>
          <a:bodyPr/>
          <a:lstStyle/>
          <a:p>
            <a:fld id="{294A09A9-5501-47C1-A89A-A340965A2BE2}" type="slidenum">
              <a:rPr lang="en-US" smtClean="0"/>
              <a:pPr/>
              <a:t>16</a:t>
            </a:fld>
            <a:endParaRPr lang="en-US" dirty="0">
              <a:latin typeface="+mn-lt"/>
            </a:endParaRPr>
          </a:p>
        </p:txBody>
      </p:sp>
      <p:sp>
        <p:nvSpPr>
          <p:cNvPr id="5" name="TextBox 4">
            <a:extLst>
              <a:ext uri="{FF2B5EF4-FFF2-40B4-BE49-F238E27FC236}">
                <a16:creationId xmlns:a16="http://schemas.microsoft.com/office/drawing/2014/main" id="{F6F3368D-0FC0-508C-893D-7F730570645E}"/>
              </a:ext>
            </a:extLst>
          </p:cNvPr>
          <p:cNvSpPr txBox="1"/>
          <p:nvPr/>
        </p:nvSpPr>
        <p:spPr>
          <a:xfrm>
            <a:off x="430880" y="1044221"/>
            <a:ext cx="10648137" cy="5922006"/>
          </a:xfrm>
          <a:prstGeom prst="rect">
            <a:avLst/>
          </a:prstGeom>
          <a:noFill/>
        </p:spPr>
        <p:txBody>
          <a:bodyPr wrap="square">
            <a:spAutoFit/>
          </a:bodyPr>
          <a:lstStyle/>
          <a:p>
            <a:pPr>
              <a:lnSpc>
                <a:spcPct val="107000"/>
              </a:lnSpc>
              <a:spcAft>
                <a:spcPts val="800"/>
              </a:spcAft>
            </a:pPr>
            <a:r>
              <a:rPr lang="en-US" sz="2800" b="1" i="0" dirty="0">
                <a:solidFill>
                  <a:schemeClr val="bg1"/>
                </a:solidFill>
                <a:effectLst/>
                <a:cs typeface="Arial" panose="020B0604020202020204" pitchFamily="34" charset="0"/>
              </a:rPr>
              <a:t>Delays in payment of refunds:</a:t>
            </a:r>
            <a:endParaRPr lang="en-US" sz="2800" b="1" dirty="0">
              <a:solidFill>
                <a:schemeClr val="bg1"/>
              </a:solidFill>
              <a:cs typeface="Arial" panose="020B0604020202020204" pitchFamily="34" charset="0"/>
            </a:endParaRPr>
          </a:p>
          <a:p>
            <a:pPr marL="342900" lvl="0" indent="-342900" algn="just">
              <a:lnSpc>
                <a:spcPct val="107000"/>
              </a:lnSpc>
              <a:spcAft>
                <a:spcPts val="800"/>
              </a:spcAft>
              <a:buClr>
                <a:srgbClr val="00B050"/>
              </a:buClr>
              <a:buFont typeface="Wingdings" panose="05000000000000000000" pitchFamily="2" charset="2"/>
              <a:buChar char="§"/>
            </a:pPr>
            <a:r>
              <a:rPr lang="en-ZA" sz="2000" kern="100" dirty="0">
                <a:solidFill>
                  <a:schemeClr val="bg1"/>
                </a:solidFill>
                <a:effectLst/>
                <a:ea typeface="Aptos" panose="020B0004020202020204" pitchFamily="34" charset="0"/>
                <a:cs typeface="Times New Roman" panose="02020603050405020304" pitchFamily="18" charset="0"/>
              </a:rPr>
              <a:t>Delay in the lifting of stoppers and lack of timeframe for doing so: (not finalising a single period submission verification within the TAT of 21 days and multiple years 90 business days), </a:t>
            </a:r>
          </a:p>
          <a:p>
            <a:pPr marL="342900" lvl="0" indent="-342900" algn="just">
              <a:lnSpc>
                <a:spcPct val="107000"/>
              </a:lnSpc>
              <a:spcAft>
                <a:spcPts val="800"/>
              </a:spcAft>
              <a:buClr>
                <a:srgbClr val="00B050"/>
              </a:buClr>
              <a:buFont typeface="Wingdings" panose="05000000000000000000" pitchFamily="2" charset="2"/>
              <a:buChar char="§"/>
            </a:pPr>
            <a:r>
              <a:rPr lang="en-ZA" sz="2000" kern="100" dirty="0">
                <a:solidFill>
                  <a:schemeClr val="bg1"/>
                </a:solidFill>
                <a:effectLst/>
                <a:ea typeface="Aptos" panose="020B0004020202020204" pitchFamily="34" charset="0"/>
                <a:cs typeface="Times New Roman" panose="02020603050405020304" pitchFamily="18" charset="0"/>
              </a:rPr>
              <a:t>VAT and Diesel refunds are declared on the same return, which gives a nett amount payable by or refundable to the taxpayer. AT SARS however they are reflected on two different systems and manual set offs need to be done to obtain the same nett result as reflected on the return. Where there is a delay in this, set off refunds are delayed. Furthermore, where the diesel portion is being verified/audited the VAT portion shows as a liability and SARS takes collection steps even though the taxpayer complied with the nett result shown on the return</a:t>
            </a:r>
          </a:p>
          <a:p>
            <a:pPr marL="342900" lvl="0" indent="-342900" algn="just">
              <a:lnSpc>
                <a:spcPct val="107000"/>
              </a:lnSpc>
              <a:spcAft>
                <a:spcPts val="800"/>
              </a:spcAft>
              <a:buClr>
                <a:srgbClr val="00B050"/>
              </a:buClr>
              <a:buFont typeface="Wingdings" panose="05000000000000000000" pitchFamily="2" charset="2"/>
              <a:buChar char="§"/>
            </a:pPr>
            <a:r>
              <a:rPr lang="en-ZA" sz="2000" kern="100" dirty="0">
                <a:solidFill>
                  <a:schemeClr val="bg1"/>
                </a:solidFill>
                <a:effectLst/>
                <a:ea typeface="Aptos" panose="020B0004020202020204" pitchFamily="34" charset="0"/>
                <a:cs typeface="Times New Roman" panose="02020603050405020304" pitchFamily="18" charset="0"/>
              </a:rPr>
              <a:t>Debt set-off and recovery steps taken notwithstanding a request for suspension of payment being submitted to SARS.</a:t>
            </a:r>
          </a:p>
          <a:p>
            <a:pPr marL="342900" indent="-342900">
              <a:buFont typeface="Wingdings" panose="05000000000000000000" pitchFamily="2" charset="2"/>
              <a:buChar char="q"/>
            </a:pPr>
            <a:endParaRPr lang="en-ZA" sz="2000" dirty="0">
              <a:solidFill>
                <a:schemeClr val="bg1"/>
              </a:solidFill>
              <a:ea typeface="Calibri" panose="020F0502020204030204" pitchFamily="34" charset="0"/>
              <a:cs typeface="Arial" panose="020B0604020202020204" pitchFamily="34" charset="0"/>
            </a:endParaRPr>
          </a:p>
          <a:p>
            <a:endParaRPr lang="en-ZA" sz="24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0006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8DD3B-A4E6-16D0-2BDC-C0DE1E7693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1DC7F0-6A2B-E0EC-65A8-C3048E9C72A5}"/>
              </a:ext>
            </a:extLst>
          </p:cNvPr>
          <p:cNvSpPr>
            <a:spLocks noGrp="1"/>
          </p:cNvSpPr>
          <p:nvPr>
            <p:ph type="title"/>
          </p:nvPr>
        </p:nvSpPr>
        <p:spPr/>
        <p:txBody>
          <a:bodyPr/>
          <a:lstStyle/>
          <a:p>
            <a:br>
              <a:rPr lang="en-US" sz="4400" dirty="0"/>
            </a:br>
            <a:br>
              <a:rPr lang="en-US" sz="4400" dirty="0"/>
            </a:br>
            <a:br>
              <a:rPr lang="en-US" sz="4400" dirty="0"/>
            </a:br>
            <a:r>
              <a:rPr lang="en-US" sz="4400" dirty="0"/>
              <a:t>Examples that relate to Systemic Issues</a:t>
            </a:r>
            <a:endParaRPr lang="en-US" dirty="0"/>
          </a:p>
        </p:txBody>
      </p:sp>
      <p:sp>
        <p:nvSpPr>
          <p:cNvPr id="6" name="Slide Number Placeholder 5">
            <a:extLst>
              <a:ext uri="{FF2B5EF4-FFF2-40B4-BE49-F238E27FC236}">
                <a16:creationId xmlns:a16="http://schemas.microsoft.com/office/drawing/2014/main" id="{6C196F78-D859-2D85-32CE-7AF4E48504BA}"/>
              </a:ext>
            </a:extLst>
          </p:cNvPr>
          <p:cNvSpPr>
            <a:spLocks noGrp="1"/>
          </p:cNvSpPr>
          <p:nvPr>
            <p:ph type="sldNum" sz="quarter" idx="4294967295"/>
          </p:nvPr>
        </p:nvSpPr>
        <p:spPr>
          <a:xfrm>
            <a:off x="11817350" y="6296025"/>
            <a:ext cx="374650" cy="350838"/>
          </a:xfrm>
        </p:spPr>
        <p:txBody>
          <a:bodyPr/>
          <a:lstStyle/>
          <a:p>
            <a:fld id="{294A09A9-5501-47C1-A89A-A340965A2BE2}" type="slidenum">
              <a:rPr lang="en-US" smtClean="0"/>
              <a:pPr/>
              <a:t>17</a:t>
            </a:fld>
            <a:endParaRPr lang="en-US" dirty="0">
              <a:latin typeface="+mn-lt"/>
            </a:endParaRPr>
          </a:p>
        </p:txBody>
      </p:sp>
      <p:sp>
        <p:nvSpPr>
          <p:cNvPr id="5" name="TextBox 4">
            <a:extLst>
              <a:ext uri="{FF2B5EF4-FFF2-40B4-BE49-F238E27FC236}">
                <a16:creationId xmlns:a16="http://schemas.microsoft.com/office/drawing/2014/main" id="{EA26439B-1325-FACB-41B2-B18C74159CF6}"/>
              </a:ext>
            </a:extLst>
          </p:cNvPr>
          <p:cNvSpPr txBox="1"/>
          <p:nvPr/>
        </p:nvSpPr>
        <p:spPr>
          <a:xfrm>
            <a:off x="-88900" y="1116329"/>
            <a:ext cx="10254343" cy="5253746"/>
          </a:xfrm>
          <a:prstGeom prst="rect">
            <a:avLst/>
          </a:prstGeom>
          <a:noFill/>
        </p:spPr>
        <p:txBody>
          <a:bodyPr wrap="square">
            <a:spAutoFit/>
          </a:bodyPr>
          <a:lstStyle/>
          <a:p>
            <a:pPr lvl="1">
              <a:lnSpc>
                <a:spcPct val="107000"/>
              </a:lnSpc>
              <a:spcAft>
                <a:spcPts val="800"/>
              </a:spcAft>
            </a:pPr>
            <a:endParaRPr lang="en-US" sz="2000" b="1" dirty="0">
              <a:solidFill>
                <a:schemeClr val="bg1"/>
              </a:solidFill>
              <a:cs typeface="Arial" panose="020B0604020202020204" pitchFamily="34" charset="0"/>
            </a:endParaRPr>
          </a:p>
          <a:p>
            <a:pPr marL="457200" lvl="1" indent="0">
              <a:lnSpc>
                <a:spcPct val="107000"/>
              </a:lnSpc>
              <a:spcAft>
                <a:spcPts val="800"/>
              </a:spcAft>
              <a:buNone/>
            </a:pPr>
            <a:r>
              <a:rPr lang="en-US" sz="2000" b="1" i="0" dirty="0">
                <a:solidFill>
                  <a:schemeClr val="bg1"/>
                </a:solidFill>
                <a:effectLst/>
                <a:cs typeface="Arial" panose="020B0604020202020204" pitchFamily="34" charset="0"/>
              </a:rPr>
              <a:t>Non-adherence to dispute resolution timeframes and related issues:</a:t>
            </a:r>
          </a:p>
          <a:p>
            <a:pPr marL="1257300" lvl="2" indent="-342900">
              <a:lnSpc>
                <a:spcPct val="107000"/>
              </a:lnSpc>
              <a:spcAft>
                <a:spcPts val="800"/>
              </a:spcAft>
              <a:buClr>
                <a:srgbClr val="00B050"/>
              </a:buClr>
              <a:buFont typeface="Wingdings" panose="05000000000000000000" pitchFamily="2" charset="2"/>
              <a:buChar char="§"/>
            </a:pPr>
            <a:r>
              <a:rPr lang="en-ZA" sz="2000" dirty="0">
                <a:solidFill>
                  <a:schemeClr val="bg1"/>
                </a:solidFill>
                <a:cs typeface="Arial" panose="020B0604020202020204" pitchFamily="34" charset="0"/>
              </a:rPr>
              <a:t>Non-adherence to time frames relating to the objection process;</a:t>
            </a:r>
          </a:p>
          <a:p>
            <a:pPr marL="1714500" lvl="3" indent="-342900">
              <a:lnSpc>
                <a:spcPct val="107000"/>
              </a:lnSpc>
              <a:spcAft>
                <a:spcPts val="800"/>
              </a:spcAft>
              <a:buClr>
                <a:srgbClr val="00B050"/>
              </a:buClr>
              <a:buFont typeface="Wingdings" panose="05000000000000000000" pitchFamily="2" charset="2"/>
              <a:buChar char="§"/>
            </a:pPr>
            <a:r>
              <a:rPr lang="en-ZA" sz="2000" dirty="0">
                <a:solidFill>
                  <a:schemeClr val="bg1"/>
                </a:solidFill>
                <a:cs typeface="Arial" panose="020B0604020202020204" pitchFamily="34" charset="0"/>
              </a:rPr>
              <a:t>Not requesting supporting documents within 30 days.</a:t>
            </a:r>
          </a:p>
          <a:p>
            <a:pPr marL="1714500" lvl="3" indent="-342900">
              <a:lnSpc>
                <a:spcPct val="107000"/>
              </a:lnSpc>
              <a:spcAft>
                <a:spcPts val="800"/>
              </a:spcAft>
              <a:buClr>
                <a:srgbClr val="00B050"/>
              </a:buClr>
              <a:buFont typeface="Wingdings" panose="05000000000000000000" pitchFamily="2" charset="2"/>
              <a:buChar char="§"/>
            </a:pPr>
            <a:r>
              <a:rPr lang="en-ZA" sz="2000" dirty="0">
                <a:solidFill>
                  <a:schemeClr val="bg1"/>
                </a:solidFill>
                <a:cs typeface="Arial" panose="020B0604020202020204" pitchFamily="34" charset="0"/>
              </a:rPr>
              <a:t>Not finalising an objection within 45 days in cases where additional supporting documents were requested.</a:t>
            </a:r>
          </a:p>
          <a:p>
            <a:pPr marL="1714500" lvl="3" indent="-342900">
              <a:lnSpc>
                <a:spcPct val="107000"/>
              </a:lnSpc>
              <a:spcAft>
                <a:spcPts val="800"/>
              </a:spcAft>
              <a:buClr>
                <a:srgbClr val="00B050"/>
              </a:buClr>
              <a:buFont typeface="Wingdings" panose="05000000000000000000" pitchFamily="2" charset="2"/>
              <a:buChar char="§"/>
            </a:pPr>
            <a:r>
              <a:rPr lang="en-ZA" sz="2000" dirty="0">
                <a:solidFill>
                  <a:schemeClr val="bg1"/>
                </a:solidFill>
                <a:cs typeface="Arial" panose="020B0604020202020204" pitchFamily="34" charset="0"/>
              </a:rPr>
              <a:t>Not finalising an objection within 60 days in cases where no additional supporting documents were requested.</a:t>
            </a:r>
          </a:p>
          <a:p>
            <a:pPr marL="1257300" lvl="2" indent="-342900">
              <a:lnSpc>
                <a:spcPct val="107000"/>
              </a:lnSpc>
              <a:spcAft>
                <a:spcPts val="800"/>
              </a:spcAft>
              <a:buClr>
                <a:srgbClr val="00B050"/>
              </a:buClr>
              <a:buFont typeface="Wingdings" panose="05000000000000000000" pitchFamily="2" charset="2"/>
              <a:buChar char="§"/>
            </a:pPr>
            <a:r>
              <a:rPr lang="en-ZA" sz="2000" dirty="0">
                <a:solidFill>
                  <a:schemeClr val="bg1"/>
                </a:solidFill>
                <a:cs typeface="Arial" panose="020B0604020202020204" pitchFamily="34" charset="0"/>
              </a:rPr>
              <a:t>Non-adherence to time frames relating to the appeal process.</a:t>
            </a:r>
          </a:p>
          <a:p>
            <a:pPr marL="1714500" lvl="3" indent="-342900">
              <a:lnSpc>
                <a:spcPct val="107000"/>
              </a:lnSpc>
              <a:spcAft>
                <a:spcPts val="800"/>
              </a:spcAft>
              <a:buClr>
                <a:srgbClr val="00B050"/>
              </a:buClr>
              <a:buFont typeface="Wingdings" panose="05000000000000000000" pitchFamily="2" charset="2"/>
              <a:buChar char="§"/>
            </a:pPr>
            <a:r>
              <a:rPr lang="en-ZA" sz="2000" dirty="0">
                <a:solidFill>
                  <a:schemeClr val="bg1"/>
                </a:solidFill>
                <a:cs typeface="Arial" panose="020B0604020202020204" pitchFamily="34" charset="0"/>
              </a:rPr>
              <a:t>Not issuing a letter of suitability for ADR within 30 days.</a:t>
            </a:r>
          </a:p>
          <a:p>
            <a:pPr marL="1714500" lvl="3" indent="-342900">
              <a:lnSpc>
                <a:spcPct val="107000"/>
              </a:lnSpc>
              <a:spcAft>
                <a:spcPts val="800"/>
              </a:spcAft>
              <a:buClr>
                <a:srgbClr val="00B050"/>
              </a:buClr>
              <a:buFont typeface="Wingdings" panose="05000000000000000000" pitchFamily="2" charset="2"/>
              <a:buChar char="§"/>
            </a:pPr>
            <a:r>
              <a:rPr lang="en-ZA" sz="2000" dirty="0">
                <a:solidFill>
                  <a:schemeClr val="bg1"/>
                </a:solidFill>
                <a:cs typeface="Arial" panose="020B0604020202020204" pitchFamily="34" charset="0"/>
              </a:rPr>
              <a:t>Not finalising an appeal within 90 days. </a:t>
            </a:r>
            <a:endParaRPr lang="en-US" sz="2000" dirty="0">
              <a:solidFill>
                <a:schemeClr val="bg1"/>
              </a:solidFill>
              <a:cs typeface="Arial" panose="020B0604020202020204" pitchFamily="34" charset="0"/>
            </a:endParaRPr>
          </a:p>
          <a:p>
            <a:pPr marL="342900" indent="-342900">
              <a:buFont typeface="Wingdings" panose="05000000000000000000" pitchFamily="2" charset="2"/>
              <a:buChar char="q"/>
            </a:pPr>
            <a:endParaRPr lang="en-ZA" sz="2000" dirty="0">
              <a:solidFill>
                <a:schemeClr val="bg1"/>
              </a:solidFill>
              <a:ea typeface="Calibri" panose="020F0502020204030204" pitchFamily="34" charset="0"/>
              <a:cs typeface="Arial" panose="020B0604020202020204" pitchFamily="34" charset="0"/>
            </a:endParaRPr>
          </a:p>
          <a:p>
            <a:endParaRPr lang="en-ZA" sz="20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33860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2EA2F-044D-79F6-5736-502E5A427A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AE9809-4B04-D1F7-DB8F-B1962AD27308}"/>
              </a:ext>
            </a:extLst>
          </p:cNvPr>
          <p:cNvSpPr>
            <a:spLocks noGrp="1"/>
          </p:cNvSpPr>
          <p:nvPr>
            <p:ph type="title"/>
          </p:nvPr>
        </p:nvSpPr>
        <p:spPr>
          <a:xfrm>
            <a:off x="594360" y="-265909"/>
            <a:ext cx="11318240" cy="1593507"/>
          </a:xfrm>
        </p:spPr>
        <p:txBody>
          <a:bodyPr/>
          <a:lstStyle/>
          <a:p>
            <a:r>
              <a:rPr lang="en-US" sz="4400" dirty="0">
                <a:latin typeface="+mn-lt"/>
                <a:cs typeface="Arial" panose="020B0604020202020204" pitchFamily="34" charset="0"/>
              </a:rPr>
              <a:t>Examples that relate to</a:t>
            </a:r>
            <a:br>
              <a:rPr lang="en-US" sz="4400" dirty="0">
                <a:latin typeface="+mn-lt"/>
                <a:cs typeface="Arial" panose="020B0604020202020204" pitchFamily="34" charset="0"/>
              </a:rPr>
            </a:br>
            <a:r>
              <a:rPr lang="en-US" sz="4400" dirty="0">
                <a:latin typeface="+mn-lt"/>
                <a:cs typeface="Arial" panose="020B0604020202020204" pitchFamily="34" charset="0"/>
              </a:rPr>
              <a:t>Systemic Issues</a:t>
            </a:r>
            <a:endParaRPr lang="en-US" dirty="0">
              <a:latin typeface="+mn-lt"/>
            </a:endParaRPr>
          </a:p>
        </p:txBody>
      </p:sp>
      <p:sp>
        <p:nvSpPr>
          <p:cNvPr id="5" name="Slide Number Placeholder 4">
            <a:extLst>
              <a:ext uri="{FF2B5EF4-FFF2-40B4-BE49-F238E27FC236}">
                <a16:creationId xmlns:a16="http://schemas.microsoft.com/office/drawing/2014/main" id="{3B895243-8C14-D7FB-255F-4A6EA476A31F}"/>
              </a:ext>
            </a:extLst>
          </p:cNvPr>
          <p:cNvSpPr>
            <a:spLocks noGrp="1"/>
          </p:cNvSpPr>
          <p:nvPr>
            <p:ph type="sldNum" sz="quarter" idx="4294967295"/>
          </p:nvPr>
        </p:nvSpPr>
        <p:spPr>
          <a:xfrm>
            <a:off x="11817350" y="6296025"/>
            <a:ext cx="374650" cy="350838"/>
          </a:xfrm>
        </p:spPr>
        <p:txBody>
          <a:bodyPr/>
          <a:lstStyle/>
          <a:p>
            <a:fld id="{294A09A9-5501-47C1-A89A-A340965A2BE2}" type="slidenum">
              <a:rPr lang="en-US" smtClean="0"/>
              <a:pPr/>
              <a:t>18</a:t>
            </a:fld>
            <a:endParaRPr lang="en-US" dirty="0">
              <a:latin typeface="+mn-lt"/>
            </a:endParaRPr>
          </a:p>
        </p:txBody>
      </p:sp>
      <p:sp>
        <p:nvSpPr>
          <p:cNvPr id="4" name="TextBox 3">
            <a:extLst>
              <a:ext uri="{FF2B5EF4-FFF2-40B4-BE49-F238E27FC236}">
                <a16:creationId xmlns:a16="http://schemas.microsoft.com/office/drawing/2014/main" id="{8020E11A-83BF-AE8F-6EE8-A5F007E4812C}"/>
              </a:ext>
            </a:extLst>
          </p:cNvPr>
          <p:cNvSpPr txBox="1"/>
          <p:nvPr/>
        </p:nvSpPr>
        <p:spPr>
          <a:xfrm>
            <a:off x="487784" y="1327598"/>
            <a:ext cx="10422294" cy="5317994"/>
          </a:xfrm>
          <a:prstGeom prst="rect">
            <a:avLst/>
          </a:prstGeom>
          <a:noFill/>
        </p:spPr>
        <p:txBody>
          <a:bodyPr wrap="square">
            <a:spAutoFit/>
          </a:bodyPr>
          <a:lstStyle/>
          <a:p>
            <a:pPr>
              <a:lnSpc>
                <a:spcPct val="127000"/>
              </a:lnSpc>
              <a:spcAft>
                <a:spcPts val="800"/>
              </a:spcAft>
            </a:pPr>
            <a:r>
              <a:rPr lang="en-ZA" sz="2000" b="1" dirty="0">
                <a:solidFill>
                  <a:schemeClr val="bg1"/>
                </a:solidFill>
                <a:cs typeface="Arial" panose="020B0604020202020204" pitchFamily="34" charset="0"/>
              </a:rPr>
              <a:t>Tax Compliance System (TCS) issues:</a:t>
            </a:r>
          </a:p>
          <a:p>
            <a:pPr>
              <a:lnSpc>
                <a:spcPct val="127000"/>
              </a:lnSpc>
              <a:spcAft>
                <a:spcPts val="800"/>
              </a:spcAft>
            </a:pPr>
            <a:r>
              <a:rPr lang="en-ZA" sz="2000" dirty="0">
                <a:solidFill>
                  <a:srgbClr val="000000"/>
                </a:solidFill>
                <a:cs typeface="Arial" panose="020B0604020202020204" pitchFamily="34" charset="0"/>
              </a:rPr>
              <a:t>There are certain challenges causing undue hardship to various taxpayers due to the way the Tax Compliance System was designed.</a:t>
            </a:r>
            <a:br>
              <a:rPr lang="en-ZA" sz="2000" dirty="0">
                <a:solidFill>
                  <a:srgbClr val="000000"/>
                </a:solidFill>
                <a:cs typeface="Arial" panose="020B0604020202020204" pitchFamily="34" charset="0"/>
              </a:rPr>
            </a:br>
            <a:r>
              <a:rPr lang="en-ZA" sz="2000" dirty="0">
                <a:solidFill>
                  <a:srgbClr val="000000"/>
                </a:solidFill>
                <a:cs typeface="Arial" panose="020B0604020202020204" pitchFamily="34" charset="0"/>
              </a:rPr>
              <a:t>This included cases:</a:t>
            </a:r>
          </a:p>
          <a:p>
            <a:pPr marL="800100" lvl="1" indent="-342900">
              <a:lnSpc>
                <a:spcPct val="107000"/>
              </a:lnSpc>
              <a:spcAft>
                <a:spcPts val="800"/>
              </a:spcAft>
              <a:buFont typeface="Wingdings" panose="05000000000000000000" pitchFamily="2" charset="2"/>
              <a:buChar char="q"/>
            </a:pPr>
            <a:r>
              <a:rPr lang="en-ZA" sz="2000" dirty="0">
                <a:solidFill>
                  <a:srgbClr val="000000"/>
                </a:solidFill>
                <a:cs typeface="Arial" panose="020B0604020202020204" pitchFamily="34" charset="0"/>
              </a:rPr>
              <a:t>Where there was an outstanding liability of R1;</a:t>
            </a:r>
          </a:p>
          <a:p>
            <a:pPr marL="800100" lvl="1" indent="-342900">
              <a:lnSpc>
                <a:spcPct val="107000"/>
              </a:lnSpc>
              <a:spcAft>
                <a:spcPts val="800"/>
              </a:spcAft>
              <a:buFont typeface="Wingdings" panose="05000000000000000000" pitchFamily="2" charset="2"/>
              <a:buChar char="q"/>
            </a:pPr>
            <a:r>
              <a:rPr lang="en-ZA" sz="2000" dirty="0">
                <a:solidFill>
                  <a:srgbClr val="000000"/>
                </a:solidFill>
                <a:cs typeface="Arial" panose="020B0604020202020204" pitchFamily="34" charset="0"/>
              </a:rPr>
              <a:t>Taxpayers are still within time to submit a specific return and make payment, but the system already reflects this as outstanding;</a:t>
            </a:r>
          </a:p>
          <a:p>
            <a:pPr marL="800100" lvl="1" indent="-342900">
              <a:lnSpc>
                <a:spcPct val="107000"/>
              </a:lnSpc>
              <a:spcAft>
                <a:spcPts val="800"/>
              </a:spcAft>
              <a:buFont typeface="Wingdings" panose="05000000000000000000" pitchFamily="2" charset="2"/>
              <a:buChar char="q"/>
            </a:pPr>
            <a:r>
              <a:rPr lang="en-ZA" sz="2000" dirty="0">
                <a:solidFill>
                  <a:srgbClr val="000000"/>
                </a:solidFill>
                <a:cs typeface="Arial" panose="020B0604020202020204" pitchFamily="34" charset="0"/>
              </a:rPr>
              <a:t>Cases wherein a debt emanates from fraudulent activities conducted by SARS or ex SARS officials; and </a:t>
            </a:r>
          </a:p>
          <a:p>
            <a:pPr marL="800100" lvl="1" indent="-342900">
              <a:lnSpc>
                <a:spcPct val="107000"/>
              </a:lnSpc>
              <a:spcAft>
                <a:spcPts val="800"/>
              </a:spcAft>
              <a:buFont typeface="Wingdings" panose="05000000000000000000" pitchFamily="2" charset="2"/>
              <a:buChar char="q"/>
            </a:pPr>
            <a:r>
              <a:rPr lang="en-ZA" sz="2000" dirty="0">
                <a:solidFill>
                  <a:srgbClr val="000000"/>
                </a:solidFill>
                <a:cs typeface="Arial" panose="020B0604020202020204" pitchFamily="34" charset="0"/>
              </a:rPr>
              <a:t>The system being unable to reflect compliance in cases where payment arrangements are in place, including approved suspension of any debt in question.</a:t>
            </a:r>
          </a:p>
          <a:p>
            <a:pPr marL="571500" indent="-571500" algn="just">
              <a:lnSpc>
                <a:spcPct val="107000"/>
              </a:lnSpc>
              <a:spcAft>
                <a:spcPts val="800"/>
              </a:spcAft>
              <a:buFont typeface="Wingdings" panose="05000000000000000000" pitchFamily="2" charset="2"/>
              <a:buChar char="§"/>
            </a:pPr>
            <a:endParaRPr lang="en-ZA" sz="2800" dirty="0">
              <a:solidFill>
                <a:schemeClr val="bg1">
                  <a:lumMod val="85000"/>
                  <a:lumOff val="15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7677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53D14-4F1C-9321-36B0-DC34F064ED7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2AAD142-6CED-496D-E93C-F27411CDEDB7}"/>
              </a:ext>
            </a:extLst>
          </p:cNvPr>
          <p:cNvSpPr>
            <a:spLocks noGrp="1"/>
          </p:cNvSpPr>
          <p:nvPr>
            <p:ph type="title"/>
          </p:nvPr>
        </p:nvSpPr>
        <p:spPr>
          <a:xfrm>
            <a:off x="594360" y="0"/>
            <a:ext cx="6787747" cy="1593507"/>
          </a:xfrm>
        </p:spPr>
        <p:txBody>
          <a:bodyPr/>
          <a:lstStyle/>
          <a:p>
            <a:r>
              <a:rPr lang="en-US" sz="4400" dirty="0">
                <a:cs typeface="Arial" panose="020B0604020202020204" pitchFamily="34" charset="0"/>
              </a:rPr>
              <a:t>Examples that relate to Systemic Issues</a:t>
            </a:r>
            <a:endParaRPr lang="en-US" dirty="0"/>
          </a:p>
        </p:txBody>
      </p:sp>
      <p:sp>
        <p:nvSpPr>
          <p:cNvPr id="7" name="Slide Number Placeholder 6">
            <a:extLst>
              <a:ext uri="{FF2B5EF4-FFF2-40B4-BE49-F238E27FC236}">
                <a16:creationId xmlns:a16="http://schemas.microsoft.com/office/drawing/2014/main" id="{08F7C56B-9182-523B-F81D-9A6CB4ACB7DD}"/>
              </a:ext>
            </a:extLst>
          </p:cNvPr>
          <p:cNvSpPr>
            <a:spLocks noGrp="1"/>
          </p:cNvSpPr>
          <p:nvPr>
            <p:ph type="sldNum" sz="quarter" idx="4294967295"/>
          </p:nvPr>
        </p:nvSpPr>
        <p:spPr>
          <a:xfrm>
            <a:off x="11817350" y="6296025"/>
            <a:ext cx="374650" cy="350838"/>
          </a:xfrm>
        </p:spPr>
        <p:txBody>
          <a:bodyPr/>
          <a:lstStyle/>
          <a:p>
            <a:fld id="{294A09A9-5501-47C1-A89A-A340965A2BE2}" type="slidenum">
              <a:rPr lang="en-US" smtClean="0"/>
              <a:pPr/>
              <a:t>19</a:t>
            </a:fld>
            <a:endParaRPr lang="en-US" dirty="0">
              <a:latin typeface="+mn-lt"/>
            </a:endParaRPr>
          </a:p>
        </p:txBody>
      </p:sp>
      <p:sp>
        <p:nvSpPr>
          <p:cNvPr id="2" name="TextBox 1">
            <a:extLst>
              <a:ext uri="{FF2B5EF4-FFF2-40B4-BE49-F238E27FC236}">
                <a16:creationId xmlns:a16="http://schemas.microsoft.com/office/drawing/2014/main" id="{090CFFCB-4AA3-D112-EFEB-1BF2A0A860A3}"/>
              </a:ext>
            </a:extLst>
          </p:cNvPr>
          <p:cNvSpPr txBox="1"/>
          <p:nvPr/>
        </p:nvSpPr>
        <p:spPr>
          <a:xfrm>
            <a:off x="594360" y="1745093"/>
            <a:ext cx="10649029" cy="4397742"/>
          </a:xfrm>
          <a:prstGeom prst="rect">
            <a:avLst/>
          </a:prstGeom>
          <a:noFill/>
        </p:spPr>
        <p:txBody>
          <a:bodyPr wrap="square">
            <a:spAutoFit/>
          </a:bodyPr>
          <a:lstStyle/>
          <a:p>
            <a:pPr marL="457200" indent="-457200">
              <a:lnSpc>
                <a:spcPct val="107000"/>
              </a:lnSpc>
              <a:spcAft>
                <a:spcPts val="800"/>
              </a:spcAft>
              <a:buClr>
                <a:srgbClr val="00B050"/>
              </a:buClr>
              <a:buFont typeface="Wingdings" panose="05000000000000000000" pitchFamily="2" charset="2"/>
              <a:buChar char="§"/>
            </a:pPr>
            <a:r>
              <a:rPr lang="en-US" sz="2800" i="0" dirty="0">
                <a:solidFill>
                  <a:schemeClr val="bg1"/>
                </a:solidFill>
                <a:effectLst/>
                <a:cs typeface="Arial" panose="020B0604020202020204" pitchFamily="34" charset="0"/>
              </a:rPr>
              <a:t>Failure to respond to the request for a compromise within the prescribed turnaround times (90 days)</a:t>
            </a:r>
          </a:p>
          <a:p>
            <a:pPr marL="457200" indent="-457200">
              <a:lnSpc>
                <a:spcPct val="107000"/>
              </a:lnSpc>
              <a:spcAft>
                <a:spcPts val="800"/>
              </a:spcAft>
              <a:buClr>
                <a:srgbClr val="00B050"/>
              </a:buClr>
              <a:buFont typeface="Wingdings" panose="05000000000000000000" pitchFamily="2" charset="2"/>
              <a:buChar char="§"/>
            </a:pPr>
            <a:r>
              <a:rPr lang="en-US" sz="2800" i="0" dirty="0">
                <a:solidFill>
                  <a:schemeClr val="bg1"/>
                </a:solidFill>
                <a:effectLst/>
                <a:cs typeface="Arial" panose="020B0604020202020204" pitchFamily="34" charset="0"/>
              </a:rPr>
              <a:t>Failure to respond to the request for a deferred payment arrangement within the prescribed turnaround times (21 days)</a:t>
            </a:r>
            <a:r>
              <a:rPr lang="en-ZA" sz="2800" dirty="0">
                <a:solidFill>
                  <a:schemeClr val="bg1"/>
                </a:solidFill>
                <a:effectLst/>
                <a:ea typeface="Calibri" panose="020F0502020204030204" pitchFamily="34" charset="0"/>
                <a:cs typeface="Arial" panose="020B0604020202020204" pitchFamily="34" charset="0"/>
              </a:rPr>
              <a:t> </a:t>
            </a:r>
          </a:p>
          <a:p>
            <a:pPr marL="457200" indent="-457200">
              <a:lnSpc>
                <a:spcPct val="107000"/>
              </a:lnSpc>
              <a:spcAft>
                <a:spcPts val="800"/>
              </a:spcAft>
              <a:buClr>
                <a:srgbClr val="00B050"/>
              </a:buClr>
              <a:buFont typeface="Wingdings" panose="05000000000000000000" pitchFamily="2" charset="2"/>
              <a:buChar char="§"/>
            </a:pPr>
            <a:r>
              <a:rPr lang="en-ZA" sz="2800" dirty="0">
                <a:solidFill>
                  <a:schemeClr val="bg1"/>
                </a:solidFill>
                <a:cs typeface="Arial" panose="020B0604020202020204" pitchFamily="34" charset="0"/>
              </a:rPr>
              <a:t>Failure to respond to the request for a Suspension of payment within the prescribed turnaround times (30 business days)</a:t>
            </a:r>
          </a:p>
        </p:txBody>
      </p:sp>
    </p:spTree>
    <p:extLst>
      <p:ext uri="{BB962C8B-B14F-4D97-AF65-F5344CB8AC3E}">
        <p14:creationId xmlns:p14="http://schemas.microsoft.com/office/powerpoint/2010/main" val="241845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E8E1E-C9E8-5E4B-7811-D021E54FF663}"/>
            </a:ext>
          </a:extLst>
        </p:cNvPr>
        <p:cNvGrpSpPr/>
        <p:nvPr/>
      </p:nvGrpSpPr>
      <p:grpSpPr>
        <a:xfrm>
          <a:off x="0" y="0"/>
          <a:ext cx="0" cy="0"/>
          <a:chOff x="0" y="0"/>
          <a:chExt cx="0" cy="0"/>
        </a:xfrm>
      </p:grpSpPr>
      <p:pic>
        <p:nvPicPr>
          <p:cNvPr id="12" name="Picture 11" descr="A logo with a scale of balance&#10;&#10;AI-generated content may be incorrect.">
            <a:extLst>
              <a:ext uri="{FF2B5EF4-FFF2-40B4-BE49-F238E27FC236}">
                <a16:creationId xmlns:a16="http://schemas.microsoft.com/office/drawing/2014/main" id="{F9C99A48-A342-A20E-2D32-7D49327907E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27784" t="9517" r="28304"/>
          <a:stretch/>
        </p:blipFill>
        <p:spPr>
          <a:xfrm>
            <a:off x="9072880" y="0"/>
            <a:ext cx="2448560" cy="3566902"/>
          </a:xfrm>
          <a:prstGeom prst="rect">
            <a:avLst/>
          </a:prstGeom>
        </p:spPr>
      </p:pic>
      <p:sp>
        <p:nvSpPr>
          <p:cNvPr id="10" name="Rectangle 9">
            <a:extLst>
              <a:ext uri="{FF2B5EF4-FFF2-40B4-BE49-F238E27FC236}">
                <a16:creationId xmlns:a16="http://schemas.microsoft.com/office/drawing/2014/main" id="{D52E96EB-4E4D-8A97-D938-B6AB97E024FC}"/>
              </a:ext>
            </a:extLst>
          </p:cNvPr>
          <p:cNvSpPr/>
          <p:nvPr/>
        </p:nvSpPr>
        <p:spPr>
          <a:xfrm>
            <a:off x="0" y="4147760"/>
            <a:ext cx="12192000" cy="204871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E318634D-66BC-44B1-AAD0-B8BDE88DB4FA}"/>
              </a:ext>
            </a:extLst>
          </p:cNvPr>
          <p:cNvSpPr/>
          <p:nvPr/>
        </p:nvSpPr>
        <p:spPr>
          <a:xfrm>
            <a:off x="0" y="4285481"/>
            <a:ext cx="12192000" cy="204871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Rectangle 3">
            <a:extLst>
              <a:ext uri="{FF2B5EF4-FFF2-40B4-BE49-F238E27FC236}">
                <a16:creationId xmlns:a16="http://schemas.microsoft.com/office/drawing/2014/main" id="{277B8892-4559-F6DB-D61A-CA784BF1226D}"/>
              </a:ext>
            </a:extLst>
          </p:cNvPr>
          <p:cNvSpPr/>
          <p:nvPr/>
        </p:nvSpPr>
        <p:spPr>
          <a:xfrm>
            <a:off x="0" y="4423203"/>
            <a:ext cx="12192000" cy="2434797"/>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06705522-3C88-443C-68F7-DC25175CD538}"/>
              </a:ext>
            </a:extLst>
          </p:cNvPr>
          <p:cNvSpPr txBox="1"/>
          <p:nvPr/>
        </p:nvSpPr>
        <p:spPr>
          <a:xfrm>
            <a:off x="176217" y="2518657"/>
            <a:ext cx="11839565"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lumMod val="95000"/>
                    <a:lumOff val="5000"/>
                  </a:prstClr>
                </a:solidFill>
                <a:effectLst/>
                <a:uLnTx/>
                <a:uFillTx/>
                <a:latin typeface="Gotham" panose="02000504020000020004" pitchFamily="2" charset="0"/>
                <a:ea typeface="Aptos" panose="020B0004020202020204" pitchFamily="34" charset="0"/>
                <a:cs typeface="Arial" panose="020B0604020202020204" pitchFamily="34" charset="0"/>
              </a:rPr>
              <a:t>Office of the Tax Ombud </a:t>
            </a:r>
            <a:br>
              <a:rPr kumimoji="0" lang="en-US" sz="3600" b="1" i="0" u="none" strike="noStrike" kern="1200" cap="none" spc="0" normalizeH="0" baseline="0" noProof="0" dirty="0">
                <a:ln>
                  <a:noFill/>
                </a:ln>
                <a:solidFill>
                  <a:prstClr val="black">
                    <a:lumMod val="95000"/>
                    <a:lumOff val="5000"/>
                  </a:prstClr>
                </a:solidFill>
                <a:effectLst/>
                <a:uLnTx/>
                <a:uFillTx/>
                <a:latin typeface="Gotham" panose="02000504020000020004" pitchFamily="2" charset="0"/>
                <a:ea typeface="Aptos" panose="020B0004020202020204" pitchFamily="34" charset="0"/>
                <a:cs typeface="Arial" panose="020B0604020202020204" pitchFamily="34" charset="0"/>
              </a:rPr>
            </a:br>
            <a:r>
              <a:rPr kumimoji="0" lang="en-US" sz="6600" b="1" i="0" u="none" strike="noStrike" kern="1200" cap="none" spc="0" normalizeH="0" baseline="0" noProof="0" dirty="0">
                <a:ln>
                  <a:noFill/>
                </a:ln>
                <a:solidFill>
                  <a:prstClr val="black">
                    <a:lumMod val="95000"/>
                    <a:lumOff val="5000"/>
                  </a:prstClr>
                </a:solidFill>
                <a:effectLst/>
                <a:uLnTx/>
                <a:uFillTx/>
                <a:latin typeface="Gotham" panose="02000504020000020004" pitchFamily="2" charset="0"/>
                <a:ea typeface="Aptos" panose="020B0004020202020204" pitchFamily="34" charset="0"/>
                <a:cs typeface="Arial" panose="020B0604020202020204" pitchFamily="34" charset="0"/>
              </a:rPr>
              <a:t>Presentation</a:t>
            </a:r>
            <a:endParaRPr kumimoji="0" lang="en-ZA" sz="6600" i="0" u="none" strike="noStrike" kern="1200" cap="none" spc="0" normalizeH="0" baseline="0" noProof="0" dirty="0">
              <a:ln>
                <a:noFill/>
              </a:ln>
              <a:solidFill>
                <a:prstClr val="black">
                  <a:lumMod val="95000"/>
                  <a:lumOff val="5000"/>
                </a:prstClr>
              </a:solidFill>
              <a:effectLst/>
              <a:uLnTx/>
              <a:uFillTx/>
              <a:latin typeface="Gotham" panose="02000504020000020004" pitchFamily="2" charset="0"/>
              <a:ea typeface="Aptos" panose="020B0004020202020204" pitchFamily="34" charset="0"/>
              <a:cs typeface="+mn-cs"/>
            </a:endParaRPr>
          </a:p>
        </p:txBody>
      </p:sp>
      <p:sp>
        <p:nvSpPr>
          <p:cNvPr id="7" name="TextBox 6">
            <a:extLst>
              <a:ext uri="{FF2B5EF4-FFF2-40B4-BE49-F238E27FC236}">
                <a16:creationId xmlns:a16="http://schemas.microsoft.com/office/drawing/2014/main" id="{A211715C-6A2F-DF44-18FC-1A4FFD0B0ABB}"/>
              </a:ext>
            </a:extLst>
          </p:cNvPr>
          <p:cNvSpPr txBox="1"/>
          <p:nvPr/>
        </p:nvSpPr>
        <p:spPr>
          <a:xfrm>
            <a:off x="176217" y="4423203"/>
            <a:ext cx="11914210"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Gotham" panose="02000504020000020004" pitchFamily="2" charset="0"/>
              </a:rPr>
              <a:t>Frik Pretorius </a:t>
            </a:r>
            <a:r>
              <a:rPr kumimoji="0" lang="en-US" sz="3200" i="0" u="none" strike="noStrike" kern="1200" cap="none" spc="0" normalizeH="0" baseline="0" noProof="0" dirty="0">
                <a:ln>
                  <a:noFill/>
                </a:ln>
                <a:solidFill>
                  <a:prstClr val="white"/>
                </a:solidFill>
                <a:effectLst/>
                <a:uLnTx/>
                <a:uFillTx/>
                <a:latin typeface="Gotham" panose="02000504020000020004" pitchFamily="2" charset="0"/>
              </a:rPr>
              <a:t>Senior Manager: Legal Support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Gotham" panose="02000504020000020004" pitchFamily="2" charset="0"/>
              </a:rPr>
              <a:t>Francois Viljoen </a:t>
            </a:r>
            <a:r>
              <a:rPr kumimoji="0" lang="en-US" sz="3200" i="0" u="none" strike="noStrike" kern="1200" cap="none" spc="0" normalizeH="0" baseline="0" noProof="0" dirty="0">
                <a:ln>
                  <a:noFill/>
                </a:ln>
                <a:solidFill>
                  <a:prstClr val="white"/>
                </a:solidFill>
                <a:effectLst/>
                <a:uLnTx/>
                <a:uFillTx/>
                <a:latin typeface="Gotham" panose="02000504020000020004" pitchFamily="2" charset="0"/>
              </a:rPr>
              <a:t>Manager: Systemic Investigations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prstClr val="white"/>
              </a:solidFill>
              <a:latin typeface="Gotham" panose="0200050402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Gotham" panose="02000504020000020004" pitchFamily="2" charset="0"/>
              </a:rPr>
              <a:t>5 March 2026</a:t>
            </a:r>
            <a:endParaRPr kumimoji="0" lang="en-US" sz="3200" i="0" u="none" strike="noStrike" kern="1200" cap="none" spc="0" normalizeH="0" baseline="0" noProof="0" dirty="0">
              <a:ln>
                <a:noFill/>
              </a:ln>
              <a:solidFill>
                <a:prstClr val="white"/>
              </a:solidFill>
              <a:effectLst/>
              <a:uLnTx/>
              <a:uFillTx/>
              <a:latin typeface="Gotham" panose="02000504020000020004" pitchFamily="2" charset="0"/>
            </a:endParaRPr>
          </a:p>
        </p:txBody>
      </p:sp>
      <p:sp>
        <p:nvSpPr>
          <p:cNvPr id="3" name="Slide Number Placeholder 2">
            <a:extLst>
              <a:ext uri="{FF2B5EF4-FFF2-40B4-BE49-F238E27FC236}">
                <a16:creationId xmlns:a16="http://schemas.microsoft.com/office/drawing/2014/main" id="{73DE0138-9D38-AAC0-0D50-209A4B5A2B16}"/>
              </a:ext>
            </a:extLst>
          </p:cNvPr>
          <p:cNvSpPr>
            <a:spLocks noGrp="1"/>
          </p:cNvSpPr>
          <p:nvPr>
            <p:ph type="sldNum" sz="quarter" idx="12"/>
          </p:nvPr>
        </p:nvSpPr>
        <p:spPr/>
        <p:txBody>
          <a:bodyPr/>
          <a:lstStyle/>
          <a:p>
            <a:fld id="{562E537F-AB44-4724-8A3B-8C1F474FA36C}" type="slidenum">
              <a:rPr lang="en-ZA" smtClean="0"/>
              <a:t>2</a:t>
            </a:fld>
            <a:endParaRPr lang="en-ZA"/>
          </a:p>
        </p:txBody>
      </p:sp>
    </p:spTree>
    <p:extLst>
      <p:ext uri="{BB962C8B-B14F-4D97-AF65-F5344CB8AC3E}">
        <p14:creationId xmlns:p14="http://schemas.microsoft.com/office/powerpoint/2010/main" val="2870636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8BEC2-4208-D339-2FF0-13A34C064A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42EE3B3-C841-83FC-18B8-142D82ED7230}"/>
              </a:ext>
            </a:extLst>
          </p:cNvPr>
          <p:cNvSpPr>
            <a:spLocks noGrp="1"/>
          </p:cNvSpPr>
          <p:nvPr>
            <p:ph type="title"/>
          </p:nvPr>
        </p:nvSpPr>
        <p:spPr>
          <a:xfrm>
            <a:off x="454025" y="281219"/>
            <a:ext cx="6787747" cy="1593507"/>
          </a:xfrm>
        </p:spPr>
        <p:txBody>
          <a:bodyPr/>
          <a:lstStyle/>
          <a:p>
            <a:r>
              <a:rPr lang="en-US" sz="4400" dirty="0">
                <a:latin typeface="+mn-lt"/>
                <a:cs typeface="Arial" panose="020B0604020202020204" pitchFamily="34" charset="0"/>
              </a:rPr>
              <a:t>Examples that relate to</a:t>
            </a:r>
            <a:br>
              <a:rPr lang="en-US" sz="4400" dirty="0">
                <a:latin typeface="+mn-lt"/>
                <a:cs typeface="Arial" panose="020B0604020202020204" pitchFamily="34" charset="0"/>
              </a:rPr>
            </a:br>
            <a:r>
              <a:rPr lang="en-US" sz="4400" dirty="0">
                <a:latin typeface="+mn-lt"/>
                <a:cs typeface="Arial" panose="020B0604020202020204" pitchFamily="34" charset="0"/>
              </a:rPr>
              <a:t>Systemic Issues</a:t>
            </a:r>
            <a:endParaRPr lang="en-US" dirty="0">
              <a:latin typeface="+mn-lt"/>
            </a:endParaRPr>
          </a:p>
        </p:txBody>
      </p:sp>
      <p:sp>
        <p:nvSpPr>
          <p:cNvPr id="5" name="Slide Number Placeholder 4">
            <a:extLst>
              <a:ext uri="{FF2B5EF4-FFF2-40B4-BE49-F238E27FC236}">
                <a16:creationId xmlns:a16="http://schemas.microsoft.com/office/drawing/2014/main" id="{5F491A11-166E-8D15-B707-B461057E5E35}"/>
              </a:ext>
            </a:extLst>
          </p:cNvPr>
          <p:cNvSpPr>
            <a:spLocks noGrp="1"/>
          </p:cNvSpPr>
          <p:nvPr>
            <p:ph type="sldNum" sz="quarter" idx="4294967295"/>
          </p:nvPr>
        </p:nvSpPr>
        <p:spPr>
          <a:xfrm>
            <a:off x="11817350" y="6296025"/>
            <a:ext cx="374650" cy="350838"/>
          </a:xfrm>
        </p:spPr>
        <p:txBody>
          <a:bodyPr/>
          <a:lstStyle/>
          <a:p>
            <a:fld id="{294A09A9-5501-47C1-A89A-A340965A2BE2}" type="slidenum">
              <a:rPr lang="en-US" smtClean="0"/>
              <a:pPr/>
              <a:t>20</a:t>
            </a:fld>
            <a:endParaRPr lang="en-US" dirty="0">
              <a:latin typeface="+mn-lt"/>
            </a:endParaRPr>
          </a:p>
        </p:txBody>
      </p:sp>
      <p:sp>
        <p:nvSpPr>
          <p:cNvPr id="4" name="TextBox 3">
            <a:extLst>
              <a:ext uri="{FF2B5EF4-FFF2-40B4-BE49-F238E27FC236}">
                <a16:creationId xmlns:a16="http://schemas.microsoft.com/office/drawing/2014/main" id="{FC1381CF-39E1-81AF-49FF-91F118B48A87}"/>
              </a:ext>
            </a:extLst>
          </p:cNvPr>
          <p:cNvSpPr txBox="1"/>
          <p:nvPr/>
        </p:nvSpPr>
        <p:spPr>
          <a:xfrm>
            <a:off x="454025" y="2033660"/>
            <a:ext cx="11550650" cy="4103431"/>
          </a:xfrm>
          <a:prstGeom prst="rect">
            <a:avLst/>
          </a:prstGeom>
          <a:noFill/>
        </p:spPr>
        <p:txBody>
          <a:bodyPr wrap="square">
            <a:spAutoFit/>
          </a:bodyPr>
          <a:lstStyle/>
          <a:p>
            <a:pPr>
              <a:lnSpc>
                <a:spcPct val="107000"/>
              </a:lnSpc>
              <a:spcBef>
                <a:spcPts val="500"/>
              </a:spcBef>
              <a:spcAft>
                <a:spcPts val="800"/>
              </a:spcAft>
            </a:pPr>
            <a:r>
              <a:rPr lang="en-ZA" sz="2800" b="1" dirty="0">
                <a:solidFill>
                  <a:srgbClr val="00B050"/>
                </a:solidFill>
                <a:latin typeface="+mj-lt"/>
                <a:cs typeface="Arial" panose="020B0604020202020204" pitchFamily="34" charset="0"/>
              </a:rPr>
              <a:t>SARS repeat verification cases</a:t>
            </a:r>
            <a:r>
              <a:rPr lang="en-ZA" sz="2800" dirty="0">
                <a:solidFill>
                  <a:srgbClr val="00B050"/>
                </a:solidFill>
                <a:latin typeface="+mj-lt"/>
                <a:cs typeface="Arial" panose="020B0604020202020204" pitchFamily="34" charset="0"/>
              </a:rPr>
              <a:t>.</a:t>
            </a:r>
          </a:p>
          <a:p>
            <a:pPr marL="457200" indent="-457200">
              <a:lnSpc>
                <a:spcPct val="107000"/>
              </a:lnSpc>
              <a:spcBef>
                <a:spcPts val="500"/>
              </a:spcBef>
              <a:spcAft>
                <a:spcPts val="800"/>
              </a:spcAft>
              <a:buClr>
                <a:srgbClr val="00B050"/>
              </a:buClr>
              <a:buFont typeface="Wingdings" panose="05000000000000000000" pitchFamily="2" charset="2"/>
              <a:buChar char="§"/>
            </a:pPr>
            <a:r>
              <a:rPr lang="en-ZA" sz="2800" dirty="0">
                <a:solidFill>
                  <a:srgbClr val="000000"/>
                </a:solidFill>
                <a:latin typeface="+mj-lt"/>
                <a:cs typeface="Arial" panose="020B0604020202020204" pitchFamily="34" charset="0"/>
              </a:rPr>
              <a:t>Verification cases created due to two reasons which we believe is not appropriate: </a:t>
            </a:r>
          </a:p>
          <a:p>
            <a:pPr marL="914400" lvl="1" indent="-457200">
              <a:lnSpc>
                <a:spcPct val="107000"/>
              </a:lnSpc>
              <a:spcAft>
                <a:spcPts val="800"/>
              </a:spcAft>
              <a:buClr>
                <a:srgbClr val="00B050"/>
              </a:buClr>
              <a:buFont typeface="Wingdings" panose="05000000000000000000" pitchFamily="2" charset="2"/>
              <a:buChar char="§"/>
            </a:pPr>
            <a:r>
              <a:rPr lang="en-ZA" sz="2800" dirty="0">
                <a:solidFill>
                  <a:srgbClr val="000000"/>
                </a:solidFill>
                <a:latin typeface="+mj-lt"/>
                <a:cs typeface="Arial" panose="020B0604020202020204" pitchFamily="34" charset="0"/>
              </a:rPr>
              <a:t>Verification case created because of SARS issuing of a reduced assessment to give effect to the outcome of a dispute; and</a:t>
            </a:r>
          </a:p>
          <a:p>
            <a:pPr marL="914400" lvl="1" indent="-457200">
              <a:lnSpc>
                <a:spcPct val="107000"/>
              </a:lnSpc>
              <a:spcAft>
                <a:spcPts val="800"/>
              </a:spcAft>
              <a:buClr>
                <a:srgbClr val="00B050"/>
              </a:buClr>
              <a:buFont typeface="Wingdings" panose="05000000000000000000" pitchFamily="2" charset="2"/>
              <a:buChar char="§"/>
            </a:pPr>
            <a:r>
              <a:rPr lang="en-ZA" sz="2800" dirty="0">
                <a:solidFill>
                  <a:srgbClr val="000000"/>
                </a:solidFill>
                <a:latin typeface="+mj-lt"/>
                <a:cs typeface="Arial" panose="020B0604020202020204" pitchFamily="34" charset="0"/>
              </a:rPr>
              <a:t>Repeat verification cases with same risk and same requested supporting documentation</a:t>
            </a:r>
          </a:p>
        </p:txBody>
      </p:sp>
    </p:spTree>
    <p:extLst>
      <p:ext uri="{BB962C8B-B14F-4D97-AF65-F5344CB8AC3E}">
        <p14:creationId xmlns:p14="http://schemas.microsoft.com/office/powerpoint/2010/main" val="1207849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59D94-AF9F-71FE-4A59-8A975A32D3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B5C666C-8591-0F25-C0EB-6E10A97DD025}"/>
              </a:ext>
            </a:extLst>
          </p:cNvPr>
          <p:cNvSpPr>
            <a:spLocks noGrp="1"/>
          </p:cNvSpPr>
          <p:nvPr>
            <p:ph type="title"/>
          </p:nvPr>
        </p:nvSpPr>
        <p:spPr>
          <a:xfrm>
            <a:off x="645160" y="294669"/>
            <a:ext cx="6787747" cy="1593507"/>
          </a:xfrm>
        </p:spPr>
        <p:txBody>
          <a:bodyPr/>
          <a:lstStyle/>
          <a:p>
            <a:r>
              <a:rPr lang="en-US" dirty="0">
                <a:latin typeface="+mn-lt"/>
                <a:cs typeface="Arial" panose="020B0604020202020204" pitchFamily="34" charset="0"/>
              </a:rPr>
              <a:t>When to lodge a complaint</a:t>
            </a:r>
            <a:br>
              <a:rPr lang="en-US" dirty="0">
                <a:latin typeface="+mn-lt"/>
                <a:cs typeface="Arial" panose="020B0604020202020204" pitchFamily="34" charset="0"/>
              </a:rPr>
            </a:br>
            <a:r>
              <a:rPr lang="en-US" dirty="0">
                <a:latin typeface="+mn-lt"/>
                <a:cs typeface="Arial" panose="020B0604020202020204" pitchFamily="34" charset="0"/>
              </a:rPr>
              <a:t>with the Tax Ombud:</a:t>
            </a:r>
          </a:p>
        </p:txBody>
      </p:sp>
      <p:sp>
        <p:nvSpPr>
          <p:cNvPr id="5" name="Slide Number Placeholder 4">
            <a:extLst>
              <a:ext uri="{FF2B5EF4-FFF2-40B4-BE49-F238E27FC236}">
                <a16:creationId xmlns:a16="http://schemas.microsoft.com/office/drawing/2014/main" id="{41B7560B-98E3-4250-1D9E-3FF6D6C642AF}"/>
              </a:ext>
            </a:extLst>
          </p:cNvPr>
          <p:cNvSpPr>
            <a:spLocks noGrp="1"/>
          </p:cNvSpPr>
          <p:nvPr>
            <p:ph type="sldNum" sz="quarter" idx="4294967295"/>
          </p:nvPr>
        </p:nvSpPr>
        <p:spPr>
          <a:xfrm>
            <a:off x="11817350" y="6296025"/>
            <a:ext cx="374650" cy="350838"/>
          </a:xfrm>
        </p:spPr>
        <p:txBody>
          <a:bodyPr/>
          <a:lstStyle/>
          <a:p>
            <a:fld id="{294A09A9-5501-47C1-A89A-A340965A2BE2}" type="slidenum">
              <a:rPr lang="en-US" smtClean="0"/>
              <a:pPr/>
              <a:t>21</a:t>
            </a:fld>
            <a:endParaRPr lang="en-US" dirty="0">
              <a:latin typeface="+mn-lt"/>
            </a:endParaRPr>
          </a:p>
        </p:txBody>
      </p:sp>
      <p:sp>
        <p:nvSpPr>
          <p:cNvPr id="4" name="TextBox 3">
            <a:extLst>
              <a:ext uri="{FF2B5EF4-FFF2-40B4-BE49-F238E27FC236}">
                <a16:creationId xmlns:a16="http://schemas.microsoft.com/office/drawing/2014/main" id="{4F1D836A-157E-2F50-C51D-0BB998A37CB4}"/>
              </a:ext>
            </a:extLst>
          </p:cNvPr>
          <p:cNvSpPr txBox="1"/>
          <p:nvPr/>
        </p:nvSpPr>
        <p:spPr>
          <a:xfrm>
            <a:off x="540383" y="2052215"/>
            <a:ext cx="11276967" cy="4079771"/>
          </a:xfrm>
          <a:prstGeom prst="rect">
            <a:avLst/>
          </a:prstGeom>
          <a:noFill/>
        </p:spPr>
        <p:txBody>
          <a:bodyPr wrap="square">
            <a:spAutoFit/>
          </a:bodyPr>
          <a:lstStyle/>
          <a:p>
            <a:pPr>
              <a:lnSpc>
                <a:spcPct val="107000"/>
              </a:lnSpc>
              <a:spcAft>
                <a:spcPts val="800"/>
              </a:spcAft>
            </a:pPr>
            <a:r>
              <a:rPr lang="en-ZA" sz="2000" dirty="0">
                <a:solidFill>
                  <a:schemeClr val="bg1"/>
                </a:solidFill>
                <a:effectLst/>
                <a:ea typeface="Calibri" panose="020F0502020204030204" pitchFamily="34" charset="0"/>
                <a:cs typeface="Arial" panose="020B0604020202020204" pitchFamily="34" charset="0"/>
              </a:rPr>
              <a:t>After a taxpayer has exhausted the SARS complaints mechanism </a:t>
            </a:r>
            <a:r>
              <a:rPr lang="en-ZA" sz="2000" b="1" dirty="0">
                <a:solidFill>
                  <a:srgbClr val="00B050"/>
                </a:solidFill>
                <a:effectLst/>
                <a:ea typeface="Calibri" panose="020F0502020204030204" pitchFamily="34" charset="0"/>
                <a:cs typeface="Arial" panose="020B0604020202020204" pitchFamily="34" charset="0"/>
              </a:rPr>
              <a:t>(Complaints Management Office) – Section 18(4)</a:t>
            </a:r>
            <a:r>
              <a:rPr lang="en-ZA" sz="2000" b="1" dirty="0">
                <a:solidFill>
                  <a:schemeClr val="bg1"/>
                </a:solidFill>
                <a:effectLst/>
                <a:ea typeface="Calibri" panose="020F0502020204030204" pitchFamily="34" charset="0"/>
                <a:cs typeface="Arial" panose="020B0604020202020204" pitchFamily="34" charset="0"/>
              </a:rPr>
              <a:t>, </a:t>
            </a:r>
            <a:r>
              <a:rPr lang="en-ZA" sz="2000" dirty="0">
                <a:solidFill>
                  <a:schemeClr val="bg1"/>
                </a:solidFill>
                <a:effectLst/>
                <a:ea typeface="Calibri" panose="020F0502020204030204" pitchFamily="34" charset="0"/>
                <a:cs typeface="Arial" panose="020B0604020202020204" pitchFamily="34" charset="0"/>
              </a:rPr>
              <a:t>unless there are compelling circumstances for not doing so – Section 18(5)</a:t>
            </a:r>
          </a:p>
          <a:p>
            <a:pPr>
              <a:lnSpc>
                <a:spcPct val="107000"/>
              </a:lnSpc>
              <a:spcAft>
                <a:spcPts val="800"/>
              </a:spcAft>
            </a:pPr>
            <a:r>
              <a:rPr lang="en-ZA" sz="2000" b="1" dirty="0">
                <a:solidFill>
                  <a:schemeClr val="bg1"/>
                </a:solidFill>
                <a:effectLst/>
                <a:ea typeface="Calibri" panose="020F0502020204030204" pitchFamily="34" charset="0"/>
                <a:cs typeface="Arial" panose="020B0604020202020204" pitchFamily="34" charset="0"/>
              </a:rPr>
              <a:t>How do you lodge a complaint?</a:t>
            </a:r>
            <a:endParaRPr lang="en-ZA" sz="2000" dirty="0">
              <a:solidFill>
                <a:schemeClr val="bg1"/>
              </a:solidFill>
              <a:effectLst/>
              <a:ea typeface="Calibri" panose="020F0502020204030204" pitchFamily="34" charset="0"/>
              <a:cs typeface="Arial" panose="020B0604020202020204" pitchFamily="34" charset="0"/>
            </a:endParaRPr>
          </a:p>
          <a:p>
            <a:pPr>
              <a:lnSpc>
                <a:spcPct val="107000"/>
              </a:lnSpc>
              <a:spcAft>
                <a:spcPts val="800"/>
              </a:spcAft>
            </a:pPr>
            <a:r>
              <a:rPr lang="en-ZA" sz="2000" b="1" dirty="0">
                <a:solidFill>
                  <a:srgbClr val="00B050"/>
                </a:solidFill>
                <a:effectLst/>
                <a:ea typeface="Calibri" panose="020F0502020204030204" pitchFamily="34" charset="0"/>
                <a:cs typeface="Arial" panose="020B0604020202020204" pitchFamily="34" charset="0"/>
              </a:rPr>
              <a:t>Step 1</a:t>
            </a:r>
            <a:r>
              <a:rPr lang="en-ZA" sz="2000" dirty="0">
                <a:solidFill>
                  <a:srgbClr val="00B050"/>
                </a:solidFill>
                <a:effectLst/>
                <a:ea typeface="Calibri" panose="020F0502020204030204" pitchFamily="34" charset="0"/>
                <a:cs typeface="Arial" panose="020B0604020202020204" pitchFamily="34" charset="0"/>
              </a:rPr>
              <a:t>: </a:t>
            </a:r>
            <a:r>
              <a:rPr lang="en-ZA" sz="2000" dirty="0">
                <a:solidFill>
                  <a:schemeClr val="bg1"/>
                </a:solidFill>
                <a:effectLst/>
                <a:ea typeface="Calibri" panose="020F0502020204030204" pitchFamily="34" charset="0"/>
                <a:cs typeface="Arial" panose="020B0604020202020204" pitchFamily="34" charset="0"/>
              </a:rPr>
              <a:t>Obtain a </a:t>
            </a:r>
            <a:r>
              <a:rPr lang="en-ZA" sz="2000" b="1" dirty="0">
                <a:solidFill>
                  <a:schemeClr val="bg1"/>
                </a:solidFill>
                <a:effectLst/>
                <a:ea typeface="Calibri" panose="020F0502020204030204" pitchFamily="34" charset="0"/>
                <a:cs typeface="Arial" panose="020B0604020202020204" pitchFamily="34" charset="0"/>
              </a:rPr>
              <a:t>complaint</a:t>
            </a:r>
            <a:r>
              <a:rPr lang="en-ZA" sz="2000" dirty="0">
                <a:solidFill>
                  <a:schemeClr val="bg1"/>
                </a:solidFill>
                <a:effectLst/>
                <a:ea typeface="Calibri" panose="020F0502020204030204" pitchFamily="34" charset="0"/>
                <a:cs typeface="Arial" panose="020B0604020202020204" pitchFamily="34" charset="0"/>
              </a:rPr>
              <a:t> form </a:t>
            </a:r>
          </a:p>
          <a:p>
            <a:pPr marL="342900" indent="-342900">
              <a:lnSpc>
                <a:spcPct val="107000"/>
              </a:lnSpc>
              <a:spcAft>
                <a:spcPts val="800"/>
              </a:spcAft>
              <a:buClr>
                <a:srgbClr val="00B050"/>
              </a:buClr>
              <a:buFont typeface="Wingdings" panose="05000000000000000000" pitchFamily="2" charset="2"/>
              <a:buChar char="§"/>
            </a:pPr>
            <a:r>
              <a:rPr lang="en-ZA" sz="2000" dirty="0">
                <a:solidFill>
                  <a:schemeClr val="bg1"/>
                </a:solidFill>
                <a:effectLst/>
                <a:ea typeface="Calibri" panose="020F0502020204030204" pitchFamily="34" charset="0"/>
                <a:cs typeface="Arial" panose="020B0604020202020204" pitchFamily="34" charset="0"/>
              </a:rPr>
              <a:t>Website (online submission) - </a:t>
            </a:r>
            <a:r>
              <a:rPr lang="en-ZA" sz="2000" b="1" u="sng" dirty="0">
                <a:solidFill>
                  <a:srgbClr val="00B050"/>
                </a:solidFill>
                <a:effectLs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www.taxombud.gov.za</a:t>
            </a:r>
            <a:endParaRPr lang="en-ZA" sz="2000" b="1" dirty="0">
              <a:solidFill>
                <a:srgbClr val="00B050"/>
              </a:solidFill>
              <a:effectLst/>
              <a:ea typeface="Calibri" panose="020F0502020204030204" pitchFamily="34" charset="0"/>
              <a:cs typeface="Arial" panose="020B0604020202020204" pitchFamily="34" charset="0"/>
            </a:endParaRPr>
          </a:p>
          <a:p>
            <a:pPr marL="342900" indent="-342900">
              <a:lnSpc>
                <a:spcPct val="107000"/>
              </a:lnSpc>
              <a:spcAft>
                <a:spcPts val="800"/>
              </a:spcAft>
              <a:buClr>
                <a:srgbClr val="00B050"/>
              </a:buClr>
              <a:buFont typeface="Wingdings" panose="05000000000000000000" pitchFamily="2" charset="2"/>
              <a:buChar char="§"/>
            </a:pPr>
            <a:r>
              <a:rPr lang="en-ZA" sz="2000" dirty="0">
                <a:solidFill>
                  <a:schemeClr val="bg1"/>
                </a:solidFill>
                <a:effectLst/>
                <a:ea typeface="Calibri" panose="020F0502020204030204" pitchFamily="34" charset="0"/>
                <a:cs typeface="Arial" panose="020B0604020202020204" pitchFamily="34" charset="0"/>
              </a:rPr>
              <a:t>OTO - Menlyn Corner, 2</a:t>
            </a:r>
            <a:r>
              <a:rPr lang="en-ZA" sz="2000" baseline="30000" dirty="0">
                <a:solidFill>
                  <a:schemeClr val="bg1"/>
                </a:solidFill>
                <a:effectLst/>
                <a:ea typeface="Calibri" panose="020F0502020204030204" pitchFamily="34" charset="0"/>
                <a:cs typeface="Arial" panose="020B0604020202020204" pitchFamily="34" charset="0"/>
              </a:rPr>
              <a:t>nd</a:t>
            </a:r>
            <a:r>
              <a:rPr lang="en-ZA" sz="2000" dirty="0">
                <a:solidFill>
                  <a:schemeClr val="bg1"/>
                </a:solidFill>
                <a:effectLst/>
                <a:ea typeface="Calibri" panose="020F0502020204030204" pitchFamily="34" charset="0"/>
                <a:cs typeface="Arial" panose="020B0604020202020204" pitchFamily="34" charset="0"/>
              </a:rPr>
              <a:t> Floor, 87 Frikkie De Beer Street, Menlyn, Pretoria</a:t>
            </a:r>
          </a:p>
          <a:p>
            <a:pPr marL="342900" indent="-342900">
              <a:lnSpc>
                <a:spcPct val="107000"/>
              </a:lnSpc>
              <a:spcAft>
                <a:spcPts val="800"/>
              </a:spcAft>
              <a:buClr>
                <a:srgbClr val="00B050"/>
              </a:buClr>
              <a:buFont typeface="Wingdings" panose="05000000000000000000" pitchFamily="2" charset="2"/>
              <a:buChar char="§"/>
            </a:pPr>
            <a:r>
              <a:rPr lang="en-ZA" sz="2000" dirty="0">
                <a:solidFill>
                  <a:schemeClr val="bg1"/>
                </a:solidFill>
                <a:effectLst/>
                <a:ea typeface="Calibri" panose="020F0502020204030204" pitchFamily="34" charset="0"/>
                <a:cs typeface="Arial" panose="020B0604020202020204" pitchFamily="34" charset="0"/>
              </a:rPr>
              <a:t>Toll Free number – 0800 662 837</a:t>
            </a:r>
          </a:p>
          <a:p>
            <a:pPr marL="342900" indent="-342900">
              <a:lnSpc>
                <a:spcPct val="107000"/>
              </a:lnSpc>
              <a:spcAft>
                <a:spcPts val="800"/>
              </a:spcAft>
              <a:buClr>
                <a:srgbClr val="00B050"/>
              </a:buClr>
              <a:buFont typeface="Wingdings" panose="05000000000000000000" pitchFamily="2" charset="2"/>
              <a:buChar char="§"/>
            </a:pPr>
            <a:r>
              <a:rPr lang="en-ZA" sz="2000" dirty="0">
                <a:solidFill>
                  <a:schemeClr val="bg1"/>
                </a:solidFill>
                <a:effectLst/>
                <a:ea typeface="Calibri" panose="020F0502020204030204" pitchFamily="34" charset="0"/>
                <a:cs typeface="Arial" panose="020B0604020202020204" pitchFamily="34" charset="0"/>
              </a:rPr>
              <a:t>Fax - 012 452 5013</a:t>
            </a:r>
          </a:p>
          <a:p>
            <a:pPr marL="342900" indent="-342900">
              <a:lnSpc>
                <a:spcPct val="107000"/>
              </a:lnSpc>
              <a:spcAft>
                <a:spcPts val="800"/>
              </a:spcAft>
              <a:buClr>
                <a:srgbClr val="00B050"/>
              </a:buClr>
              <a:buFont typeface="Wingdings" panose="05000000000000000000" pitchFamily="2" charset="2"/>
              <a:buChar char="§"/>
            </a:pPr>
            <a:r>
              <a:rPr lang="en-ZA" sz="2000" dirty="0">
                <a:solidFill>
                  <a:schemeClr val="bg1"/>
                </a:solidFill>
                <a:effectLst/>
                <a:ea typeface="Calibri" panose="020F0502020204030204" pitchFamily="34" charset="0"/>
                <a:cs typeface="Arial" panose="020B0604020202020204" pitchFamily="34" charset="0"/>
              </a:rPr>
              <a:t>Post - Menlyn Corner, 2</a:t>
            </a:r>
            <a:r>
              <a:rPr lang="en-ZA" sz="2000" baseline="30000" dirty="0">
                <a:solidFill>
                  <a:schemeClr val="bg1"/>
                </a:solidFill>
                <a:effectLst/>
                <a:ea typeface="Calibri" panose="020F0502020204030204" pitchFamily="34" charset="0"/>
                <a:cs typeface="Arial" panose="020B0604020202020204" pitchFamily="34" charset="0"/>
              </a:rPr>
              <a:t>nd</a:t>
            </a:r>
            <a:r>
              <a:rPr lang="en-ZA" sz="2000" dirty="0">
                <a:solidFill>
                  <a:schemeClr val="bg1"/>
                </a:solidFill>
                <a:effectLst/>
                <a:ea typeface="Calibri" panose="020F0502020204030204" pitchFamily="34" charset="0"/>
                <a:cs typeface="Arial" panose="020B0604020202020204" pitchFamily="34" charset="0"/>
              </a:rPr>
              <a:t> Floor, 87 Frikkie De Beer Street, Menlyn, Pretoria</a:t>
            </a:r>
            <a:endParaRPr lang="en-ZA" sz="2000" dirty="0">
              <a:solidFill>
                <a:schemeClr val="bg1"/>
              </a:solidFill>
              <a:cs typeface="Arial" panose="020B0604020202020204" pitchFamily="34" charset="0"/>
            </a:endParaRPr>
          </a:p>
        </p:txBody>
      </p:sp>
    </p:spTree>
    <p:extLst>
      <p:ext uri="{BB962C8B-B14F-4D97-AF65-F5344CB8AC3E}">
        <p14:creationId xmlns:p14="http://schemas.microsoft.com/office/powerpoint/2010/main" val="3917376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D0A1D-E591-773D-A783-A0977CA2CEF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DD60DDE-E2DE-EDB2-6A00-42444A6C1B15}"/>
              </a:ext>
            </a:extLst>
          </p:cNvPr>
          <p:cNvSpPr txBox="1"/>
          <p:nvPr/>
        </p:nvSpPr>
        <p:spPr>
          <a:xfrm>
            <a:off x="594360" y="1717709"/>
            <a:ext cx="9949233" cy="4412426"/>
          </a:xfrm>
          <a:prstGeom prst="rect">
            <a:avLst/>
          </a:prstGeom>
          <a:noFill/>
        </p:spPr>
        <p:txBody>
          <a:bodyPr wrap="square">
            <a:spAutoFit/>
          </a:bodyPr>
          <a:lstStyle/>
          <a:p>
            <a:pPr algn="just">
              <a:lnSpc>
                <a:spcPct val="107000"/>
              </a:lnSpc>
              <a:spcAft>
                <a:spcPts val="800"/>
              </a:spcAft>
            </a:pPr>
            <a:r>
              <a:rPr lang="en-US" sz="2400" b="1" dirty="0">
                <a:solidFill>
                  <a:srgbClr val="00B050"/>
                </a:solidFill>
                <a:effectLst/>
                <a:ea typeface="Calibri" panose="020F0502020204030204" pitchFamily="34" charset="0"/>
                <a:cs typeface="Arial" panose="020B0604020202020204" pitchFamily="34" charset="0"/>
              </a:rPr>
              <a:t>Step 2: Complete the form in full </a:t>
            </a:r>
          </a:p>
          <a:p>
            <a:pPr marL="457200" indent="-457200" algn="just">
              <a:lnSpc>
                <a:spcPct val="107000"/>
              </a:lnSpc>
              <a:spcAft>
                <a:spcPts val="800"/>
              </a:spcAft>
              <a:buClr>
                <a:srgbClr val="00B050"/>
              </a:buClr>
              <a:buFont typeface="Wingdings" panose="05000000000000000000" pitchFamily="2" charset="2"/>
              <a:buChar char="§"/>
            </a:pPr>
            <a:r>
              <a:rPr lang="en-US" sz="2400" dirty="0">
                <a:solidFill>
                  <a:schemeClr val="bg1"/>
                </a:solidFill>
                <a:effectLst/>
                <a:ea typeface="Calibri" panose="020F0502020204030204" pitchFamily="34" charset="0"/>
                <a:cs typeface="Arial" panose="020B0604020202020204" pitchFamily="34" charset="0"/>
              </a:rPr>
              <a:t>Document the factual situation in chronological order including SARS case numbers and attach all supporting documents;</a:t>
            </a:r>
          </a:p>
          <a:p>
            <a:pPr marL="457200" indent="-457200" algn="just">
              <a:lnSpc>
                <a:spcPct val="107000"/>
              </a:lnSpc>
              <a:spcAft>
                <a:spcPts val="800"/>
              </a:spcAft>
              <a:buClr>
                <a:srgbClr val="00B050"/>
              </a:buClr>
              <a:buFont typeface="Wingdings" panose="05000000000000000000" pitchFamily="2" charset="2"/>
              <a:buChar char="§"/>
            </a:pPr>
            <a:r>
              <a:rPr lang="en-US" sz="2400" dirty="0">
                <a:solidFill>
                  <a:schemeClr val="bg1"/>
                </a:solidFill>
                <a:effectLst/>
                <a:ea typeface="Calibri" panose="020F0502020204030204" pitchFamily="34" charset="0"/>
                <a:cs typeface="Arial" panose="020B0604020202020204" pitchFamily="34" charset="0"/>
              </a:rPr>
              <a:t>Use correct tax reference number;</a:t>
            </a:r>
          </a:p>
          <a:p>
            <a:pPr marL="457200" indent="-457200" algn="just">
              <a:lnSpc>
                <a:spcPct val="107000"/>
              </a:lnSpc>
              <a:spcAft>
                <a:spcPts val="800"/>
              </a:spcAft>
              <a:buClr>
                <a:srgbClr val="00B050"/>
              </a:buClr>
              <a:buFont typeface="Wingdings" panose="05000000000000000000" pitchFamily="2" charset="2"/>
              <a:buChar char="§"/>
            </a:pPr>
            <a:r>
              <a:rPr lang="en-US" sz="2400" dirty="0">
                <a:solidFill>
                  <a:schemeClr val="bg1"/>
                </a:solidFill>
                <a:effectLst/>
                <a:ea typeface="Calibri" panose="020F0502020204030204" pitchFamily="34" charset="0"/>
                <a:cs typeface="Arial" panose="020B0604020202020204" pitchFamily="34" charset="0"/>
              </a:rPr>
              <a:t>Indicate the period you are complaining about;</a:t>
            </a:r>
          </a:p>
          <a:p>
            <a:pPr marL="457200" indent="-457200" algn="just">
              <a:lnSpc>
                <a:spcPct val="107000"/>
              </a:lnSpc>
              <a:spcAft>
                <a:spcPts val="800"/>
              </a:spcAft>
              <a:buClr>
                <a:srgbClr val="00B050"/>
              </a:buClr>
              <a:buFont typeface="Wingdings" panose="05000000000000000000" pitchFamily="2" charset="2"/>
              <a:buChar char="§"/>
            </a:pPr>
            <a:r>
              <a:rPr lang="en-US" sz="2400" dirty="0">
                <a:solidFill>
                  <a:schemeClr val="bg1"/>
                </a:solidFill>
                <a:effectLst/>
                <a:ea typeface="Calibri" panose="020F0502020204030204" pitchFamily="34" charset="0"/>
                <a:cs typeface="Arial" panose="020B0604020202020204" pitchFamily="34" charset="0"/>
              </a:rPr>
              <a:t>Indicate your desired outcome - OTO will capture the complaint and issue a letter of acknowledgement and will decide how to handle the complaint or recommend alternative remedies for you.</a:t>
            </a:r>
          </a:p>
        </p:txBody>
      </p:sp>
      <p:sp>
        <p:nvSpPr>
          <p:cNvPr id="7" name="Title 2">
            <a:extLst>
              <a:ext uri="{FF2B5EF4-FFF2-40B4-BE49-F238E27FC236}">
                <a16:creationId xmlns:a16="http://schemas.microsoft.com/office/drawing/2014/main" id="{32E02136-FBB7-F799-5657-4DD7B9892182}"/>
              </a:ext>
            </a:extLst>
          </p:cNvPr>
          <p:cNvSpPr>
            <a:spLocks noGrp="1"/>
          </p:cNvSpPr>
          <p:nvPr>
            <p:ph type="title"/>
          </p:nvPr>
        </p:nvSpPr>
        <p:spPr>
          <a:xfrm>
            <a:off x="594360" y="124202"/>
            <a:ext cx="6787747" cy="1593507"/>
          </a:xfrm>
        </p:spPr>
        <p:txBody>
          <a:bodyPr/>
          <a:lstStyle/>
          <a:p>
            <a:r>
              <a:rPr lang="en-US" dirty="0">
                <a:latin typeface="+mn-lt"/>
                <a:cs typeface="Arial" panose="020B0604020202020204" pitchFamily="34" charset="0"/>
              </a:rPr>
              <a:t>When to lodge a complaint</a:t>
            </a:r>
            <a:br>
              <a:rPr lang="en-US" dirty="0">
                <a:latin typeface="+mn-lt"/>
                <a:cs typeface="Arial" panose="020B0604020202020204" pitchFamily="34" charset="0"/>
              </a:rPr>
            </a:br>
            <a:r>
              <a:rPr lang="en-US" dirty="0">
                <a:latin typeface="+mn-lt"/>
                <a:cs typeface="Arial" panose="020B0604020202020204" pitchFamily="34" charset="0"/>
              </a:rPr>
              <a:t>with the Tax Ombud:</a:t>
            </a:r>
          </a:p>
        </p:txBody>
      </p:sp>
      <p:sp>
        <p:nvSpPr>
          <p:cNvPr id="9" name="Slide Number Placeholder 8">
            <a:extLst>
              <a:ext uri="{FF2B5EF4-FFF2-40B4-BE49-F238E27FC236}">
                <a16:creationId xmlns:a16="http://schemas.microsoft.com/office/drawing/2014/main" id="{CCC4443C-5D05-C9E5-C124-EB92142438EA}"/>
              </a:ext>
            </a:extLst>
          </p:cNvPr>
          <p:cNvSpPr>
            <a:spLocks noGrp="1"/>
          </p:cNvSpPr>
          <p:nvPr>
            <p:ph type="sldNum" sz="quarter" idx="4294967295"/>
          </p:nvPr>
        </p:nvSpPr>
        <p:spPr>
          <a:xfrm>
            <a:off x="11817350" y="6296025"/>
            <a:ext cx="374650" cy="350838"/>
          </a:xfrm>
        </p:spPr>
        <p:txBody>
          <a:bodyPr/>
          <a:lstStyle/>
          <a:p>
            <a:fld id="{294A09A9-5501-47C1-A89A-A340965A2BE2}" type="slidenum">
              <a:rPr lang="en-US" smtClean="0"/>
              <a:pPr/>
              <a:t>22</a:t>
            </a:fld>
            <a:endParaRPr lang="en-US" dirty="0">
              <a:latin typeface="+mn-lt"/>
            </a:endParaRPr>
          </a:p>
        </p:txBody>
      </p:sp>
    </p:spTree>
    <p:extLst>
      <p:ext uri="{BB962C8B-B14F-4D97-AF65-F5344CB8AC3E}">
        <p14:creationId xmlns:p14="http://schemas.microsoft.com/office/powerpoint/2010/main" val="2116506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FB5AE3-B4F7-C84B-80A5-90A9D7AD5F74}"/>
              </a:ext>
            </a:extLst>
          </p:cNvPr>
          <p:cNvSpPr txBox="1"/>
          <p:nvPr/>
        </p:nvSpPr>
        <p:spPr>
          <a:xfrm>
            <a:off x="285749" y="2774920"/>
            <a:ext cx="9366251" cy="1990032"/>
          </a:xfrm>
          <a:prstGeom prst="rect">
            <a:avLst/>
          </a:prstGeom>
          <a:noFill/>
        </p:spPr>
        <p:txBody>
          <a:bodyPr wrap="square">
            <a:spAutoFit/>
          </a:bodyPr>
          <a:lstStyle/>
          <a:p>
            <a:pPr>
              <a:lnSpc>
                <a:spcPct val="107000"/>
              </a:lnSpc>
              <a:spcAft>
                <a:spcPts val="800"/>
              </a:spcAft>
            </a:pPr>
            <a:r>
              <a:rPr lang="en-ZA" sz="2800" b="1" dirty="0">
                <a:solidFill>
                  <a:srgbClr val="00B050"/>
                </a:solidFill>
                <a:effectLst/>
                <a:ea typeface="Calibri" panose="020F0502020204030204" pitchFamily="34" charset="0"/>
                <a:cs typeface="Arial" panose="020B0604020202020204" pitchFamily="34" charset="0"/>
              </a:rPr>
              <a:t>Step 3: Sign and Date all forms </a:t>
            </a:r>
          </a:p>
          <a:p>
            <a:pPr>
              <a:lnSpc>
                <a:spcPct val="107000"/>
              </a:lnSpc>
              <a:spcAft>
                <a:spcPts val="800"/>
              </a:spcAft>
            </a:pPr>
            <a:r>
              <a:rPr lang="en-ZA" sz="2800" dirty="0">
                <a:solidFill>
                  <a:schemeClr val="bg1"/>
                </a:solidFill>
                <a:effectLst/>
                <a:ea typeface="Calibri" panose="020F0502020204030204" pitchFamily="34" charset="0"/>
                <a:cs typeface="Arial" panose="020B0604020202020204" pitchFamily="34" charset="0"/>
              </a:rPr>
              <a:t>When using a representative, the complainant must submit, a power of attorney, along with certified ID copies of the complainant and the representative</a:t>
            </a:r>
            <a:r>
              <a:rPr lang="en-ZA" sz="2800" dirty="0">
                <a:solidFill>
                  <a:schemeClr val="bg1"/>
                </a:solidFill>
                <a:effectLst/>
                <a:ea typeface="Calibri" panose="020F0502020204030204" pitchFamily="34" charset="0"/>
                <a:cs typeface="Times New Roman" panose="02020603050405020304" pitchFamily="18" charset="0"/>
              </a:rPr>
              <a:t>.</a:t>
            </a:r>
          </a:p>
        </p:txBody>
      </p:sp>
      <p:sp>
        <p:nvSpPr>
          <p:cNvPr id="2" name="Title 2">
            <a:extLst>
              <a:ext uri="{FF2B5EF4-FFF2-40B4-BE49-F238E27FC236}">
                <a16:creationId xmlns:a16="http://schemas.microsoft.com/office/drawing/2014/main" id="{AC411CED-A7C3-C5C5-5A6F-457BF8BE4A45}"/>
              </a:ext>
            </a:extLst>
          </p:cNvPr>
          <p:cNvSpPr>
            <a:spLocks noGrp="1"/>
          </p:cNvSpPr>
          <p:nvPr>
            <p:ph type="title"/>
          </p:nvPr>
        </p:nvSpPr>
        <p:spPr>
          <a:xfrm>
            <a:off x="492760" y="1046822"/>
            <a:ext cx="6787747" cy="1593507"/>
          </a:xfrm>
        </p:spPr>
        <p:txBody>
          <a:bodyPr/>
          <a:lstStyle/>
          <a:p>
            <a:r>
              <a:rPr lang="en-US" dirty="0">
                <a:latin typeface="+mn-lt"/>
                <a:cs typeface="Arial" panose="020B0604020202020204" pitchFamily="34" charset="0"/>
              </a:rPr>
              <a:t>When to lodge a complaint</a:t>
            </a:r>
            <a:br>
              <a:rPr lang="en-US" dirty="0">
                <a:latin typeface="+mn-lt"/>
                <a:cs typeface="Arial" panose="020B0604020202020204" pitchFamily="34" charset="0"/>
              </a:rPr>
            </a:br>
            <a:r>
              <a:rPr lang="en-US" dirty="0">
                <a:latin typeface="+mn-lt"/>
                <a:cs typeface="Arial" panose="020B0604020202020204" pitchFamily="34" charset="0"/>
              </a:rPr>
              <a:t>with the Tax Ombud:</a:t>
            </a:r>
          </a:p>
        </p:txBody>
      </p:sp>
      <p:sp>
        <p:nvSpPr>
          <p:cNvPr id="7" name="Footer Placeholder 6">
            <a:extLst>
              <a:ext uri="{FF2B5EF4-FFF2-40B4-BE49-F238E27FC236}">
                <a16:creationId xmlns:a16="http://schemas.microsoft.com/office/drawing/2014/main" id="{614E5DED-44CC-79B7-2BD4-9C1BC9F7DC84}"/>
              </a:ext>
            </a:extLst>
          </p:cNvPr>
          <p:cNvSpPr>
            <a:spLocks noGrp="1"/>
          </p:cNvSpPr>
          <p:nvPr>
            <p:ph type="ftr" sz="quarter" idx="4294967295"/>
          </p:nvPr>
        </p:nvSpPr>
        <p:spPr>
          <a:xfrm>
            <a:off x="0" y="0"/>
            <a:ext cx="0" cy="0"/>
          </a:xfrm>
        </p:spPr>
        <p:txBody>
          <a:bodyPr/>
          <a:lstStyle/>
          <a:p>
            <a:r>
              <a:rPr lang="en-ZA" dirty="0"/>
              <a:t>Business Breakfast</a:t>
            </a:r>
          </a:p>
        </p:txBody>
      </p:sp>
      <p:sp>
        <p:nvSpPr>
          <p:cNvPr id="8" name="Slide Number Placeholder 7">
            <a:extLst>
              <a:ext uri="{FF2B5EF4-FFF2-40B4-BE49-F238E27FC236}">
                <a16:creationId xmlns:a16="http://schemas.microsoft.com/office/drawing/2014/main" id="{9687A656-9934-0F00-4A29-EFF4AC2B4452}"/>
              </a:ext>
            </a:extLst>
          </p:cNvPr>
          <p:cNvSpPr>
            <a:spLocks noGrp="1"/>
          </p:cNvSpPr>
          <p:nvPr>
            <p:ph type="sldNum" sz="quarter" idx="4294967295"/>
          </p:nvPr>
        </p:nvSpPr>
        <p:spPr>
          <a:xfrm>
            <a:off x="11817350" y="6296025"/>
            <a:ext cx="374650" cy="350838"/>
          </a:xfrm>
        </p:spPr>
        <p:txBody>
          <a:bodyPr/>
          <a:lstStyle/>
          <a:p>
            <a:fld id="{A13D0AF8-EB01-40CF-BAAE-A344DF311285}" type="slidenum">
              <a:rPr lang="en-ZA" smtClean="0"/>
              <a:t>23</a:t>
            </a:fld>
            <a:endParaRPr lang="en-ZA"/>
          </a:p>
        </p:txBody>
      </p:sp>
    </p:spTree>
    <p:extLst>
      <p:ext uri="{BB962C8B-B14F-4D97-AF65-F5344CB8AC3E}">
        <p14:creationId xmlns:p14="http://schemas.microsoft.com/office/powerpoint/2010/main" val="1917780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EEDEDE1-C056-D6AB-73F5-D75A5677B4B9}"/>
              </a:ext>
            </a:extLst>
          </p:cNvPr>
          <p:cNvSpPr txBox="1"/>
          <p:nvPr/>
        </p:nvSpPr>
        <p:spPr>
          <a:xfrm>
            <a:off x="989217" y="3247488"/>
            <a:ext cx="6093822" cy="2914901"/>
          </a:xfrm>
          <a:prstGeom prst="rect">
            <a:avLst/>
          </a:prstGeom>
          <a:noFill/>
          <a:effectLst/>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tab pos="457200" algn="l"/>
              </a:tabLst>
              <a:defRPr/>
            </a:pPr>
            <a:r>
              <a:rPr kumimoji="0" lang="en-US" sz="4400" b="1" i="0" u="none" strike="noStrike" kern="1200" cap="none" spc="0" normalizeH="0" baseline="0" noProof="0" dirty="0">
                <a:ln>
                  <a:noFill/>
                </a:ln>
                <a:solidFill>
                  <a:srgbClr val="00B050"/>
                </a:solidFill>
                <a:effectLst/>
                <a:uLnTx/>
                <a:uFillTx/>
                <a:ea typeface="Calibri" panose="020F0502020204030204" pitchFamily="34" charset="0"/>
                <a:cs typeface="Times New Roman" panose="02020603050405020304" pitchFamily="18" charset="0"/>
              </a:rPr>
              <a:t>Compilation of Taxpayer Rights, Entitlements and Obligations </a:t>
            </a:r>
            <a:endParaRPr kumimoji="0" lang="en-ZA" sz="4400" b="0" i="0" u="none" strike="noStrike" kern="1200" cap="none" spc="0" normalizeH="0" baseline="0" noProof="0" dirty="0">
              <a:ln>
                <a:noFill/>
              </a:ln>
              <a:solidFill>
                <a:srgbClr val="00B050"/>
              </a:solidFill>
              <a:effectLst/>
              <a:uLnTx/>
              <a:uFillTx/>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974FF713-FD83-556E-6BB3-BB8A64E794C8}"/>
              </a:ext>
            </a:extLst>
          </p:cNvPr>
          <p:cNvGrpSpPr/>
          <p:nvPr/>
        </p:nvGrpSpPr>
        <p:grpSpPr>
          <a:xfrm>
            <a:off x="6288223" y="366925"/>
            <a:ext cx="4406152" cy="6279938"/>
            <a:chOff x="6675838" y="366925"/>
            <a:chExt cx="4945637" cy="7048848"/>
          </a:xfrm>
        </p:grpSpPr>
        <p:pic>
          <p:nvPicPr>
            <p:cNvPr id="7" name="Picture 6" descr="Website&#10;&#10;Description automatically generated with low confidence">
              <a:extLst>
                <a:ext uri="{FF2B5EF4-FFF2-40B4-BE49-F238E27FC236}">
                  <a16:creationId xmlns:a16="http://schemas.microsoft.com/office/drawing/2014/main" id="{06679C6E-B17F-AF14-36E8-2920512792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480000">
              <a:off x="6675838" y="366925"/>
              <a:ext cx="4945637" cy="7048848"/>
            </a:xfrm>
            <a:prstGeom prst="rect">
              <a:avLst/>
            </a:prstGeom>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8B5818E0-D884-ADA5-2065-4C0831D0C12E}"/>
                </a:ext>
              </a:extLst>
            </p:cNvPr>
            <p:cNvSpPr/>
            <p:nvPr/>
          </p:nvSpPr>
          <p:spPr>
            <a:xfrm rot="600000">
              <a:off x="7453206" y="4876799"/>
              <a:ext cx="1590675" cy="4857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6" name="Footer Placeholder 5">
            <a:extLst>
              <a:ext uri="{FF2B5EF4-FFF2-40B4-BE49-F238E27FC236}">
                <a16:creationId xmlns:a16="http://schemas.microsoft.com/office/drawing/2014/main" id="{2F19C75D-E3E8-FF60-28C3-C9D3B9919D6D}"/>
              </a:ext>
            </a:extLst>
          </p:cNvPr>
          <p:cNvSpPr>
            <a:spLocks noGrp="1"/>
          </p:cNvSpPr>
          <p:nvPr>
            <p:ph type="ftr" sz="quarter" idx="4294967295"/>
          </p:nvPr>
        </p:nvSpPr>
        <p:spPr>
          <a:xfrm>
            <a:off x="0" y="0"/>
            <a:ext cx="0" cy="0"/>
          </a:xfrm>
        </p:spPr>
        <p:txBody>
          <a:bodyPr/>
          <a:lstStyle/>
          <a:p>
            <a:r>
              <a:rPr lang="en-ZA"/>
              <a:t>Business Breakfast</a:t>
            </a:r>
          </a:p>
        </p:txBody>
      </p:sp>
      <p:sp>
        <p:nvSpPr>
          <p:cNvPr id="9" name="Slide Number Placeholder 8">
            <a:extLst>
              <a:ext uri="{FF2B5EF4-FFF2-40B4-BE49-F238E27FC236}">
                <a16:creationId xmlns:a16="http://schemas.microsoft.com/office/drawing/2014/main" id="{9C18CAE4-F137-0764-E88F-0C611CDB03FF}"/>
              </a:ext>
            </a:extLst>
          </p:cNvPr>
          <p:cNvSpPr>
            <a:spLocks noGrp="1"/>
          </p:cNvSpPr>
          <p:nvPr>
            <p:ph type="sldNum" sz="quarter" idx="4294967295"/>
          </p:nvPr>
        </p:nvSpPr>
        <p:spPr>
          <a:xfrm>
            <a:off x="11817350" y="6296025"/>
            <a:ext cx="374650" cy="350838"/>
          </a:xfrm>
        </p:spPr>
        <p:txBody>
          <a:bodyPr/>
          <a:lstStyle/>
          <a:p>
            <a:fld id="{A13D0AF8-EB01-40CF-BAAE-A344DF311285}" type="slidenum">
              <a:rPr lang="en-ZA" smtClean="0"/>
              <a:t>24</a:t>
            </a:fld>
            <a:endParaRPr lang="en-ZA"/>
          </a:p>
        </p:txBody>
      </p:sp>
    </p:spTree>
    <p:extLst>
      <p:ext uri="{BB962C8B-B14F-4D97-AF65-F5344CB8AC3E}">
        <p14:creationId xmlns:p14="http://schemas.microsoft.com/office/powerpoint/2010/main" val="3921553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6A8A-7FFB-B258-7FF8-C4F7D8EE6C29}"/>
              </a:ext>
            </a:extLst>
          </p:cNvPr>
          <p:cNvSpPr>
            <a:spLocks noGrp="1"/>
          </p:cNvSpPr>
          <p:nvPr>
            <p:ph type="title"/>
          </p:nvPr>
        </p:nvSpPr>
        <p:spPr>
          <a:xfrm>
            <a:off x="454660" y="70811"/>
            <a:ext cx="9895840" cy="1593507"/>
          </a:xfrm>
          <a:effectLst/>
        </p:spPr>
        <p:txBody>
          <a:bodyPr>
            <a:normAutofit/>
          </a:bodyPr>
          <a:lstStyle/>
          <a:p>
            <a:r>
              <a:rPr lang="en-US" sz="4800" spc="0" dirty="0">
                <a:latin typeface="+mn-lt"/>
              </a:rPr>
              <a:t>You have the right of</a:t>
            </a:r>
            <a:br>
              <a:rPr lang="en-US" sz="4800" spc="0" dirty="0">
                <a:latin typeface="+mn-lt"/>
              </a:rPr>
            </a:br>
            <a:r>
              <a:rPr lang="en-US" sz="4800" spc="0" dirty="0">
                <a:latin typeface="+mn-lt"/>
              </a:rPr>
              <a:t>access to information</a:t>
            </a:r>
          </a:p>
        </p:txBody>
      </p:sp>
      <p:sp>
        <p:nvSpPr>
          <p:cNvPr id="3" name="Content Placeholder 2">
            <a:extLst>
              <a:ext uri="{FF2B5EF4-FFF2-40B4-BE49-F238E27FC236}">
                <a16:creationId xmlns:a16="http://schemas.microsoft.com/office/drawing/2014/main" id="{8CB2B00B-EE65-3424-BEE1-A3F9CBC0A323}"/>
              </a:ext>
            </a:extLst>
          </p:cNvPr>
          <p:cNvSpPr>
            <a:spLocks noGrp="1"/>
          </p:cNvSpPr>
          <p:nvPr>
            <p:ph sz="quarter" idx="13"/>
          </p:nvPr>
        </p:nvSpPr>
        <p:spPr>
          <a:xfrm>
            <a:off x="454660" y="1926318"/>
            <a:ext cx="11222991" cy="3708517"/>
          </a:xfrm>
        </p:spPr>
        <p:txBody>
          <a:bodyPr>
            <a:noAutofit/>
          </a:bodyPr>
          <a:lstStyle/>
          <a:p>
            <a:pPr>
              <a:lnSpc>
                <a:spcPct val="110000"/>
              </a:lnSpc>
              <a:buClr>
                <a:srgbClr val="00B050"/>
              </a:buClr>
              <a:buFont typeface="Wingdings" panose="05000000000000000000" pitchFamily="2" charset="2"/>
              <a:buChar char="§"/>
            </a:pPr>
            <a:r>
              <a:rPr lang="en-US" sz="2000" b="0" dirty="0">
                <a:solidFill>
                  <a:schemeClr val="bg1"/>
                </a:solidFill>
                <a:cs typeface="Arial" panose="020B0604020202020204" pitchFamily="34" charset="0"/>
              </a:rPr>
              <a:t>How to comply with tax laws; (SARS Website, Call Centre, walk-ins at Branch Offices)</a:t>
            </a:r>
          </a:p>
          <a:p>
            <a:pPr>
              <a:lnSpc>
                <a:spcPct val="110000"/>
              </a:lnSpc>
              <a:buClr>
                <a:srgbClr val="00B050"/>
              </a:buClr>
              <a:buFont typeface="Wingdings" panose="05000000000000000000" pitchFamily="2" charset="2"/>
              <a:buChar char="§"/>
            </a:pPr>
            <a:r>
              <a:rPr lang="en-US" sz="2000" b="0" dirty="0">
                <a:solidFill>
                  <a:schemeClr val="bg1"/>
                </a:solidFill>
                <a:cs typeface="Arial" panose="020B0604020202020204" pitchFamily="34" charset="0"/>
              </a:rPr>
              <a:t>Information relating to your own tax affairs – Some requests require PAIA applications; (Payment arrangements, Compromise, reasons for assessment)</a:t>
            </a:r>
          </a:p>
          <a:p>
            <a:pPr>
              <a:lnSpc>
                <a:spcPct val="110000"/>
              </a:lnSpc>
              <a:buClr>
                <a:srgbClr val="00B050"/>
              </a:buClr>
              <a:buFont typeface="Wingdings" panose="05000000000000000000" pitchFamily="2" charset="2"/>
              <a:buChar char="§"/>
            </a:pPr>
            <a:r>
              <a:rPr lang="en-US" sz="2000" b="0" dirty="0">
                <a:solidFill>
                  <a:schemeClr val="bg1"/>
                </a:solidFill>
                <a:cs typeface="Arial" panose="020B0604020202020204" pitchFamily="34" charset="0"/>
              </a:rPr>
              <a:t>Decisions made by SARS – Some requests require PAJA requests; (Every decision made by SARS that is not subject to objection and appeal)</a:t>
            </a:r>
          </a:p>
          <a:p>
            <a:pPr>
              <a:lnSpc>
                <a:spcPct val="110000"/>
              </a:lnSpc>
              <a:buClr>
                <a:srgbClr val="00B050"/>
              </a:buClr>
              <a:buFont typeface="Wingdings" panose="05000000000000000000" pitchFamily="2" charset="2"/>
              <a:buChar char="§"/>
            </a:pPr>
            <a:r>
              <a:rPr lang="en-US" sz="2000" b="0" dirty="0">
                <a:solidFill>
                  <a:schemeClr val="bg1"/>
                </a:solidFill>
                <a:cs typeface="Arial" panose="020B0604020202020204" pitchFamily="34" charset="0"/>
              </a:rPr>
              <a:t>Accurate info about the services of SARS and the OTO; (SARS Client Charter, Website)</a:t>
            </a:r>
          </a:p>
          <a:p>
            <a:pPr>
              <a:lnSpc>
                <a:spcPct val="110000"/>
              </a:lnSpc>
              <a:buClr>
                <a:srgbClr val="00B050"/>
              </a:buClr>
              <a:buFont typeface="Wingdings" panose="05000000000000000000" pitchFamily="2" charset="2"/>
              <a:buChar char="§"/>
            </a:pPr>
            <a:r>
              <a:rPr lang="en-US" sz="2000" b="0" dirty="0">
                <a:solidFill>
                  <a:schemeClr val="bg1"/>
                </a:solidFill>
                <a:cs typeface="Arial" panose="020B0604020202020204" pitchFamily="34" charset="0"/>
              </a:rPr>
              <a:t>Service Levels.</a:t>
            </a:r>
          </a:p>
        </p:txBody>
      </p:sp>
      <p:sp>
        <p:nvSpPr>
          <p:cNvPr id="6" name="Footer Placeholder 5">
            <a:extLst>
              <a:ext uri="{FF2B5EF4-FFF2-40B4-BE49-F238E27FC236}">
                <a16:creationId xmlns:a16="http://schemas.microsoft.com/office/drawing/2014/main" id="{E76DDCFA-AB8F-5F88-CA98-4B6BD49061F0}"/>
              </a:ext>
            </a:extLst>
          </p:cNvPr>
          <p:cNvSpPr>
            <a:spLocks noGrp="1"/>
          </p:cNvSpPr>
          <p:nvPr>
            <p:ph type="ftr" sz="quarter" idx="4294967295"/>
          </p:nvPr>
        </p:nvSpPr>
        <p:spPr>
          <a:xfrm>
            <a:off x="0" y="0"/>
            <a:ext cx="0" cy="0"/>
          </a:xfrm>
        </p:spPr>
        <p:txBody>
          <a:bodyPr/>
          <a:lstStyle/>
          <a:p>
            <a:r>
              <a:rPr lang="en-ZA" dirty="0"/>
              <a:t>Business Breakfast</a:t>
            </a:r>
          </a:p>
        </p:txBody>
      </p:sp>
      <p:sp>
        <p:nvSpPr>
          <p:cNvPr id="7" name="Slide Number Placeholder 6">
            <a:extLst>
              <a:ext uri="{FF2B5EF4-FFF2-40B4-BE49-F238E27FC236}">
                <a16:creationId xmlns:a16="http://schemas.microsoft.com/office/drawing/2014/main" id="{2B27477D-19D2-4773-0A55-5237B0703DD1}"/>
              </a:ext>
            </a:extLst>
          </p:cNvPr>
          <p:cNvSpPr>
            <a:spLocks noGrp="1"/>
          </p:cNvSpPr>
          <p:nvPr>
            <p:ph type="sldNum" sz="quarter" idx="4294967295"/>
          </p:nvPr>
        </p:nvSpPr>
        <p:spPr>
          <a:xfrm>
            <a:off x="11817350" y="6296025"/>
            <a:ext cx="374650" cy="350838"/>
          </a:xfrm>
        </p:spPr>
        <p:txBody>
          <a:bodyPr/>
          <a:lstStyle/>
          <a:p>
            <a:fld id="{A13D0AF8-EB01-40CF-BAAE-A344DF311285}" type="slidenum">
              <a:rPr lang="en-ZA" smtClean="0"/>
              <a:t>25</a:t>
            </a:fld>
            <a:endParaRPr lang="en-ZA"/>
          </a:p>
        </p:txBody>
      </p:sp>
    </p:spTree>
    <p:extLst>
      <p:ext uri="{BB962C8B-B14F-4D97-AF65-F5344CB8AC3E}">
        <p14:creationId xmlns:p14="http://schemas.microsoft.com/office/powerpoint/2010/main" val="66221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6A8A-7FFB-B258-7FF8-C4F7D8EE6C29}"/>
              </a:ext>
            </a:extLst>
          </p:cNvPr>
          <p:cNvSpPr>
            <a:spLocks noGrp="1"/>
          </p:cNvSpPr>
          <p:nvPr>
            <p:ph type="title"/>
          </p:nvPr>
        </p:nvSpPr>
        <p:spPr>
          <a:xfrm>
            <a:off x="594360" y="-18766"/>
            <a:ext cx="10480040" cy="1593507"/>
          </a:xfrm>
          <a:effectLst/>
        </p:spPr>
        <p:txBody>
          <a:bodyPr>
            <a:normAutofit/>
          </a:bodyPr>
          <a:lstStyle/>
          <a:p>
            <a:r>
              <a:rPr lang="en-US" spc="0" dirty="0">
                <a:latin typeface="+mj-lt"/>
              </a:rPr>
              <a:t>You are entitled to receive quality and timely service from SARS</a:t>
            </a:r>
          </a:p>
        </p:txBody>
      </p:sp>
      <p:sp>
        <p:nvSpPr>
          <p:cNvPr id="3" name="Content Placeholder 2">
            <a:extLst>
              <a:ext uri="{FF2B5EF4-FFF2-40B4-BE49-F238E27FC236}">
                <a16:creationId xmlns:a16="http://schemas.microsoft.com/office/drawing/2014/main" id="{8CB2B00B-EE65-3424-BEE1-A3F9CBC0A323}"/>
              </a:ext>
            </a:extLst>
          </p:cNvPr>
          <p:cNvSpPr>
            <a:spLocks noGrp="1"/>
          </p:cNvSpPr>
          <p:nvPr>
            <p:ph sz="quarter" idx="13"/>
          </p:nvPr>
        </p:nvSpPr>
        <p:spPr>
          <a:xfrm>
            <a:off x="594360" y="1574741"/>
            <a:ext cx="11965940" cy="3708517"/>
          </a:xfrm>
        </p:spPr>
        <p:txBody>
          <a:bodyPr>
            <a:noAutofit/>
          </a:bodyPr>
          <a:lstStyle/>
          <a:p>
            <a:pPr>
              <a:lnSpc>
                <a:spcPct val="120000"/>
              </a:lnSpc>
              <a:buClr>
                <a:srgbClr val="00B050"/>
              </a:buClr>
              <a:buFont typeface="Wingdings" panose="05000000000000000000" pitchFamily="2" charset="2"/>
              <a:buChar char="§"/>
            </a:pPr>
            <a:r>
              <a:rPr lang="en-US" sz="1800" b="0" dirty="0">
                <a:solidFill>
                  <a:schemeClr val="bg1">
                    <a:lumMod val="95000"/>
                    <a:lumOff val="5000"/>
                  </a:schemeClr>
                </a:solidFill>
              </a:rPr>
              <a:t>Prompt, courteous and professional assistance in your dealings with SARS;</a:t>
            </a:r>
          </a:p>
          <a:p>
            <a:pPr>
              <a:lnSpc>
                <a:spcPct val="120000"/>
              </a:lnSpc>
              <a:buClr>
                <a:srgbClr val="00B050"/>
              </a:buClr>
              <a:buFont typeface="Wingdings" panose="05000000000000000000" pitchFamily="2" charset="2"/>
              <a:buChar char="§"/>
            </a:pPr>
            <a:r>
              <a:rPr lang="en-US" sz="1800" b="0" dirty="0">
                <a:solidFill>
                  <a:schemeClr val="bg1">
                    <a:lumMod val="95000"/>
                    <a:lumOff val="5000"/>
                  </a:schemeClr>
                </a:solidFill>
              </a:rPr>
              <a:t>Some practical examples include, for instance, that taxpayers should be:</a:t>
            </a:r>
          </a:p>
          <a:p>
            <a:pPr>
              <a:lnSpc>
                <a:spcPct val="120000"/>
              </a:lnSpc>
              <a:buClr>
                <a:srgbClr val="00B050"/>
              </a:buClr>
              <a:buFont typeface="Wingdings" panose="05000000000000000000" pitchFamily="2" charset="2"/>
              <a:buChar char="§"/>
            </a:pPr>
            <a:r>
              <a:rPr lang="en-US" sz="1800" b="0" dirty="0">
                <a:solidFill>
                  <a:schemeClr val="bg1">
                    <a:lumMod val="95000"/>
                    <a:lumOff val="5000"/>
                  </a:schemeClr>
                </a:solidFill>
              </a:rPr>
              <a:t>Notified when they are selected for an audit or verification;</a:t>
            </a:r>
          </a:p>
          <a:p>
            <a:pPr>
              <a:lnSpc>
                <a:spcPct val="120000"/>
              </a:lnSpc>
              <a:buClr>
                <a:srgbClr val="00B050"/>
              </a:buClr>
              <a:buFont typeface="Wingdings" panose="05000000000000000000" pitchFamily="2" charset="2"/>
              <a:buChar char="§"/>
            </a:pPr>
            <a:r>
              <a:rPr lang="en-US" sz="1800" b="0" dirty="0">
                <a:solidFill>
                  <a:schemeClr val="bg1">
                    <a:lumMod val="95000"/>
                    <a:lumOff val="5000"/>
                  </a:schemeClr>
                </a:solidFill>
              </a:rPr>
              <a:t>Kept up to date of the progress of such an audit;</a:t>
            </a:r>
          </a:p>
          <a:p>
            <a:pPr>
              <a:lnSpc>
                <a:spcPct val="120000"/>
              </a:lnSpc>
              <a:buClr>
                <a:srgbClr val="00B050"/>
              </a:buClr>
              <a:buFont typeface="Wingdings" panose="05000000000000000000" pitchFamily="2" charset="2"/>
              <a:buChar char="§"/>
            </a:pPr>
            <a:r>
              <a:rPr lang="en-US" sz="1800" b="0" dirty="0">
                <a:solidFill>
                  <a:schemeClr val="bg1">
                    <a:lumMod val="95000"/>
                    <a:lumOff val="5000"/>
                  </a:schemeClr>
                </a:solidFill>
              </a:rPr>
              <a:t>Notified of the outcome of an objection within 60 days after delivery of a valid objection to SARS;</a:t>
            </a:r>
          </a:p>
          <a:p>
            <a:pPr>
              <a:lnSpc>
                <a:spcPct val="120000"/>
              </a:lnSpc>
              <a:buClr>
                <a:srgbClr val="00B050"/>
              </a:buClr>
              <a:buFont typeface="Wingdings" panose="05000000000000000000" pitchFamily="2" charset="2"/>
              <a:buChar char="§"/>
            </a:pPr>
            <a:r>
              <a:rPr lang="en-US" sz="1800" b="0" dirty="0">
                <a:solidFill>
                  <a:schemeClr val="bg1">
                    <a:lumMod val="95000"/>
                    <a:lumOff val="5000"/>
                  </a:schemeClr>
                </a:solidFill>
              </a:rPr>
              <a:t>Notified within 30 days after lodging a valid appeal if the dispute is suitable for alternative dispute resolution.</a:t>
            </a:r>
          </a:p>
          <a:p>
            <a:pPr>
              <a:lnSpc>
                <a:spcPct val="120000"/>
              </a:lnSpc>
              <a:buClr>
                <a:srgbClr val="00B050"/>
              </a:buClr>
              <a:buFont typeface="Wingdings" panose="05000000000000000000" pitchFamily="2" charset="2"/>
              <a:buChar char="§"/>
            </a:pPr>
            <a:r>
              <a:rPr lang="en-US" sz="1800" dirty="0">
                <a:solidFill>
                  <a:schemeClr val="bg1">
                    <a:lumMod val="95000"/>
                    <a:lumOff val="5000"/>
                  </a:schemeClr>
                </a:solidFill>
              </a:rPr>
              <a:t>NB: these are only examples and not an exhaustive list!</a:t>
            </a:r>
          </a:p>
        </p:txBody>
      </p:sp>
      <p:sp>
        <p:nvSpPr>
          <p:cNvPr id="6" name="Footer Placeholder 5">
            <a:extLst>
              <a:ext uri="{FF2B5EF4-FFF2-40B4-BE49-F238E27FC236}">
                <a16:creationId xmlns:a16="http://schemas.microsoft.com/office/drawing/2014/main" id="{FC9FEC3B-73E2-BCCC-7208-E809A1F15F26}"/>
              </a:ext>
            </a:extLst>
          </p:cNvPr>
          <p:cNvSpPr>
            <a:spLocks noGrp="1"/>
          </p:cNvSpPr>
          <p:nvPr>
            <p:ph type="ftr" sz="quarter" idx="4294967295"/>
          </p:nvPr>
        </p:nvSpPr>
        <p:spPr>
          <a:xfrm>
            <a:off x="0" y="0"/>
            <a:ext cx="0" cy="0"/>
          </a:xfrm>
        </p:spPr>
        <p:txBody>
          <a:bodyPr/>
          <a:lstStyle/>
          <a:p>
            <a:r>
              <a:rPr lang="en-ZA"/>
              <a:t>Business Breakfast</a:t>
            </a:r>
          </a:p>
        </p:txBody>
      </p:sp>
      <p:sp>
        <p:nvSpPr>
          <p:cNvPr id="7" name="Slide Number Placeholder 6">
            <a:extLst>
              <a:ext uri="{FF2B5EF4-FFF2-40B4-BE49-F238E27FC236}">
                <a16:creationId xmlns:a16="http://schemas.microsoft.com/office/drawing/2014/main" id="{26B3CE12-6733-F807-820B-545C74C5F86C}"/>
              </a:ext>
            </a:extLst>
          </p:cNvPr>
          <p:cNvSpPr>
            <a:spLocks noGrp="1"/>
          </p:cNvSpPr>
          <p:nvPr>
            <p:ph type="sldNum" sz="quarter" idx="4294967295"/>
          </p:nvPr>
        </p:nvSpPr>
        <p:spPr>
          <a:xfrm>
            <a:off x="11817350" y="6296025"/>
            <a:ext cx="374650" cy="350838"/>
          </a:xfrm>
        </p:spPr>
        <p:txBody>
          <a:bodyPr/>
          <a:lstStyle/>
          <a:p>
            <a:fld id="{A13D0AF8-EB01-40CF-BAAE-A344DF311285}" type="slidenum">
              <a:rPr lang="en-ZA" smtClean="0"/>
              <a:t>26</a:t>
            </a:fld>
            <a:endParaRPr lang="en-ZA"/>
          </a:p>
        </p:txBody>
      </p:sp>
    </p:spTree>
    <p:extLst>
      <p:ext uri="{BB962C8B-B14F-4D97-AF65-F5344CB8AC3E}">
        <p14:creationId xmlns:p14="http://schemas.microsoft.com/office/powerpoint/2010/main" val="1586646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6A8A-7FFB-B258-7FF8-C4F7D8EE6C29}"/>
              </a:ext>
            </a:extLst>
          </p:cNvPr>
          <p:cNvSpPr>
            <a:spLocks noGrp="1"/>
          </p:cNvSpPr>
          <p:nvPr>
            <p:ph type="title"/>
          </p:nvPr>
        </p:nvSpPr>
        <p:spPr>
          <a:xfrm>
            <a:off x="409573" y="-187034"/>
            <a:ext cx="11525250" cy="1325563"/>
          </a:xfrm>
          <a:effectLst>
            <a:outerShdw blurRad="50800" dist="38100" dir="2700000" algn="tl" rotWithShape="0">
              <a:prstClr val="black">
                <a:alpha val="40000"/>
              </a:prstClr>
            </a:outerShdw>
          </a:effectLst>
        </p:spPr>
        <p:txBody>
          <a:bodyPr>
            <a:normAutofit/>
          </a:bodyPr>
          <a:lstStyle/>
          <a:p>
            <a:r>
              <a:rPr lang="en-US" sz="3600" spc="-150" dirty="0"/>
              <a:t>You are entitled to receive quality and timely service from SARS</a:t>
            </a:r>
          </a:p>
        </p:txBody>
      </p:sp>
      <p:sp>
        <p:nvSpPr>
          <p:cNvPr id="3" name="Content Placeholder 2">
            <a:extLst>
              <a:ext uri="{FF2B5EF4-FFF2-40B4-BE49-F238E27FC236}">
                <a16:creationId xmlns:a16="http://schemas.microsoft.com/office/drawing/2014/main" id="{8CB2B00B-EE65-3424-BEE1-A3F9CBC0A323}"/>
              </a:ext>
            </a:extLst>
          </p:cNvPr>
          <p:cNvSpPr>
            <a:spLocks noGrp="1"/>
          </p:cNvSpPr>
          <p:nvPr>
            <p:ph idx="1"/>
          </p:nvPr>
        </p:nvSpPr>
        <p:spPr>
          <a:xfrm>
            <a:off x="409574" y="1253331"/>
            <a:ext cx="11525249" cy="5042694"/>
          </a:xfrm>
        </p:spPr>
        <p:txBody>
          <a:bodyPr>
            <a:normAutofit fontScale="77500" lnSpcReduction="20000"/>
          </a:bodyPr>
          <a:lstStyle/>
          <a:p>
            <a:pPr>
              <a:lnSpc>
                <a:spcPct val="160000"/>
              </a:lnSpc>
            </a:pPr>
            <a:r>
              <a:rPr lang="en-US" dirty="0"/>
              <a:t>Prompt, courteous and professional assistance in your dealings with SARS;</a:t>
            </a:r>
          </a:p>
          <a:p>
            <a:pPr>
              <a:lnSpc>
                <a:spcPct val="160000"/>
              </a:lnSpc>
            </a:pPr>
            <a:r>
              <a:rPr lang="en-US" dirty="0"/>
              <a:t>Some practical examples include, for instance, that taxpayers should be:</a:t>
            </a:r>
          </a:p>
          <a:p>
            <a:pPr>
              <a:lnSpc>
                <a:spcPct val="160000"/>
              </a:lnSpc>
            </a:pPr>
            <a:r>
              <a:rPr lang="en-US" dirty="0"/>
              <a:t>Notified when they are selected for an audit or verification;</a:t>
            </a:r>
          </a:p>
          <a:p>
            <a:pPr>
              <a:lnSpc>
                <a:spcPct val="160000"/>
              </a:lnSpc>
            </a:pPr>
            <a:r>
              <a:rPr lang="en-US" dirty="0"/>
              <a:t>Kept up to date of the progress of such an audit;</a:t>
            </a:r>
          </a:p>
          <a:p>
            <a:pPr>
              <a:lnSpc>
                <a:spcPct val="160000"/>
              </a:lnSpc>
            </a:pPr>
            <a:r>
              <a:rPr lang="en-US" dirty="0"/>
              <a:t>Notified of the outcome of an objection within 60 days after delivery of a valid objection to SARS;</a:t>
            </a:r>
          </a:p>
          <a:p>
            <a:pPr>
              <a:lnSpc>
                <a:spcPct val="160000"/>
              </a:lnSpc>
            </a:pPr>
            <a:r>
              <a:rPr lang="en-US" dirty="0"/>
              <a:t>Notified within 30 days after lodging a valid appeal if the dispute is suitable for alternative dispute resolution.</a:t>
            </a:r>
          </a:p>
          <a:p>
            <a:pPr>
              <a:lnSpc>
                <a:spcPct val="160000"/>
              </a:lnSpc>
            </a:pPr>
            <a:r>
              <a:rPr lang="en-US" b="1" dirty="0">
                <a:solidFill>
                  <a:srgbClr val="00B050"/>
                </a:solidFill>
              </a:rPr>
              <a:t>NB: these are only examples and not an exhaustive list!</a:t>
            </a:r>
          </a:p>
        </p:txBody>
      </p:sp>
      <p:pic>
        <p:nvPicPr>
          <p:cNvPr id="5" name="Picture 4" descr="A green background with triangles&#10;&#10;Description automatically generated">
            <a:extLst>
              <a:ext uri="{FF2B5EF4-FFF2-40B4-BE49-F238E27FC236}">
                <a16:creationId xmlns:a16="http://schemas.microsoft.com/office/drawing/2014/main" id="{54C019EB-FF67-ED73-6535-3D8101827C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04547" y="-187208"/>
            <a:ext cx="7896225" cy="7210574"/>
          </a:xfrm>
          <a:prstGeom prst="rect">
            <a:avLst/>
          </a:prstGeom>
        </p:spPr>
      </p:pic>
      <p:pic>
        <p:nvPicPr>
          <p:cNvPr id="6" name="Picture 5">
            <a:extLst>
              <a:ext uri="{FF2B5EF4-FFF2-40B4-BE49-F238E27FC236}">
                <a16:creationId xmlns:a16="http://schemas.microsoft.com/office/drawing/2014/main" id="{BC435A78-290F-4831-596A-01F381C07F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00324" y="-176287"/>
            <a:ext cx="7896225" cy="7210574"/>
          </a:xfrm>
          <a:prstGeom prst="rect">
            <a:avLst/>
          </a:prstGeom>
        </p:spPr>
      </p:pic>
      <p:sp>
        <p:nvSpPr>
          <p:cNvPr id="7" name="TextBox 6">
            <a:extLst>
              <a:ext uri="{FF2B5EF4-FFF2-40B4-BE49-F238E27FC236}">
                <a16:creationId xmlns:a16="http://schemas.microsoft.com/office/drawing/2014/main" id="{9CA61927-7146-B874-31F4-5221674E0B33}"/>
              </a:ext>
            </a:extLst>
          </p:cNvPr>
          <p:cNvSpPr txBox="1"/>
          <p:nvPr/>
        </p:nvSpPr>
        <p:spPr>
          <a:xfrm>
            <a:off x="500491" y="655326"/>
            <a:ext cx="5356518" cy="1735283"/>
          </a:xfrm>
          <a:prstGeom prst="rect">
            <a:avLst/>
          </a:prstGeom>
          <a:noFill/>
          <a:effectLst/>
        </p:spPr>
        <p:txBody>
          <a:bodyPr wrap="square" lIns="0" tIns="0" rIns="0" bIns="0" rtlCol="0">
            <a:spAutoFit/>
          </a:bodyPr>
          <a:lstStyle/>
          <a:p>
            <a:pPr marL="0" marR="0" lvl="0" indent="0" defTabSz="914400" rtl="0" eaLnBrk="1" fontAlgn="auto" latinLnBrk="0" hangingPunct="1">
              <a:lnSpc>
                <a:spcPct val="107000"/>
              </a:lnSpc>
              <a:spcBef>
                <a:spcPts val="0"/>
              </a:spcBef>
              <a:spcAft>
                <a:spcPts val="0"/>
              </a:spcAft>
              <a:buClrTx/>
              <a:buSzTx/>
              <a:buFontTx/>
              <a:buNone/>
              <a:tabLst>
                <a:tab pos="457200" algn="l"/>
              </a:tabLst>
              <a:defRPr/>
            </a:pPr>
            <a:r>
              <a:rPr kumimoji="0" lang="en-GB" sz="3600" b="1" i="0" u="none" strike="noStrike" kern="1200" cap="none" spc="0" normalizeH="0" baseline="0" noProof="0" dirty="0">
                <a:ln>
                  <a:noFill/>
                </a:ln>
                <a:effectLst/>
                <a:uLnTx/>
                <a:uFillTx/>
                <a:ea typeface="Calibri" panose="020F0502020204030204" pitchFamily="34" charset="0"/>
                <a:cs typeface="Arial" panose="020B0604020202020204" pitchFamily="34" charset="0"/>
              </a:rPr>
              <a:t>You have the right to a fair, unbiased and just tax system</a:t>
            </a:r>
            <a:endParaRPr kumimoji="0" lang="en-ZA" sz="3600" b="0" i="0" u="none" strike="noStrike" kern="1200" cap="none" spc="0" normalizeH="0" baseline="0" noProof="0" dirty="0">
              <a:ln>
                <a:noFill/>
              </a:ln>
              <a:effectLst/>
              <a:uLnTx/>
              <a:uFillTx/>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1855BC66-89FB-1B91-B743-6A6F4EC87A28}"/>
              </a:ext>
            </a:extLst>
          </p:cNvPr>
          <p:cNvSpPr txBox="1"/>
          <p:nvPr/>
        </p:nvSpPr>
        <p:spPr>
          <a:xfrm>
            <a:off x="-177089" y="2575674"/>
            <a:ext cx="6153593" cy="4447692"/>
          </a:xfrm>
          <a:prstGeom prst="rect">
            <a:avLst/>
          </a:prstGeom>
          <a:noFill/>
        </p:spPr>
        <p:txBody>
          <a:bodyPr wrap="square" lIns="0" tIns="0" bIns="0" rtlCol="0" anchor="t">
            <a:sp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effectLst/>
                <a:uLnTx/>
                <a:uFillTx/>
                <a:ea typeface="Calibri" panose="020F0502020204030204" pitchFamily="34" charset="0"/>
                <a:cs typeface="Times New Roman" panose="02020603050405020304" pitchFamily="18" charset="0"/>
              </a:rPr>
              <a:t>The law must be applied consistently, fairly and objectively.</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a:noFill/>
                </a:ln>
                <a:effectLst/>
                <a:uLnTx/>
                <a:uFillTx/>
                <a:ea typeface="Calibri" panose="020F0502020204030204" pitchFamily="34" charset="0"/>
                <a:cs typeface="Times New Roman" panose="02020603050405020304" pitchFamily="18" charset="0"/>
              </a:rPr>
              <a:t>Access to courts.</a:t>
            </a:r>
          </a:p>
          <a:p>
            <a:pPr marL="914400" marR="0" lvl="2" indent="0" algn="l" defTabSz="914400" rtl="0" eaLnBrk="1" fontAlgn="auto" latinLnBrk="0" hangingPunct="1">
              <a:lnSpc>
                <a:spcPct val="107000"/>
              </a:lnSpc>
              <a:spcBef>
                <a:spcPts val="0"/>
              </a:spcBef>
              <a:spcAft>
                <a:spcPts val="0"/>
              </a:spcAft>
              <a:buClrTx/>
              <a:buSzTx/>
              <a:buFontTx/>
              <a:buNone/>
              <a:tabLst/>
              <a:defRPr/>
            </a:pPr>
            <a:r>
              <a:rPr kumimoji="0" lang="en-ZA" sz="2400" b="1" i="0" u="none" strike="noStrike" kern="1200" cap="none" spc="0" normalizeH="0" baseline="0" noProof="0" dirty="0">
                <a:ln>
                  <a:noFill/>
                </a:ln>
                <a:effectLst/>
                <a:uLnTx/>
                <a:uFillTx/>
                <a:ea typeface="Calibri" panose="020F0502020204030204" pitchFamily="34" charset="0"/>
                <a:cs typeface="Times New Roman" panose="02020603050405020304" pitchFamily="18" charset="0"/>
              </a:rPr>
              <a:t>Examples:</a:t>
            </a:r>
          </a:p>
          <a:p>
            <a:pPr marL="914400" marR="0" lvl="2" indent="0" algn="l" defTabSz="914400" rtl="0" eaLnBrk="1" fontAlgn="auto" latinLnBrk="0" hangingPunct="1">
              <a:lnSpc>
                <a:spcPct val="107000"/>
              </a:lnSpc>
              <a:spcBef>
                <a:spcPts val="0"/>
              </a:spcBef>
              <a:spcAft>
                <a:spcPts val="0"/>
              </a:spcAft>
              <a:buClrTx/>
              <a:buSzTx/>
              <a:buFontTx/>
              <a:buNone/>
              <a:tabLst/>
              <a:defRPr/>
            </a:pPr>
            <a:endParaRPr kumimoji="0" lang="en-ZA" sz="2400" b="0" i="0" u="none" strike="noStrike" kern="1200" cap="none" spc="0" normalizeH="0" baseline="0" noProof="0" dirty="0">
              <a:ln>
                <a:noFill/>
              </a:ln>
              <a:solidFill>
                <a:schemeClr val="bg1"/>
              </a:solidFill>
              <a:effectLst/>
              <a:uLnTx/>
              <a:uFillTx/>
              <a:ea typeface="Calibri" panose="020F0502020204030204" pitchFamily="34" charset="0"/>
              <a:cs typeface="Times New Roman" panose="02020603050405020304" pitchFamily="18" charset="0"/>
            </a:endParaRPr>
          </a:p>
          <a:p>
            <a:pPr marL="1257300" marR="0" lvl="2"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ZA" sz="2400" b="0" i="0" u="none" strike="noStrike" kern="1200" cap="none" spc="0" normalizeH="0" baseline="0" noProof="0" dirty="0">
                <a:ln>
                  <a:noFill/>
                </a:ln>
                <a:effectLst/>
                <a:uLnTx/>
                <a:uFillTx/>
                <a:ea typeface="Calibri" panose="020F0502020204030204" pitchFamily="34" charset="0"/>
                <a:cs typeface="Times New Roman" panose="02020603050405020304" pitchFamily="18" charset="0"/>
              </a:rPr>
              <a:t>Fair Administrative Action – PAJA Applications.</a:t>
            </a:r>
          </a:p>
          <a:p>
            <a:pPr marL="1257300" marR="0" lvl="2"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n-ZA" sz="2400" b="0" i="0" u="none" strike="noStrike" kern="1200" cap="none" spc="0" normalizeH="0" baseline="0" noProof="0" dirty="0">
                <a:ln>
                  <a:noFill/>
                </a:ln>
                <a:effectLst/>
                <a:uLnTx/>
                <a:uFillTx/>
                <a:ea typeface="Calibri" panose="020F0502020204030204" pitchFamily="34" charset="0"/>
                <a:cs typeface="Times New Roman" panose="02020603050405020304" pitchFamily="18" charset="0"/>
              </a:rPr>
              <a:t>Dispute Resolution – Tax Court Applications (Rule 52 and 56).</a:t>
            </a:r>
          </a:p>
          <a:p>
            <a:pPr marL="914400" marR="0" lvl="2" indent="0" algn="ctr" defTabSz="914400" rtl="0" eaLnBrk="1" fontAlgn="auto" latinLnBrk="0" hangingPunct="1">
              <a:lnSpc>
                <a:spcPct val="100000"/>
              </a:lnSpc>
              <a:spcBef>
                <a:spcPts val="0"/>
              </a:spcBef>
              <a:spcAft>
                <a:spcPts val="0"/>
              </a:spcAft>
              <a:buClrTx/>
              <a:buSzTx/>
              <a:buFontTx/>
              <a:buNone/>
              <a:tabLst/>
              <a:defRPr/>
            </a:pPr>
            <a:endParaRPr kumimoji="0" lang="en-ZA" sz="2400" b="0" i="0" u="none" strike="noStrike" kern="1200" cap="none" spc="0" normalizeH="0" baseline="0" noProof="0" dirty="0">
              <a:ln>
                <a:noFill/>
              </a:ln>
              <a:solidFill>
                <a:schemeClr val="bg1"/>
              </a:solidFill>
              <a:effectLst/>
              <a:uLnTx/>
              <a:uFillTx/>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ZA" sz="2400" b="0" i="0" u="none" strike="noStrike" kern="1200" cap="none" spc="0" normalizeH="0" baseline="0" noProof="0" dirty="0">
              <a:ln>
                <a:noFill/>
              </a:ln>
              <a:solidFill>
                <a:schemeClr val="bg1"/>
              </a:solidFill>
              <a:effectLst/>
              <a:uLnTx/>
              <a:uFillTx/>
            </a:endParaRPr>
          </a:p>
        </p:txBody>
      </p:sp>
      <p:sp>
        <p:nvSpPr>
          <p:cNvPr id="9" name="TextBox 8">
            <a:extLst>
              <a:ext uri="{FF2B5EF4-FFF2-40B4-BE49-F238E27FC236}">
                <a16:creationId xmlns:a16="http://schemas.microsoft.com/office/drawing/2014/main" id="{97F6F021-EC34-F310-3584-EF90FD1269D1}"/>
              </a:ext>
            </a:extLst>
          </p:cNvPr>
          <p:cNvSpPr txBox="1"/>
          <p:nvPr/>
        </p:nvSpPr>
        <p:spPr>
          <a:xfrm>
            <a:off x="6334992" y="654346"/>
            <a:ext cx="5356518" cy="2215991"/>
          </a:xfrm>
          <a:prstGeom prst="rect">
            <a:avLst/>
          </a:prstGeom>
          <a:noFill/>
          <a:effectLst/>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GB" sz="3600" b="1" i="0" u="none" strike="noStrike" kern="1200" cap="none" spc="0" normalizeH="0" baseline="0" noProof="0" dirty="0">
                <a:ln>
                  <a:noFill/>
                </a:ln>
                <a:effectLst/>
                <a:uLnTx/>
                <a:uFillTx/>
                <a:ea typeface="Calibri" panose="020F0502020204030204" pitchFamily="34" charset="0"/>
                <a:cs typeface="Arial" panose="020B0604020202020204" pitchFamily="34" charset="0"/>
              </a:rPr>
              <a:t>You do not have to pay any more than the correct amount of tax due to SARS</a:t>
            </a:r>
            <a:endParaRPr kumimoji="0" lang="en-ZA" sz="3600" b="0" i="0" u="none" strike="noStrike" kern="1200" cap="none" spc="0" normalizeH="0" baseline="0" noProof="0" dirty="0">
              <a:ln>
                <a:noFill/>
              </a:ln>
              <a:effectLst/>
              <a:uLnTx/>
              <a:uFillTx/>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A16FBCD-1BD3-CB80-D01B-76F0BE650F74}"/>
              </a:ext>
            </a:extLst>
          </p:cNvPr>
          <p:cNvSpPr txBox="1"/>
          <p:nvPr/>
        </p:nvSpPr>
        <p:spPr>
          <a:xfrm>
            <a:off x="6334991" y="3073850"/>
            <a:ext cx="5447435" cy="2724207"/>
          </a:xfrm>
          <a:prstGeom prst="rect">
            <a:avLst/>
          </a:prstGeom>
          <a:noFill/>
        </p:spPr>
        <p:txBody>
          <a:bodyPr wrap="square" lIns="0" tIns="0" bIns="0" rtlCol="0" anchor="t">
            <a:spAutoFit/>
          </a:bodyPr>
          <a:lstStyle/>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ea typeface="Calibri" panose="020F0502020204030204" pitchFamily="34" charset="0"/>
                <a:cs typeface="Arial" panose="020B0604020202020204" pitchFamily="34" charset="0"/>
              </a:rPr>
              <a:t>Only pay what is due;</a:t>
            </a:r>
            <a:endParaRPr kumimoji="0" lang="en-ZA" sz="2400" b="0" i="0" u="none" strike="noStrike" kern="1200" cap="none" spc="0" normalizeH="0" baseline="0" noProof="0" dirty="0">
              <a:ln>
                <a:noFill/>
              </a:ln>
              <a:effectLst/>
              <a:uLnTx/>
              <a:uFillTx/>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ea typeface="Calibri" panose="020F0502020204030204" pitchFamily="34" charset="0"/>
                <a:cs typeface="Arial" panose="020B0604020202020204" pitchFamily="34" charset="0"/>
              </a:rPr>
              <a:t>Suspension of payment;</a:t>
            </a:r>
            <a:endParaRPr kumimoji="0" lang="en-ZA" sz="2400" b="0" i="0" u="none" strike="noStrike" kern="1200" cap="none" spc="0" normalizeH="0" baseline="0" noProof="0" dirty="0">
              <a:ln>
                <a:noFill/>
              </a:ln>
              <a:effectLst/>
              <a:uLnTx/>
              <a:uFillTx/>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ea typeface="Calibri" panose="020F0502020204030204" pitchFamily="34" charset="0"/>
                <a:cs typeface="Arial" panose="020B0604020202020204" pitchFamily="34" charset="0"/>
              </a:rPr>
              <a:t>Must be notified if SARS wants to obtain judgement/do TPA’s; and</a:t>
            </a:r>
            <a:endParaRPr kumimoji="0" lang="en-ZA" sz="2400" b="0" i="0" u="none" strike="noStrike" kern="1200" cap="none" spc="0" normalizeH="0" baseline="0" noProof="0" dirty="0">
              <a:ln>
                <a:noFill/>
              </a:ln>
              <a:effectLst/>
              <a:uLnTx/>
              <a:uFillTx/>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ea typeface="Calibri" panose="020F0502020204030204" pitchFamily="34" charset="0"/>
                <a:cs typeface="Arial" panose="020B0604020202020204" pitchFamily="34" charset="0"/>
              </a:rPr>
              <a:t>Deferred payment arrangements and compromises.</a:t>
            </a:r>
            <a:endParaRPr kumimoji="0" lang="en-ZA" sz="2400" b="0" i="0" u="none" strike="noStrike" kern="1200" cap="none" spc="0" normalizeH="0" baseline="0" noProof="0" dirty="0">
              <a:ln>
                <a:noFill/>
              </a:ln>
              <a:effectLst/>
              <a:uLnTx/>
              <a:uFillTx/>
              <a:ea typeface="Calibri" panose="020F0502020204030204" pitchFamily="34" charset="0"/>
              <a:cs typeface="Arial" panose="020B0604020202020204" pitchFamily="34" charset="0"/>
            </a:endParaRPr>
          </a:p>
        </p:txBody>
      </p:sp>
      <p:sp>
        <p:nvSpPr>
          <p:cNvPr id="12" name="Footer Placeholder 11">
            <a:extLst>
              <a:ext uri="{FF2B5EF4-FFF2-40B4-BE49-F238E27FC236}">
                <a16:creationId xmlns:a16="http://schemas.microsoft.com/office/drawing/2014/main" id="{B70985B7-7BEC-9776-FACD-9FDFE7D44028}"/>
              </a:ext>
            </a:extLst>
          </p:cNvPr>
          <p:cNvSpPr>
            <a:spLocks noGrp="1"/>
          </p:cNvSpPr>
          <p:nvPr>
            <p:ph type="ftr" sz="quarter" idx="11"/>
          </p:nvPr>
        </p:nvSpPr>
        <p:spPr/>
        <p:txBody>
          <a:bodyPr/>
          <a:lstStyle/>
          <a:p>
            <a:endParaRPr lang="en-ZA" dirty="0"/>
          </a:p>
        </p:txBody>
      </p:sp>
    </p:spTree>
    <p:extLst>
      <p:ext uri="{BB962C8B-B14F-4D97-AF65-F5344CB8AC3E}">
        <p14:creationId xmlns:p14="http://schemas.microsoft.com/office/powerpoint/2010/main" val="2781283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6A8A-7FFB-B258-7FF8-C4F7D8EE6C29}"/>
              </a:ext>
            </a:extLst>
          </p:cNvPr>
          <p:cNvSpPr>
            <a:spLocks noGrp="1"/>
          </p:cNvSpPr>
          <p:nvPr>
            <p:ph type="title"/>
          </p:nvPr>
        </p:nvSpPr>
        <p:spPr>
          <a:xfrm>
            <a:off x="314960" y="2121535"/>
            <a:ext cx="6060440" cy="2614929"/>
          </a:xfrm>
          <a:effectLst/>
        </p:spPr>
        <p:txBody>
          <a:bodyPr>
            <a:normAutofit/>
          </a:bodyPr>
          <a:lstStyle/>
          <a:p>
            <a:r>
              <a:rPr lang="en-US" sz="6600" spc="-150" dirty="0">
                <a:latin typeface="+mn-lt"/>
              </a:rPr>
              <a:t>Your right to privacy and confidentiality</a:t>
            </a:r>
          </a:p>
        </p:txBody>
      </p:sp>
      <p:sp>
        <p:nvSpPr>
          <p:cNvPr id="3" name="Content Placeholder 2">
            <a:extLst>
              <a:ext uri="{FF2B5EF4-FFF2-40B4-BE49-F238E27FC236}">
                <a16:creationId xmlns:a16="http://schemas.microsoft.com/office/drawing/2014/main" id="{8CB2B00B-EE65-3424-BEE1-A3F9CBC0A323}"/>
              </a:ext>
            </a:extLst>
          </p:cNvPr>
          <p:cNvSpPr>
            <a:spLocks noGrp="1"/>
          </p:cNvSpPr>
          <p:nvPr>
            <p:ph sz="quarter" idx="13"/>
          </p:nvPr>
        </p:nvSpPr>
        <p:spPr>
          <a:xfrm>
            <a:off x="6478905" y="1574741"/>
            <a:ext cx="5713095" cy="3708517"/>
          </a:xfrm>
        </p:spPr>
        <p:txBody>
          <a:bodyPr>
            <a:normAutofit/>
          </a:bodyPr>
          <a:lstStyle/>
          <a:p>
            <a:pPr>
              <a:buClr>
                <a:srgbClr val="00B050"/>
              </a:buClr>
              <a:buFont typeface="Wingdings" panose="05000000000000000000" pitchFamily="2" charset="2"/>
              <a:buChar char="§"/>
            </a:pPr>
            <a:r>
              <a:rPr lang="en-US" b="0" dirty="0">
                <a:solidFill>
                  <a:schemeClr val="bg1">
                    <a:lumMod val="95000"/>
                    <a:lumOff val="5000"/>
                  </a:schemeClr>
                </a:solidFill>
                <a:latin typeface="+mn-lt"/>
              </a:rPr>
              <a:t>Any action by SARS must comply with the law;</a:t>
            </a:r>
          </a:p>
          <a:p>
            <a:pPr>
              <a:buClr>
                <a:srgbClr val="00B050"/>
              </a:buClr>
              <a:buFont typeface="Wingdings" panose="05000000000000000000" pitchFamily="2" charset="2"/>
              <a:buChar char="§"/>
            </a:pPr>
            <a:r>
              <a:rPr lang="en-US" b="0" dirty="0">
                <a:solidFill>
                  <a:schemeClr val="bg1">
                    <a:lumMod val="95000"/>
                    <a:lumOff val="5000"/>
                  </a:schemeClr>
                </a:solidFill>
                <a:latin typeface="+mn-lt"/>
              </a:rPr>
              <a:t>Confidentiality of Taxpayer Information;</a:t>
            </a:r>
          </a:p>
          <a:p>
            <a:pPr>
              <a:buClr>
                <a:srgbClr val="00B050"/>
              </a:buClr>
              <a:buFont typeface="Wingdings" panose="05000000000000000000" pitchFamily="2" charset="2"/>
              <a:buChar char="§"/>
            </a:pPr>
            <a:r>
              <a:rPr lang="en-US" b="0" dirty="0">
                <a:solidFill>
                  <a:schemeClr val="bg1">
                    <a:lumMod val="95000"/>
                    <a:lumOff val="5000"/>
                  </a:schemeClr>
                </a:solidFill>
                <a:latin typeface="+mn-lt"/>
              </a:rPr>
              <a:t>Right to privacy can be easily infringed on; and</a:t>
            </a:r>
          </a:p>
          <a:p>
            <a:pPr>
              <a:buClr>
                <a:srgbClr val="00B050"/>
              </a:buClr>
              <a:buFont typeface="Wingdings" panose="05000000000000000000" pitchFamily="2" charset="2"/>
              <a:buChar char="§"/>
            </a:pPr>
            <a:r>
              <a:rPr lang="en-US" b="0" dirty="0">
                <a:solidFill>
                  <a:schemeClr val="bg1">
                    <a:lumMod val="95000"/>
                    <a:lumOff val="5000"/>
                  </a:schemeClr>
                </a:solidFill>
                <a:latin typeface="+mn-lt"/>
              </a:rPr>
              <a:t>Taxpayers can lay criminal complaints for unauthorized disclosure. </a:t>
            </a:r>
          </a:p>
        </p:txBody>
      </p:sp>
      <p:sp>
        <p:nvSpPr>
          <p:cNvPr id="7" name="Footer Placeholder 6">
            <a:extLst>
              <a:ext uri="{FF2B5EF4-FFF2-40B4-BE49-F238E27FC236}">
                <a16:creationId xmlns:a16="http://schemas.microsoft.com/office/drawing/2014/main" id="{D926A801-5A50-2D59-C8EA-C5E0098CE6A2}"/>
              </a:ext>
            </a:extLst>
          </p:cNvPr>
          <p:cNvSpPr>
            <a:spLocks noGrp="1"/>
          </p:cNvSpPr>
          <p:nvPr>
            <p:ph type="ftr" sz="quarter" idx="4294967295"/>
          </p:nvPr>
        </p:nvSpPr>
        <p:spPr>
          <a:xfrm>
            <a:off x="0" y="0"/>
            <a:ext cx="0" cy="0"/>
          </a:xfrm>
        </p:spPr>
        <p:txBody>
          <a:bodyPr/>
          <a:lstStyle/>
          <a:p>
            <a:r>
              <a:rPr lang="en-ZA"/>
              <a:t>Business Breakfast</a:t>
            </a:r>
          </a:p>
        </p:txBody>
      </p:sp>
      <p:sp>
        <p:nvSpPr>
          <p:cNvPr id="8" name="Slide Number Placeholder 7">
            <a:extLst>
              <a:ext uri="{FF2B5EF4-FFF2-40B4-BE49-F238E27FC236}">
                <a16:creationId xmlns:a16="http://schemas.microsoft.com/office/drawing/2014/main" id="{1B328FF4-1693-E089-ADFE-B681C99996BC}"/>
              </a:ext>
            </a:extLst>
          </p:cNvPr>
          <p:cNvSpPr>
            <a:spLocks noGrp="1"/>
          </p:cNvSpPr>
          <p:nvPr>
            <p:ph type="sldNum" sz="quarter" idx="4294967295"/>
          </p:nvPr>
        </p:nvSpPr>
        <p:spPr>
          <a:xfrm>
            <a:off x="11817350" y="6296025"/>
            <a:ext cx="374650" cy="350838"/>
          </a:xfrm>
        </p:spPr>
        <p:txBody>
          <a:bodyPr/>
          <a:lstStyle/>
          <a:p>
            <a:fld id="{A13D0AF8-EB01-40CF-BAAE-A344DF311285}" type="slidenum">
              <a:rPr lang="en-ZA" smtClean="0"/>
              <a:t>28</a:t>
            </a:fld>
            <a:endParaRPr lang="en-ZA"/>
          </a:p>
        </p:txBody>
      </p:sp>
    </p:spTree>
    <p:extLst>
      <p:ext uri="{BB962C8B-B14F-4D97-AF65-F5344CB8AC3E}">
        <p14:creationId xmlns:p14="http://schemas.microsoft.com/office/powerpoint/2010/main" val="4250748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AD9FEE-6E8A-1304-2049-3296BA1BD7B9}"/>
              </a:ext>
            </a:extLst>
          </p:cNvPr>
          <p:cNvSpPr>
            <a:spLocks noGrp="1" noRot="1" noMove="1" noResize="1" noEditPoints="1" noAdjustHandles="1" noChangeArrowheads="1" noChangeShapeType="1"/>
          </p:cNvSpPr>
          <p:nvPr/>
        </p:nvSpPr>
        <p:spPr>
          <a:xfrm>
            <a:off x="6502400" y="0"/>
            <a:ext cx="5867400" cy="6186488"/>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a:extLst>
              <a:ext uri="{FF2B5EF4-FFF2-40B4-BE49-F238E27FC236}">
                <a16:creationId xmlns:a16="http://schemas.microsoft.com/office/drawing/2014/main" id="{D61F6A8A-7FFB-B258-7FF8-C4F7D8EE6C29}"/>
              </a:ext>
            </a:extLst>
          </p:cNvPr>
          <p:cNvSpPr>
            <a:spLocks noGrp="1"/>
          </p:cNvSpPr>
          <p:nvPr>
            <p:ph type="title"/>
          </p:nvPr>
        </p:nvSpPr>
        <p:spPr>
          <a:xfrm>
            <a:off x="594360" y="849505"/>
            <a:ext cx="5339716" cy="1112484"/>
          </a:xfrm>
          <a:ln>
            <a:noFill/>
          </a:ln>
          <a:effectLst/>
        </p:spPr>
        <p:txBody>
          <a:bodyPr>
            <a:noAutofit/>
          </a:bodyPr>
          <a:lstStyle/>
          <a:p>
            <a:r>
              <a:rPr lang="en-US" spc="-150" dirty="0">
                <a:latin typeface="+mj-lt"/>
              </a:rPr>
              <a:t>Your right to retain representation</a:t>
            </a:r>
          </a:p>
        </p:txBody>
      </p:sp>
      <p:sp>
        <p:nvSpPr>
          <p:cNvPr id="3" name="Content Placeholder 2">
            <a:extLst>
              <a:ext uri="{FF2B5EF4-FFF2-40B4-BE49-F238E27FC236}">
                <a16:creationId xmlns:a16="http://schemas.microsoft.com/office/drawing/2014/main" id="{8CB2B00B-EE65-3424-BEE1-A3F9CBC0A323}"/>
              </a:ext>
            </a:extLst>
          </p:cNvPr>
          <p:cNvSpPr>
            <a:spLocks noGrp="1"/>
          </p:cNvSpPr>
          <p:nvPr>
            <p:ph sz="quarter" idx="13"/>
          </p:nvPr>
        </p:nvSpPr>
        <p:spPr>
          <a:xfrm>
            <a:off x="441959" y="2477971"/>
            <a:ext cx="6060441" cy="3708517"/>
          </a:xfrm>
        </p:spPr>
        <p:txBody>
          <a:bodyPr>
            <a:normAutofit/>
          </a:bodyPr>
          <a:lstStyle/>
          <a:p>
            <a:pPr marL="457200" indent="-457200">
              <a:buClr>
                <a:srgbClr val="00B050"/>
              </a:buClr>
              <a:buFont typeface="Wingdings" panose="05000000000000000000" pitchFamily="2" charset="2"/>
              <a:buChar char="§"/>
            </a:pPr>
            <a:r>
              <a:rPr lang="en-US" sz="2800" b="0" dirty="0">
                <a:solidFill>
                  <a:schemeClr val="bg1">
                    <a:lumMod val="95000"/>
                    <a:lumOff val="5000"/>
                  </a:schemeClr>
                </a:solidFill>
                <a:latin typeface="+mn-lt"/>
              </a:rPr>
              <a:t>Right to be represented; and</a:t>
            </a:r>
          </a:p>
          <a:p>
            <a:pPr marL="457200" indent="-457200">
              <a:buClr>
                <a:srgbClr val="00B050"/>
              </a:buClr>
              <a:buFont typeface="Wingdings" panose="05000000000000000000" pitchFamily="2" charset="2"/>
              <a:buChar char="§"/>
            </a:pPr>
            <a:r>
              <a:rPr lang="en-US" sz="2800" b="0" dirty="0">
                <a:solidFill>
                  <a:schemeClr val="bg1">
                    <a:lumMod val="95000"/>
                    <a:lumOff val="5000"/>
                  </a:schemeClr>
                </a:solidFill>
                <a:latin typeface="+mn-lt"/>
              </a:rPr>
              <a:t>Not always automatic, for instance, in Tax Board hearings.</a:t>
            </a:r>
          </a:p>
        </p:txBody>
      </p:sp>
      <p:sp>
        <p:nvSpPr>
          <p:cNvPr id="7" name="Footer Placeholder 6">
            <a:extLst>
              <a:ext uri="{FF2B5EF4-FFF2-40B4-BE49-F238E27FC236}">
                <a16:creationId xmlns:a16="http://schemas.microsoft.com/office/drawing/2014/main" id="{8AC2986B-8848-AF3A-B5E8-B980E2033E2E}"/>
              </a:ext>
            </a:extLst>
          </p:cNvPr>
          <p:cNvSpPr>
            <a:spLocks noGrp="1"/>
          </p:cNvSpPr>
          <p:nvPr>
            <p:ph type="ftr" sz="quarter" idx="4294967295"/>
          </p:nvPr>
        </p:nvSpPr>
        <p:spPr>
          <a:xfrm>
            <a:off x="0" y="0"/>
            <a:ext cx="0" cy="0"/>
          </a:xfrm>
        </p:spPr>
        <p:txBody>
          <a:bodyPr/>
          <a:lstStyle/>
          <a:p>
            <a:r>
              <a:rPr lang="en-ZA"/>
              <a:t>Business Breakfast</a:t>
            </a:r>
          </a:p>
        </p:txBody>
      </p:sp>
      <p:sp>
        <p:nvSpPr>
          <p:cNvPr id="8" name="Slide Number Placeholder 7">
            <a:extLst>
              <a:ext uri="{FF2B5EF4-FFF2-40B4-BE49-F238E27FC236}">
                <a16:creationId xmlns:a16="http://schemas.microsoft.com/office/drawing/2014/main" id="{6086C155-5510-A8EC-114D-3AA9A2EE6627}"/>
              </a:ext>
            </a:extLst>
          </p:cNvPr>
          <p:cNvSpPr>
            <a:spLocks noGrp="1"/>
          </p:cNvSpPr>
          <p:nvPr>
            <p:ph type="sldNum" sz="quarter" idx="4294967295"/>
          </p:nvPr>
        </p:nvSpPr>
        <p:spPr>
          <a:xfrm>
            <a:off x="11817350" y="6296025"/>
            <a:ext cx="374650" cy="350838"/>
          </a:xfrm>
        </p:spPr>
        <p:txBody>
          <a:bodyPr/>
          <a:lstStyle/>
          <a:p>
            <a:fld id="{A13D0AF8-EB01-40CF-BAAE-A344DF311285}" type="slidenum">
              <a:rPr lang="en-ZA" smtClean="0"/>
              <a:t>29</a:t>
            </a:fld>
            <a:endParaRPr lang="en-ZA"/>
          </a:p>
        </p:txBody>
      </p:sp>
      <p:sp>
        <p:nvSpPr>
          <p:cNvPr id="12" name="Title 1">
            <a:extLst>
              <a:ext uri="{FF2B5EF4-FFF2-40B4-BE49-F238E27FC236}">
                <a16:creationId xmlns:a16="http://schemas.microsoft.com/office/drawing/2014/main" id="{DF94AA67-99D6-52AD-F815-C39884136AC8}"/>
              </a:ext>
            </a:extLst>
          </p:cNvPr>
          <p:cNvSpPr txBox="1">
            <a:spLocks/>
          </p:cNvSpPr>
          <p:nvPr/>
        </p:nvSpPr>
        <p:spPr>
          <a:xfrm>
            <a:off x="6607175" y="849505"/>
            <a:ext cx="4757511" cy="1109954"/>
          </a:xfrm>
          <a:prstGeom prst="rect">
            <a:avLst/>
          </a:prstGeom>
          <a:ln>
            <a:noFill/>
          </a:ln>
          <a:effectLst/>
        </p:spPr>
        <p:txBody>
          <a:bodyPr lIns="0" tIns="0" rIns="0" bIns="0" anchor="b" anchorCtr="0">
            <a:normAutofit/>
          </a:bodyPr>
          <a:lstStyle>
            <a:lvl1pPr algn="l" defTabSz="914400" rtl="0" eaLnBrk="1" latinLnBrk="0" hangingPunct="1">
              <a:lnSpc>
                <a:spcPct val="80000"/>
              </a:lnSpc>
              <a:spcBef>
                <a:spcPct val="0"/>
              </a:spcBef>
              <a:buNone/>
              <a:defRPr sz="4400" b="1" i="0" kern="1200" spc="50" baseline="0">
                <a:solidFill>
                  <a:schemeClr val="bg1"/>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pc="-150" dirty="0">
                <a:solidFill>
                  <a:schemeClr val="tx1"/>
                </a:solidFill>
                <a:latin typeface="+mj-lt"/>
              </a:rPr>
              <a:t>You are entitled to finality </a:t>
            </a:r>
          </a:p>
        </p:txBody>
      </p:sp>
      <p:sp>
        <p:nvSpPr>
          <p:cNvPr id="13" name="Content Placeholder 2">
            <a:extLst>
              <a:ext uri="{FF2B5EF4-FFF2-40B4-BE49-F238E27FC236}">
                <a16:creationId xmlns:a16="http://schemas.microsoft.com/office/drawing/2014/main" id="{118C36EB-A00D-6318-EE1D-5F5D91790628}"/>
              </a:ext>
            </a:extLst>
          </p:cNvPr>
          <p:cNvSpPr txBox="1">
            <a:spLocks/>
          </p:cNvSpPr>
          <p:nvPr/>
        </p:nvSpPr>
        <p:spPr>
          <a:xfrm>
            <a:off x="6502401" y="2580029"/>
            <a:ext cx="5689600" cy="5042694"/>
          </a:xfrm>
        </p:spPr>
        <p:txBody>
          <a:bodyPr>
            <a:normAutofit/>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rial" panose="020B0604020202020204" pitchFamily="34" charset="0"/>
                <a:ea typeface="+mn-ea"/>
                <a:cs typeface="Arial" panose="020B0604020202020204" pitchFamily="34" charset="0"/>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rial" panose="020B0604020202020204" pitchFamily="34" charset="0"/>
                <a:ea typeface="+mn-ea"/>
                <a:cs typeface="Arial" panose="020B0604020202020204" pitchFamily="34" charset="0"/>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rial" panose="020B0604020202020204" pitchFamily="34" charset="0"/>
                <a:ea typeface="+mn-ea"/>
                <a:cs typeface="Arial" panose="020B0604020202020204" pitchFamily="34" charset="0"/>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tx1"/>
                </a:solidFill>
                <a:latin typeface="+mj-lt"/>
              </a:rPr>
              <a:t>You are entitled to have an </a:t>
            </a:r>
          </a:p>
          <a:p>
            <a:pPr marL="457200" indent="-457200">
              <a:buFont typeface="Wingdings" panose="05000000000000000000" pitchFamily="2" charset="2"/>
              <a:buChar char="§"/>
            </a:pPr>
            <a:r>
              <a:rPr lang="en-US" dirty="0">
                <a:solidFill>
                  <a:schemeClr val="tx1"/>
                </a:solidFill>
                <a:latin typeface="+mj-lt"/>
              </a:rPr>
              <a:t>audit, </a:t>
            </a:r>
          </a:p>
          <a:p>
            <a:pPr marL="457200" indent="-457200">
              <a:buFont typeface="Wingdings" panose="05000000000000000000" pitchFamily="2" charset="2"/>
              <a:buChar char="§"/>
            </a:pPr>
            <a:r>
              <a:rPr lang="en-US" dirty="0">
                <a:solidFill>
                  <a:schemeClr val="tx1"/>
                </a:solidFill>
                <a:latin typeface="+mj-lt"/>
              </a:rPr>
              <a:t>investigation, </a:t>
            </a:r>
          </a:p>
          <a:p>
            <a:pPr marL="457200" indent="-457200">
              <a:buFont typeface="Wingdings" panose="05000000000000000000" pitchFamily="2" charset="2"/>
              <a:buChar char="§"/>
            </a:pPr>
            <a:r>
              <a:rPr lang="en-US" dirty="0">
                <a:solidFill>
                  <a:schemeClr val="tx1"/>
                </a:solidFill>
                <a:latin typeface="+mj-lt"/>
              </a:rPr>
              <a:t>dispute and </a:t>
            </a:r>
          </a:p>
          <a:p>
            <a:pPr marL="457200" indent="-457200">
              <a:buFont typeface="Wingdings" panose="05000000000000000000" pitchFamily="2" charset="2"/>
              <a:buChar char="§"/>
            </a:pPr>
            <a:r>
              <a:rPr lang="en-US" dirty="0">
                <a:solidFill>
                  <a:schemeClr val="tx1"/>
                </a:solidFill>
                <a:latin typeface="+mj-lt"/>
              </a:rPr>
              <a:t>debt collection </a:t>
            </a:r>
          </a:p>
          <a:p>
            <a:pPr marL="0" indent="0">
              <a:buFont typeface="Arial" panose="020B0604020202020204" pitchFamily="34" charset="0"/>
              <a:buNone/>
            </a:pPr>
            <a:r>
              <a:rPr lang="en-US" dirty="0">
                <a:solidFill>
                  <a:schemeClr val="tx1"/>
                </a:solidFill>
                <a:latin typeface="+mj-lt"/>
              </a:rPr>
              <a:t>steps brought to </a:t>
            </a:r>
            <a:r>
              <a:rPr lang="en-US" u="sng" dirty="0">
                <a:solidFill>
                  <a:schemeClr val="tx1"/>
                </a:solidFill>
                <a:latin typeface="+mj-lt"/>
              </a:rPr>
              <a:t>finality within a reasonable period</a:t>
            </a:r>
            <a:r>
              <a:rPr lang="en-US" dirty="0">
                <a:solidFill>
                  <a:schemeClr val="tx1"/>
                </a:solidFill>
                <a:latin typeface="+mj-lt"/>
              </a:rPr>
              <a:t>. </a:t>
            </a:r>
          </a:p>
        </p:txBody>
      </p:sp>
    </p:spTree>
    <p:extLst>
      <p:ext uri="{BB962C8B-B14F-4D97-AF65-F5344CB8AC3E}">
        <p14:creationId xmlns:p14="http://schemas.microsoft.com/office/powerpoint/2010/main" val="3714715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4F392-CBFC-03AB-5113-6955C1B24C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D8F903-479A-164D-8FBC-89563DF63A4D}"/>
              </a:ext>
            </a:extLst>
          </p:cNvPr>
          <p:cNvSpPr>
            <a:spLocks noGrp="1"/>
          </p:cNvSpPr>
          <p:nvPr>
            <p:ph type="title"/>
          </p:nvPr>
        </p:nvSpPr>
        <p:spPr>
          <a:xfrm>
            <a:off x="593725" y="316034"/>
            <a:ext cx="8664575" cy="1593507"/>
          </a:xfrm>
        </p:spPr>
        <p:txBody>
          <a:bodyPr/>
          <a:lstStyle/>
          <a:p>
            <a:r>
              <a:rPr lang="en-US" dirty="0">
                <a:latin typeface="+mj-lt"/>
              </a:rPr>
              <a:t>Who we are </a:t>
            </a:r>
            <a:r>
              <a:rPr lang="en-US" b="0" dirty="0">
                <a:latin typeface="+mj-lt"/>
              </a:rPr>
              <a:t>and what we do</a:t>
            </a:r>
          </a:p>
        </p:txBody>
      </p:sp>
      <p:sp>
        <p:nvSpPr>
          <p:cNvPr id="9" name="Rectangle 8">
            <a:extLst>
              <a:ext uri="{FF2B5EF4-FFF2-40B4-BE49-F238E27FC236}">
                <a16:creationId xmlns:a16="http://schemas.microsoft.com/office/drawing/2014/main" id="{8BDF5C34-1192-BE88-1D61-AF21EA4A4DED}"/>
              </a:ext>
            </a:extLst>
          </p:cNvPr>
          <p:cNvSpPr/>
          <p:nvPr/>
        </p:nvSpPr>
        <p:spPr>
          <a:xfrm>
            <a:off x="593725" y="2316120"/>
            <a:ext cx="3453629" cy="2687549"/>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ea typeface="+mn-ea"/>
              <a:cs typeface="+mn-cs"/>
            </a:endParaRPr>
          </a:p>
        </p:txBody>
      </p:sp>
      <p:sp>
        <p:nvSpPr>
          <p:cNvPr id="10" name="TextBox 16">
            <a:extLst>
              <a:ext uri="{FF2B5EF4-FFF2-40B4-BE49-F238E27FC236}">
                <a16:creationId xmlns:a16="http://schemas.microsoft.com/office/drawing/2014/main" id="{2E1FF946-45DF-70F8-D7F6-F9A38EDA0E40}"/>
              </a:ext>
            </a:extLst>
          </p:cNvPr>
          <p:cNvSpPr txBox="1"/>
          <p:nvPr/>
        </p:nvSpPr>
        <p:spPr>
          <a:xfrm>
            <a:off x="710119" y="2328892"/>
            <a:ext cx="3208739" cy="1947136"/>
          </a:xfrm>
          <a:prstGeom prst="rect">
            <a:avLst/>
          </a:prstGeom>
          <a:noFill/>
        </p:spPr>
        <p:txBody>
          <a:bodyPr wrap="square" lIns="0" tIns="0" rIns="0" bIns="0" rtlCol="0" anchor="t">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marR="0" lvl="0" algn="l" defTabSz="914400" rtl="0" eaLnBrk="1" fontAlgn="auto" latinLnBrk="0" hangingPunct="1">
              <a:lnSpc>
                <a:spcPct val="107000"/>
              </a:lnSpc>
              <a:spcBef>
                <a:spcPts val="0"/>
              </a:spcBef>
              <a:spcAft>
                <a:spcPts val="800"/>
              </a:spcAft>
              <a:buClrTx/>
              <a:buSzTx/>
              <a:tabLst/>
              <a:defRPr/>
            </a:pPr>
            <a:r>
              <a:rPr lang="en-ZA" sz="2400" dirty="0">
                <a:latin typeface="+mn-lt"/>
                <a:ea typeface="Calibri" panose="020F0502020204030204" pitchFamily="34" charset="0"/>
                <a:cs typeface="Arial" panose="020B0604020202020204" pitchFamily="34" charset="0"/>
              </a:rPr>
              <a:t>A</a:t>
            </a:r>
            <a:r>
              <a:rPr kumimoji="0" lang="en-ZA" sz="2400" b="0" i="0" u="none" strike="noStrike" kern="1200" cap="none" spc="0" normalizeH="0" baseline="0" noProof="0" dirty="0">
                <a:ln>
                  <a:noFill/>
                </a:ln>
                <a:effectLst/>
                <a:uLnTx/>
                <a:uFillTx/>
                <a:latin typeface="+mn-lt"/>
                <a:ea typeface="Calibri" panose="020F0502020204030204" pitchFamily="34" charset="0"/>
                <a:cs typeface="Arial" panose="020B0604020202020204" pitchFamily="34" charset="0"/>
              </a:rPr>
              <a:t>n impartial</a:t>
            </a:r>
            <a:r>
              <a:rPr lang="en-ZA" sz="2400" dirty="0">
                <a:latin typeface="+mn-lt"/>
                <a:ea typeface="Calibri" panose="020F0502020204030204" pitchFamily="34" charset="0"/>
                <a:cs typeface="Arial" panose="020B0604020202020204" pitchFamily="34" charset="0"/>
              </a:rPr>
              <a:t> and </a:t>
            </a:r>
            <a:r>
              <a:rPr kumimoji="0" lang="en-ZA" sz="2400" b="0" i="0" u="none" strike="noStrike" kern="1200" cap="none" spc="0" normalizeH="0" baseline="0" noProof="0" dirty="0">
                <a:ln>
                  <a:noFill/>
                </a:ln>
                <a:effectLst/>
                <a:uLnTx/>
                <a:uFillTx/>
                <a:latin typeface="+mn-lt"/>
                <a:ea typeface="Calibri" panose="020F0502020204030204" pitchFamily="34" charset="0"/>
                <a:cs typeface="Arial" panose="020B0604020202020204" pitchFamily="34" charset="0"/>
              </a:rPr>
              <a:t>  independent office  established in October 2013 in terms of the Tax Administration Act.</a:t>
            </a:r>
          </a:p>
        </p:txBody>
      </p:sp>
      <p:sp>
        <p:nvSpPr>
          <p:cNvPr id="11" name="Rectangle 10">
            <a:extLst>
              <a:ext uri="{FF2B5EF4-FFF2-40B4-BE49-F238E27FC236}">
                <a16:creationId xmlns:a16="http://schemas.microsoft.com/office/drawing/2014/main" id="{F946D3B8-A1D2-38DC-A535-E8F72DD7A668}"/>
              </a:ext>
            </a:extLst>
          </p:cNvPr>
          <p:cNvSpPr/>
          <p:nvPr/>
        </p:nvSpPr>
        <p:spPr>
          <a:xfrm>
            <a:off x="4233566" y="2328892"/>
            <a:ext cx="3467115" cy="280210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ea typeface="+mn-ea"/>
              <a:cs typeface="+mn-cs"/>
            </a:endParaRPr>
          </a:p>
        </p:txBody>
      </p:sp>
      <p:grpSp>
        <p:nvGrpSpPr>
          <p:cNvPr id="12" name="Group 11">
            <a:extLst>
              <a:ext uri="{FF2B5EF4-FFF2-40B4-BE49-F238E27FC236}">
                <a16:creationId xmlns:a16="http://schemas.microsoft.com/office/drawing/2014/main" id="{D2306612-CFEE-98B6-1DC5-65D32FD7C846}"/>
              </a:ext>
            </a:extLst>
          </p:cNvPr>
          <p:cNvGrpSpPr/>
          <p:nvPr/>
        </p:nvGrpSpPr>
        <p:grpSpPr>
          <a:xfrm>
            <a:off x="7860876" y="2328892"/>
            <a:ext cx="3453629" cy="3624436"/>
            <a:chOff x="426534" y="4254791"/>
            <a:chExt cx="2899470" cy="2363833"/>
          </a:xfrm>
        </p:grpSpPr>
        <p:sp>
          <p:nvSpPr>
            <p:cNvPr id="13" name="Rectangle 12">
              <a:extLst>
                <a:ext uri="{FF2B5EF4-FFF2-40B4-BE49-F238E27FC236}">
                  <a16:creationId xmlns:a16="http://schemas.microsoft.com/office/drawing/2014/main" id="{A16B5624-DFCE-5E53-9C37-F770FDC17D33}"/>
                </a:ext>
              </a:extLst>
            </p:cNvPr>
            <p:cNvSpPr/>
            <p:nvPr/>
          </p:nvSpPr>
          <p:spPr>
            <a:xfrm>
              <a:off x="426534" y="4254791"/>
              <a:ext cx="2899470" cy="2363833"/>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ea typeface="+mn-ea"/>
                <a:cs typeface="+mn-cs"/>
              </a:endParaRPr>
            </a:p>
          </p:txBody>
        </p:sp>
        <p:sp>
          <p:nvSpPr>
            <p:cNvPr id="14" name="TextBox 16">
              <a:extLst>
                <a:ext uri="{FF2B5EF4-FFF2-40B4-BE49-F238E27FC236}">
                  <a16:creationId xmlns:a16="http://schemas.microsoft.com/office/drawing/2014/main" id="{6345097F-2DDE-B2BC-B303-5922ADB1096F}"/>
                </a:ext>
              </a:extLst>
            </p:cNvPr>
            <p:cNvSpPr txBox="1"/>
            <p:nvPr/>
          </p:nvSpPr>
          <p:spPr>
            <a:xfrm>
              <a:off x="586986" y="4431683"/>
              <a:ext cx="2642717" cy="241773"/>
            </a:xfrm>
            <a:prstGeom prst="rect">
              <a:avLst/>
            </a:prstGeom>
            <a:noFill/>
          </p:spPr>
          <p:txBody>
            <a:bodyPr wrap="square" lIns="0" tIns="0" rIns="0" bIns="0" rtlCol="0" anchor="t">
              <a:spAutoFit/>
            </a:bodyPr>
            <a:lstStyle>
              <a:defPPr>
                <a:defRPr lang="fr-FR"/>
              </a:defPPr>
              <a:lvl1pPr>
                <a:lnSpc>
                  <a:spcPct val="125000"/>
                </a:lnSpc>
                <a:defRPr sz="1200">
                  <a:latin typeface="Segoe UI" panose="020B0502040204020203" pitchFamily="34" charset="0"/>
                  <a:cs typeface="Segoe UI" panose="020B0502040204020203" pitchFamily="34" charset="0"/>
                </a:defRPr>
              </a:lvl1pPr>
            </a:lstStyle>
            <a:p>
              <a:pPr marR="0" lvl="0" algn="l" defTabSz="914400" rtl="0" eaLnBrk="1" fontAlgn="auto" latinLnBrk="0" hangingPunct="1">
                <a:lnSpc>
                  <a:spcPct val="107000"/>
                </a:lnSpc>
                <a:spcBef>
                  <a:spcPts val="0"/>
                </a:spcBef>
                <a:spcAft>
                  <a:spcPts val="800"/>
                </a:spcAft>
                <a:buClrTx/>
                <a:buSzTx/>
                <a:tabLst/>
                <a:defRPr/>
              </a:pPr>
              <a:endParaRPr kumimoji="0" lang="en-ZA" sz="1800" b="0" i="0" u="none" strike="noStrike" kern="1200" cap="none" spc="0" normalizeH="0" baseline="0" noProof="0" dirty="0">
                <a:ln>
                  <a:noFill/>
                </a:ln>
                <a:effectLst/>
                <a:uLnTx/>
                <a:uFillTx/>
                <a:latin typeface="+mn-lt"/>
                <a:ea typeface="Calibri" panose="020F0502020204030204" pitchFamily="34" charset="0"/>
                <a:cs typeface="Arial" panose="020B0604020202020204" pitchFamily="34" charset="0"/>
              </a:endParaRPr>
            </a:p>
          </p:txBody>
        </p:sp>
      </p:grpSp>
      <p:sp>
        <p:nvSpPr>
          <p:cNvPr id="15" name="TextBox 14">
            <a:extLst>
              <a:ext uri="{FF2B5EF4-FFF2-40B4-BE49-F238E27FC236}">
                <a16:creationId xmlns:a16="http://schemas.microsoft.com/office/drawing/2014/main" id="{399B8660-821E-6151-9D61-3FD7DBA053B4}"/>
              </a:ext>
            </a:extLst>
          </p:cNvPr>
          <p:cNvSpPr txBox="1"/>
          <p:nvPr/>
        </p:nvSpPr>
        <p:spPr>
          <a:xfrm>
            <a:off x="4424092" y="2328892"/>
            <a:ext cx="3183827" cy="2677656"/>
          </a:xfrm>
          <a:prstGeom prst="rect">
            <a:avLst/>
          </a:prstGeom>
          <a:noFill/>
        </p:spPr>
        <p:txBody>
          <a:bodyPr wrap="square">
            <a:spAutoFit/>
          </a:bodyPr>
          <a:lstStyle/>
          <a:p>
            <a:r>
              <a:rPr lang="en-US" sz="2400" dirty="0"/>
              <a:t>Mandated to review and address any complaint by a taxpayer regarding a service, or procedural or administration matter.</a:t>
            </a:r>
          </a:p>
        </p:txBody>
      </p:sp>
      <p:sp>
        <p:nvSpPr>
          <p:cNvPr id="16" name="TextBox 15">
            <a:extLst>
              <a:ext uri="{FF2B5EF4-FFF2-40B4-BE49-F238E27FC236}">
                <a16:creationId xmlns:a16="http://schemas.microsoft.com/office/drawing/2014/main" id="{D4043B98-D8C7-D9E0-0722-16D7AA1A2433}"/>
              </a:ext>
            </a:extLst>
          </p:cNvPr>
          <p:cNvSpPr txBox="1"/>
          <p:nvPr/>
        </p:nvSpPr>
        <p:spPr>
          <a:xfrm>
            <a:off x="7984453" y="2328892"/>
            <a:ext cx="3274496" cy="3416320"/>
          </a:xfrm>
          <a:prstGeom prst="rect">
            <a:avLst/>
          </a:prstGeom>
          <a:noFill/>
        </p:spPr>
        <p:txBody>
          <a:bodyPr wrap="square">
            <a:spAutoFit/>
          </a:bodyPr>
          <a:lstStyle/>
          <a:p>
            <a:r>
              <a:rPr lang="en-US" sz="2400" dirty="0"/>
              <a:t>Review systemic issues – particular matters that can be regarded as the underlying cause of a complaint that affects or will affect many taxpayers in the tax system.</a:t>
            </a:r>
          </a:p>
        </p:txBody>
      </p:sp>
      <p:sp>
        <p:nvSpPr>
          <p:cNvPr id="5" name="Slide Number Placeholder 16">
            <a:extLst>
              <a:ext uri="{FF2B5EF4-FFF2-40B4-BE49-F238E27FC236}">
                <a16:creationId xmlns:a16="http://schemas.microsoft.com/office/drawing/2014/main" id="{118AD042-238F-5359-9FEB-FEEC1C271D84}"/>
              </a:ext>
            </a:extLst>
          </p:cNvPr>
          <p:cNvSpPr txBox="1">
            <a:spLocks/>
          </p:cNvSpPr>
          <p:nvPr/>
        </p:nvSpPr>
        <p:spPr>
          <a:xfrm>
            <a:off x="11817350" y="6296025"/>
            <a:ext cx="374650" cy="350838"/>
          </a:xfrm>
          <a:prstGeom prst="rect">
            <a:avLst/>
          </a:prstGeom>
          <a:solidFill>
            <a:srgbClr val="00B050"/>
          </a:solidFill>
        </p:spPr>
        <p:txBody>
          <a:bodyPr vert="horz" lIns="0" tIns="0" rIns="0" bIns="0" rtlCol="0" anchor="ctr" anchorCtr="1"/>
          <a:lstStyle>
            <a:defPPr>
              <a:defRPr lang="en-US"/>
            </a:defPPr>
            <a:lvl1pPr marL="0" algn="l" defTabSz="914400" rtl="0" eaLnBrk="1" latinLnBrk="0" hangingPunct="1">
              <a:defRPr sz="1100" b="1"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466799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3E2F6-48C7-2BE3-4CC2-2F14136BDD0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A4968A-3051-A0AB-1E17-B80160E8EBD0}"/>
              </a:ext>
            </a:extLst>
          </p:cNvPr>
          <p:cNvSpPr>
            <a:spLocks noGrp="1"/>
          </p:cNvSpPr>
          <p:nvPr>
            <p:ph sz="quarter" idx="13"/>
          </p:nvPr>
        </p:nvSpPr>
        <p:spPr>
          <a:xfrm>
            <a:off x="594722" y="1499813"/>
            <a:ext cx="11189517" cy="4753096"/>
          </a:xfrm>
        </p:spPr>
        <p:txBody>
          <a:bodyPr wrap="square">
            <a:spAutoFit/>
          </a:bodyPr>
          <a:lstStyle/>
          <a:p>
            <a:pPr marL="0" indent="0">
              <a:buNone/>
            </a:pPr>
            <a:r>
              <a:rPr lang="en-US" dirty="0">
                <a:solidFill>
                  <a:schemeClr val="bg1"/>
                </a:solidFill>
                <a:latin typeface="+mn-lt"/>
              </a:rPr>
              <a:t>Remedies do not apply automatically;</a:t>
            </a:r>
          </a:p>
          <a:p>
            <a:pPr marL="0" indent="0">
              <a:buNone/>
            </a:pPr>
            <a:r>
              <a:rPr lang="en-US" sz="2000" b="0" dirty="0">
                <a:solidFill>
                  <a:schemeClr val="bg1"/>
                </a:solidFill>
                <a:latin typeface="+mn-lt"/>
              </a:rPr>
              <a:t>Examples:</a:t>
            </a:r>
          </a:p>
          <a:p>
            <a:pPr>
              <a:buClr>
                <a:srgbClr val="00B050"/>
              </a:buClr>
              <a:buFont typeface="Wingdings" panose="05000000000000000000" pitchFamily="2" charset="2"/>
              <a:buChar char="§"/>
            </a:pPr>
            <a:r>
              <a:rPr lang="en-US" sz="2000" b="0" dirty="0">
                <a:solidFill>
                  <a:schemeClr val="bg1"/>
                </a:solidFill>
                <a:latin typeface="+mn-lt"/>
              </a:rPr>
              <a:t>Extension to submit documents;</a:t>
            </a:r>
          </a:p>
          <a:p>
            <a:pPr>
              <a:buClr>
                <a:srgbClr val="00B050"/>
              </a:buClr>
              <a:buFont typeface="Wingdings" panose="05000000000000000000" pitchFamily="2" charset="2"/>
              <a:buChar char="§"/>
            </a:pPr>
            <a:r>
              <a:rPr lang="en-US" sz="2000" b="0" dirty="0">
                <a:solidFill>
                  <a:schemeClr val="bg1"/>
                </a:solidFill>
                <a:latin typeface="+mn-lt"/>
              </a:rPr>
              <a:t>Tax Rulings;</a:t>
            </a:r>
          </a:p>
          <a:p>
            <a:pPr>
              <a:buClr>
                <a:srgbClr val="00B050"/>
              </a:buClr>
              <a:buFont typeface="Wingdings" panose="05000000000000000000" pitchFamily="2" charset="2"/>
              <a:buChar char="§"/>
            </a:pPr>
            <a:r>
              <a:rPr lang="en-US" sz="2000" b="0" dirty="0">
                <a:solidFill>
                  <a:schemeClr val="bg1"/>
                </a:solidFill>
                <a:latin typeface="+mn-lt"/>
              </a:rPr>
              <a:t>Reasons for assessment;</a:t>
            </a:r>
          </a:p>
          <a:p>
            <a:pPr>
              <a:buClr>
                <a:srgbClr val="00B050"/>
              </a:buClr>
              <a:buFont typeface="Wingdings" panose="05000000000000000000" pitchFamily="2" charset="2"/>
              <a:buChar char="§"/>
            </a:pPr>
            <a:r>
              <a:rPr lang="en-US" sz="2000" b="0" dirty="0">
                <a:solidFill>
                  <a:schemeClr val="bg1"/>
                </a:solidFill>
                <a:latin typeface="+mn-lt"/>
              </a:rPr>
              <a:t>Reduced assessments;</a:t>
            </a:r>
          </a:p>
          <a:p>
            <a:pPr>
              <a:buClr>
                <a:srgbClr val="00B050"/>
              </a:buClr>
              <a:buFont typeface="Wingdings" panose="05000000000000000000" pitchFamily="2" charset="2"/>
              <a:buChar char="§"/>
            </a:pPr>
            <a:r>
              <a:rPr lang="en-US" sz="2000" b="0" dirty="0">
                <a:solidFill>
                  <a:schemeClr val="bg1"/>
                </a:solidFill>
                <a:latin typeface="+mn-lt"/>
              </a:rPr>
              <a:t>Extension of periods to submit objections and appeals;</a:t>
            </a:r>
          </a:p>
          <a:p>
            <a:pPr>
              <a:buClr>
                <a:srgbClr val="00B050"/>
              </a:buClr>
              <a:buFont typeface="Wingdings" panose="05000000000000000000" pitchFamily="2" charset="2"/>
              <a:buChar char="§"/>
            </a:pPr>
            <a:r>
              <a:rPr lang="en-US" sz="2000" b="0" dirty="0">
                <a:solidFill>
                  <a:schemeClr val="bg1"/>
                </a:solidFill>
                <a:latin typeface="+mn-lt"/>
              </a:rPr>
              <a:t>Dispute Settlements;</a:t>
            </a:r>
          </a:p>
          <a:p>
            <a:pPr>
              <a:buClr>
                <a:srgbClr val="00B050"/>
              </a:buClr>
              <a:buFont typeface="Wingdings" panose="05000000000000000000" pitchFamily="2" charset="2"/>
              <a:buChar char="§"/>
            </a:pPr>
            <a:r>
              <a:rPr lang="en-US" sz="2000" b="0" dirty="0">
                <a:solidFill>
                  <a:schemeClr val="bg1"/>
                </a:solidFill>
                <a:latin typeface="+mn-lt"/>
              </a:rPr>
              <a:t>Remission of penalties; </a:t>
            </a:r>
            <a:r>
              <a:rPr lang="en-US" sz="2000" b="0" dirty="0" err="1">
                <a:solidFill>
                  <a:schemeClr val="bg1"/>
                </a:solidFill>
                <a:latin typeface="+mn-lt"/>
              </a:rPr>
              <a:t>etc</a:t>
            </a:r>
            <a:endParaRPr lang="en-US" sz="2000" b="0" dirty="0">
              <a:solidFill>
                <a:schemeClr val="bg1"/>
              </a:solidFill>
              <a:latin typeface="+mn-lt"/>
            </a:endParaRPr>
          </a:p>
        </p:txBody>
      </p:sp>
      <p:sp>
        <p:nvSpPr>
          <p:cNvPr id="2" name="Title 1">
            <a:extLst>
              <a:ext uri="{FF2B5EF4-FFF2-40B4-BE49-F238E27FC236}">
                <a16:creationId xmlns:a16="http://schemas.microsoft.com/office/drawing/2014/main" id="{7C3CD541-947B-F8B9-26B8-9AA2547B9EB1}"/>
              </a:ext>
            </a:extLst>
          </p:cNvPr>
          <p:cNvSpPr>
            <a:spLocks noGrp="1"/>
          </p:cNvSpPr>
          <p:nvPr>
            <p:ph type="title"/>
          </p:nvPr>
        </p:nvSpPr>
        <p:spPr>
          <a:xfrm>
            <a:off x="407761" y="-93694"/>
            <a:ext cx="11596914" cy="1593507"/>
          </a:xfrm>
          <a:effectLst/>
        </p:spPr>
        <p:txBody>
          <a:bodyPr>
            <a:noAutofit/>
          </a:bodyPr>
          <a:lstStyle/>
          <a:p>
            <a:r>
              <a:rPr lang="en-US" spc="-150" dirty="0">
                <a:latin typeface="+mn-lt"/>
              </a:rPr>
              <a:t>You are entitled to make certain requests / proposals / applications to SARS</a:t>
            </a:r>
          </a:p>
        </p:txBody>
      </p:sp>
      <p:sp>
        <p:nvSpPr>
          <p:cNvPr id="6" name="Footer Placeholder 5">
            <a:extLst>
              <a:ext uri="{FF2B5EF4-FFF2-40B4-BE49-F238E27FC236}">
                <a16:creationId xmlns:a16="http://schemas.microsoft.com/office/drawing/2014/main" id="{E0BAB240-6254-7678-FBB9-28382E2404A9}"/>
              </a:ext>
            </a:extLst>
          </p:cNvPr>
          <p:cNvSpPr>
            <a:spLocks noGrp="1"/>
          </p:cNvSpPr>
          <p:nvPr>
            <p:ph type="ftr" sz="quarter" idx="4294967295"/>
          </p:nvPr>
        </p:nvSpPr>
        <p:spPr>
          <a:xfrm>
            <a:off x="0" y="0"/>
            <a:ext cx="0" cy="0"/>
          </a:xfrm>
        </p:spPr>
        <p:txBody>
          <a:bodyPr/>
          <a:lstStyle/>
          <a:p>
            <a:r>
              <a:rPr lang="en-ZA"/>
              <a:t>Business Breakfast</a:t>
            </a:r>
          </a:p>
        </p:txBody>
      </p:sp>
      <p:sp>
        <p:nvSpPr>
          <p:cNvPr id="7" name="Slide Number Placeholder 6">
            <a:extLst>
              <a:ext uri="{FF2B5EF4-FFF2-40B4-BE49-F238E27FC236}">
                <a16:creationId xmlns:a16="http://schemas.microsoft.com/office/drawing/2014/main" id="{AE5BC1B5-2147-823D-4369-340153A24C7F}"/>
              </a:ext>
            </a:extLst>
          </p:cNvPr>
          <p:cNvSpPr>
            <a:spLocks noGrp="1"/>
          </p:cNvSpPr>
          <p:nvPr>
            <p:ph type="sldNum" sz="quarter" idx="4294967295"/>
          </p:nvPr>
        </p:nvSpPr>
        <p:spPr>
          <a:xfrm>
            <a:off x="11817350" y="6296025"/>
            <a:ext cx="374650" cy="350838"/>
          </a:xfrm>
        </p:spPr>
        <p:txBody>
          <a:bodyPr/>
          <a:lstStyle/>
          <a:p>
            <a:fld id="{A13D0AF8-EB01-40CF-BAAE-A344DF311285}" type="slidenum">
              <a:rPr lang="en-ZA" smtClean="0"/>
              <a:t>30</a:t>
            </a:fld>
            <a:endParaRPr lang="en-ZA"/>
          </a:p>
        </p:txBody>
      </p:sp>
    </p:spTree>
    <p:extLst>
      <p:ext uri="{BB962C8B-B14F-4D97-AF65-F5344CB8AC3E}">
        <p14:creationId xmlns:p14="http://schemas.microsoft.com/office/powerpoint/2010/main" val="1901083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F6A8A-7FFB-B258-7FF8-C4F7D8EE6C29}"/>
              </a:ext>
            </a:extLst>
          </p:cNvPr>
          <p:cNvSpPr>
            <a:spLocks noGrp="1"/>
          </p:cNvSpPr>
          <p:nvPr>
            <p:ph type="title"/>
          </p:nvPr>
        </p:nvSpPr>
        <p:spPr>
          <a:xfrm>
            <a:off x="409573" y="-187034"/>
            <a:ext cx="11525250" cy="1325563"/>
          </a:xfrm>
          <a:effectLst>
            <a:outerShdw blurRad="50800" dist="38100" dir="2700000" algn="tl" rotWithShape="0">
              <a:prstClr val="black">
                <a:alpha val="40000"/>
              </a:prstClr>
            </a:outerShdw>
          </a:effectLst>
        </p:spPr>
        <p:txBody>
          <a:bodyPr>
            <a:normAutofit/>
          </a:bodyPr>
          <a:lstStyle/>
          <a:p>
            <a:r>
              <a:rPr lang="en-US" sz="3600" spc="-150" dirty="0"/>
              <a:t>You are entitled to receive quality and timely service from SARS</a:t>
            </a:r>
          </a:p>
        </p:txBody>
      </p:sp>
      <p:sp>
        <p:nvSpPr>
          <p:cNvPr id="3" name="Content Placeholder 2">
            <a:extLst>
              <a:ext uri="{FF2B5EF4-FFF2-40B4-BE49-F238E27FC236}">
                <a16:creationId xmlns:a16="http://schemas.microsoft.com/office/drawing/2014/main" id="{8CB2B00B-EE65-3424-BEE1-A3F9CBC0A323}"/>
              </a:ext>
            </a:extLst>
          </p:cNvPr>
          <p:cNvSpPr>
            <a:spLocks noGrp="1"/>
          </p:cNvSpPr>
          <p:nvPr>
            <p:ph idx="1"/>
          </p:nvPr>
        </p:nvSpPr>
        <p:spPr>
          <a:xfrm>
            <a:off x="409574" y="1253331"/>
            <a:ext cx="11525249" cy="5042694"/>
          </a:xfrm>
        </p:spPr>
        <p:txBody>
          <a:bodyPr>
            <a:normAutofit fontScale="77500" lnSpcReduction="20000"/>
          </a:bodyPr>
          <a:lstStyle/>
          <a:p>
            <a:pPr>
              <a:lnSpc>
                <a:spcPct val="160000"/>
              </a:lnSpc>
            </a:pPr>
            <a:r>
              <a:rPr lang="en-US" dirty="0"/>
              <a:t>Prompt, courteous and professional assistance in your dealings with SARS;</a:t>
            </a:r>
          </a:p>
          <a:p>
            <a:pPr>
              <a:lnSpc>
                <a:spcPct val="160000"/>
              </a:lnSpc>
            </a:pPr>
            <a:r>
              <a:rPr lang="en-US" dirty="0"/>
              <a:t>Some practical examples include, for instance, that taxpayers should be:</a:t>
            </a:r>
          </a:p>
          <a:p>
            <a:pPr>
              <a:lnSpc>
                <a:spcPct val="160000"/>
              </a:lnSpc>
            </a:pPr>
            <a:r>
              <a:rPr lang="en-US" dirty="0"/>
              <a:t>Notified when they are selected for an audit or verification;</a:t>
            </a:r>
          </a:p>
          <a:p>
            <a:pPr>
              <a:lnSpc>
                <a:spcPct val="160000"/>
              </a:lnSpc>
            </a:pPr>
            <a:r>
              <a:rPr lang="en-US" dirty="0"/>
              <a:t>Kept up to date of the progress of such an audit;</a:t>
            </a:r>
          </a:p>
          <a:p>
            <a:pPr>
              <a:lnSpc>
                <a:spcPct val="160000"/>
              </a:lnSpc>
            </a:pPr>
            <a:r>
              <a:rPr lang="en-US" dirty="0"/>
              <a:t>Notified of the outcome of an objection within 60 days after delivery of a valid objection to SARS;</a:t>
            </a:r>
          </a:p>
          <a:p>
            <a:pPr>
              <a:lnSpc>
                <a:spcPct val="160000"/>
              </a:lnSpc>
            </a:pPr>
            <a:r>
              <a:rPr lang="en-US" dirty="0"/>
              <a:t>Notified within 30 days after lodging a valid appeal if the dispute is suitable for alternative dispute resolution.</a:t>
            </a:r>
          </a:p>
          <a:p>
            <a:pPr>
              <a:lnSpc>
                <a:spcPct val="160000"/>
              </a:lnSpc>
            </a:pPr>
            <a:r>
              <a:rPr lang="en-US" b="1" dirty="0">
                <a:solidFill>
                  <a:srgbClr val="00B050"/>
                </a:solidFill>
              </a:rPr>
              <a:t>NB: these are only examples and not an exhaustive list!</a:t>
            </a:r>
          </a:p>
        </p:txBody>
      </p:sp>
      <p:pic>
        <p:nvPicPr>
          <p:cNvPr id="5" name="Picture 4" descr="A green background with triangles&#10;&#10;Description automatically generated">
            <a:extLst>
              <a:ext uri="{FF2B5EF4-FFF2-40B4-BE49-F238E27FC236}">
                <a16:creationId xmlns:a16="http://schemas.microsoft.com/office/drawing/2014/main" id="{54C019EB-FF67-ED73-6535-3D8101827C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00225" y="-13548"/>
            <a:ext cx="7896225" cy="7210574"/>
          </a:xfrm>
          <a:prstGeom prst="rect">
            <a:avLst/>
          </a:prstGeom>
        </p:spPr>
      </p:pic>
      <p:pic>
        <p:nvPicPr>
          <p:cNvPr id="6" name="Picture 5">
            <a:extLst>
              <a:ext uri="{FF2B5EF4-FFF2-40B4-BE49-F238E27FC236}">
                <a16:creationId xmlns:a16="http://schemas.microsoft.com/office/drawing/2014/main" id="{BC435A78-290F-4831-596A-01F381C07F47}"/>
              </a:ext>
            </a:extLst>
          </p:cNvPr>
          <p:cNvPicPr>
            <a:picLocks noChangeAspect="1"/>
          </p:cNvPicPr>
          <p:nvPr/>
        </p:nvPicPr>
        <p:blipFill>
          <a:blip r:embed="rId3" cstate="screen">
            <a:extLst>
              <a:ext uri="{28A0092B-C50C-407E-A947-70E740481C1C}">
                <a14:useLocalDpi xmlns:a14="http://schemas.microsoft.com/office/drawing/2010/main"/>
              </a:ext>
            </a:extLst>
          </a:blip>
          <a:srcRect l="25568" r="25568"/>
          <a:stretch/>
        </p:blipFill>
        <p:spPr>
          <a:xfrm>
            <a:off x="6096000" y="-13548"/>
            <a:ext cx="7896225" cy="7210574"/>
          </a:xfrm>
          <a:prstGeom prst="rect">
            <a:avLst/>
          </a:prstGeom>
        </p:spPr>
      </p:pic>
      <p:sp>
        <p:nvSpPr>
          <p:cNvPr id="7" name="TextBox 6">
            <a:extLst>
              <a:ext uri="{FF2B5EF4-FFF2-40B4-BE49-F238E27FC236}">
                <a16:creationId xmlns:a16="http://schemas.microsoft.com/office/drawing/2014/main" id="{9CA61927-7146-B874-31F4-5221674E0B33}"/>
              </a:ext>
            </a:extLst>
          </p:cNvPr>
          <p:cNvSpPr txBox="1"/>
          <p:nvPr/>
        </p:nvSpPr>
        <p:spPr>
          <a:xfrm>
            <a:off x="500491" y="655326"/>
            <a:ext cx="5356518" cy="2120965"/>
          </a:xfrm>
          <a:prstGeom prst="rect">
            <a:avLst/>
          </a:prstGeom>
          <a:noFill/>
          <a:effectLst>
            <a:outerShdw blurRad="50800" dist="38100" dir="2700000" algn="tl" rotWithShape="0">
              <a:prstClr val="black">
                <a:alpha val="40000"/>
              </a:prstClr>
            </a:outerShdw>
          </a:effectLst>
        </p:spPr>
        <p:txBody>
          <a:bodyPr wrap="square" lIns="0" tIns="0" rIns="0" bIns="0" rtlCol="0">
            <a:spAutoFit/>
          </a:bodyPr>
          <a:lstStyle/>
          <a:p>
            <a:pPr marL="0" marR="0" lvl="0" indent="0" algn="r" defTabSz="914400" rtl="0" eaLnBrk="1" fontAlgn="auto" latinLnBrk="0" hangingPunct="1">
              <a:lnSpc>
                <a:spcPct val="107000"/>
              </a:lnSpc>
              <a:spcBef>
                <a:spcPts val="0"/>
              </a:spcBef>
              <a:spcAft>
                <a:spcPts val="0"/>
              </a:spcAft>
              <a:buClrTx/>
              <a:buSzTx/>
              <a:buFontTx/>
              <a:buNone/>
              <a:tabLst>
                <a:tab pos="457200" algn="l"/>
              </a:tabLst>
              <a:defRPr/>
            </a:pPr>
            <a:r>
              <a:rPr kumimoji="0" lang="en-US" sz="4400" b="1" i="0" u="none" strike="noStrike" kern="1200" cap="none" spc="0" normalizeH="0" baseline="0" noProof="0" dirty="0">
                <a:ln>
                  <a:noFill/>
                </a:ln>
                <a:effectLst/>
                <a:uLnTx/>
                <a:uFillTx/>
                <a:latin typeface="Gotham" panose="02000504020000020004" pitchFamily="2" charset="0"/>
                <a:ea typeface="Calibri" panose="020F0502020204030204" pitchFamily="34" charset="0"/>
                <a:cs typeface="Times New Roman" panose="02020603050405020304" pitchFamily="18" charset="0"/>
              </a:rPr>
              <a:t>You are entitled to complain without fear of </a:t>
            </a:r>
            <a:r>
              <a:rPr kumimoji="0" lang="en-US" sz="4400" b="1" i="0" u="none" strike="noStrike" kern="1200" cap="none" spc="0" normalizeH="0" baseline="0" noProof="0" dirty="0" err="1">
                <a:ln>
                  <a:noFill/>
                </a:ln>
                <a:effectLst/>
                <a:uLnTx/>
                <a:uFillTx/>
                <a:latin typeface="Gotham" panose="02000504020000020004" pitchFamily="2" charset="0"/>
                <a:ea typeface="Calibri" panose="020F0502020204030204" pitchFamily="34" charset="0"/>
                <a:cs typeface="Times New Roman" panose="02020603050405020304" pitchFamily="18" charset="0"/>
              </a:rPr>
              <a:t>victimisation</a:t>
            </a:r>
            <a:endParaRPr kumimoji="0" lang="en-US" sz="4400" b="1" i="0" u="none" strike="noStrike" kern="1200" cap="none" spc="0" normalizeH="0" baseline="0" noProof="0" dirty="0">
              <a:ln>
                <a:noFill/>
              </a:ln>
              <a:effectLst/>
              <a:uLnTx/>
              <a:uFillTx/>
              <a:latin typeface="Gotham" panose="02000504020000020004" pitchFamily="2"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855BC66-89FB-1B91-B743-6A6F4EC87A28}"/>
              </a:ext>
            </a:extLst>
          </p:cNvPr>
          <p:cNvSpPr txBox="1"/>
          <p:nvPr/>
        </p:nvSpPr>
        <p:spPr>
          <a:xfrm>
            <a:off x="-122210" y="4423019"/>
            <a:ext cx="6153593" cy="1107996"/>
          </a:xfrm>
          <a:prstGeom prst="rect">
            <a:avLst/>
          </a:prstGeom>
          <a:noFill/>
        </p:spPr>
        <p:txBody>
          <a:bodyPr wrap="square" lIns="0" tIns="0" bIns="0" rtlCol="0" anchor="t">
            <a:spAutoFit/>
          </a:bodyPr>
          <a:lstStyle/>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Gotham" panose="02000504020000020004" pitchFamily="2" charset="0"/>
                <a:ea typeface="Calibri" panose="020F0502020204030204" pitchFamily="34" charset="0"/>
                <a:cs typeface="Times New Roman" panose="02020603050405020304" pitchFamily="18" charset="0"/>
              </a:rPr>
              <a:t>Entitled to complain.</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Gotham" panose="02000504020000020004" pitchFamily="2" charset="0"/>
                <a:ea typeface="Calibri" panose="020F0502020204030204" pitchFamily="34" charset="0"/>
                <a:cs typeface="Times New Roman" panose="02020603050405020304" pitchFamily="18" charset="0"/>
              </a:rPr>
              <a:t>Should not be intimidated; and</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Gotham" panose="02000504020000020004" pitchFamily="2" charset="0"/>
                <a:ea typeface="Calibri" panose="020F0502020204030204" pitchFamily="34" charset="0"/>
                <a:cs typeface="Times New Roman" panose="02020603050405020304" pitchFamily="18" charset="0"/>
              </a:rPr>
              <a:t>Should not be victimized</a:t>
            </a:r>
            <a:r>
              <a:rPr kumimoji="0" lang="en-US" sz="2400" b="0" i="0" u="none" strike="noStrike" kern="1200" cap="none" spc="0" normalizeH="0" baseline="0" noProof="0" dirty="0">
                <a:ln>
                  <a:noFill/>
                </a:ln>
                <a:solidFill>
                  <a:schemeClr val="bg1"/>
                </a:solidFill>
                <a:effectLst/>
                <a:uLnTx/>
                <a:uFillTx/>
                <a:latin typeface="Gotham" panose="02000504020000020004" pitchFamily="2" charset="0"/>
                <a:ea typeface="Calibri" panose="020F0502020204030204" pitchFamily="34" charset="0"/>
                <a:cs typeface="Times New Roman" panose="02020603050405020304" pitchFamily="18" charset="0"/>
              </a:rPr>
              <a:t>.</a:t>
            </a:r>
            <a:endParaRPr kumimoji="0" lang="en-ZA" sz="2400" b="0" i="0" u="none" strike="noStrike" kern="1200" cap="none" spc="0" normalizeH="0" baseline="0" noProof="0" dirty="0">
              <a:ln>
                <a:noFill/>
              </a:ln>
              <a:solidFill>
                <a:schemeClr val="bg1"/>
              </a:solidFill>
              <a:effectLst/>
              <a:uLnTx/>
              <a:uFillTx/>
              <a:latin typeface="Gotham" panose="02000504020000020004" pitchFamily="2" charset="0"/>
            </a:endParaRPr>
          </a:p>
        </p:txBody>
      </p:sp>
      <p:sp>
        <p:nvSpPr>
          <p:cNvPr id="9" name="TextBox 8">
            <a:extLst>
              <a:ext uri="{FF2B5EF4-FFF2-40B4-BE49-F238E27FC236}">
                <a16:creationId xmlns:a16="http://schemas.microsoft.com/office/drawing/2014/main" id="{97F6F021-EC34-F310-3584-EF90FD1269D1}"/>
              </a:ext>
            </a:extLst>
          </p:cNvPr>
          <p:cNvSpPr txBox="1"/>
          <p:nvPr/>
        </p:nvSpPr>
        <p:spPr>
          <a:xfrm>
            <a:off x="6334991" y="654346"/>
            <a:ext cx="5857009" cy="2708434"/>
          </a:xfrm>
          <a:prstGeom prst="rect">
            <a:avLst/>
          </a:prstGeom>
          <a:noFill/>
          <a:effectLst>
            <a:outerShdw blurRad="50800" dist="38100" dir="2700000" algn="tl" rotWithShape="0">
              <a:prstClr val="black">
                <a:alpha val="40000"/>
              </a:prstClr>
            </a:outerShdw>
          </a:effectLst>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457200" algn="l"/>
              </a:tabLst>
              <a:defRPr/>
            </a:pPr>
            <a:r>
              <a:rPr kumimoji="0" lang="en-US" sz="4400" b="1" i="0" u="none" strike="noStrike" kern="1200" cap="none" spc="0" normalizeH="0" baseline="0" noProof="0" dirty="0">
                <a:ln>
                  <a:noFill/>
                </a:ln>
                <a:effectLst/>
                <a:uLnTx/>
                <a:uFillTx/>
                <a:latin typeface="Gotham" panose="02000504020000020004" pitchFamily="2" charset="0"/>
                <a:ea typeface="Calibri" panose="020F0502020204030204" pitchFamily="34" charset="0"/>
                <a:cs typeface="Times New Roman" panose="02020603050405020304" pitchFamily="18" charset="0"/>
              </a:rPr>
              <a:t>You have the right to dispute / challenge assessments /decisions</a:t>
            </a:r>
          </a:p>
        </p:txBody>
      </p:sp>
      <p:sp>
        <p:nvSpPr>
          <p:cNvPr id="10" name="TextBox 9">
            <a:extLst>
              <a:ext uri="{FF2B5EF4-FFF2-40B4-BE49-F238E27FC236}">
                <a16:creationId xmlns:a16="http://schemas.microsoft.com/office/drawing/2014/main" id="{FA16FBCD-1BD3-CB80-D01B-76F0BE650F74}"/>
              </a:ext>
            </a:extLst>
          </p:cNvPr>
          <p:cNvSpPr txBox="1"/>
          <p:nvPr/>
        </p:nvSpPr>
        <p:spPr>
          <a:xfrm>
            <a:off x="6310960" y="4423019"/>
            <a:ext cx="6153593" cy="1552092"/>
          </a:xfrm>
          <a:prstGeom prst="rect">
            <a:avLst/>
          </a:prstGeom>
          <a:noFill/>
        </p:spPr>
        <p:txBody>
          <a:bodyPr wrap="square" lIns="0" tIns="0" bIns="0" rtlCol="0" anchor="t">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effectLst/>
                <a:uLnTx/>
                <a:uFillTx/>
                <a:latin typeface="Gotham" panose="02000504020000020004" pitchFamily="2" charset="0"/>
                <a:ea typeface="Calibri" panose="020F0502020204030204" pitchFamily="34" charset="0"/>
                <a:cs typeface="Times New Roman" panose="02020603050405020304" pitchFamily="18" charset="0"/>
              </a:rPr>
              <a:t>Object and appeal; or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2400" b="0" i="0" u="none" strike="noStrike" kern="1200" cap="none" spc="0" normalizeH="0" baseline="0" noProof="0" dirty="0">
                <a:ln>
                  <a:noFill/>
                </a:ln>
                <a:effectLst/>
                <a:uLnTx/>
                <a:uFillTx/>
                <a:latin typeface="Gotham" panose="02000504020000020004" pitchFamily="2" charset="0"/>
                <a:ea typeface="Calibri" panose="020F0502020204030204" pitchFamily="34" charset="0"/>
                <a:cs typeface="Times New Roman" panose="02020603050405020304" pitchFamily="18" charset="0"/>
              </a:rPr>
              <a:t>Take administrative decisions on review. (all decisions made by SARS that is not subject to objection and appeal)</a:t>
            </a:r>
          </a:p>
        </p:txBody>
      </p:sp>
      <p:sp>
        <p:nvSpPr>
          <p:cNvPr id="12" name="Footer Placeholder 11">
            <a:extLst>
              <a:ext uri="{FF2B5EF4-FFF2-40B4-BE49-F238E27FC236}">
                <a16:creationId xmlns:a16="http://schemas.microsoft.com/office/drawing/2014/main" id="{D74948B7-8B3C-F45F-2995-6BCCEA4C4DE3}"/>
              </a:ext>
            </a:extLst>
          </p:cNvPr>
          <p:cNvSpPr>
            <a:spLocks noGrp="1"/>
          </p:cNvSpPr>
          <p:nvPr>
            <p:ph type="ftr" sz="quarter" idx="11"/>
          </p:nvPr>
        </p:nvSpPr>
        <p:spPr/>
        <p:txBody>
          <a:bodyPr/>
          <a:lstStyle/>
          <a:p>
            <a:endParaRPr lang="en-ZA" dirty="0"/>
          </a:p>
        </p:txBody>
      </p:sp>
    </p:spTree>
    <p:extLst>
      <p:ext uri="{BB962C8B-B14F-4D97-AF65-F5344CB8AC3E}">
        <p14:creationId xmlns:p14="http://schemas.microsoft.com/office/powerpoint/2010/main" val="941598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42E4C-5F1C-CE88-3430-1109B4B4E8B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E82147-82D5-CFBC-819B-43F5FBB9D145}"/>
              </a:ext>
            </a:extLst>
          </p:cNvPr>
          <p:cNvSpPr>
            <a:spLocks noGrp="1"/>
          </p:cNvSpPr>
          <p:nvPr>
            <p:ph type="title"/>
          </p:nvPr>
        </p:nvSpPr>
        <p:spPr>
          <a:xfrm>
            <a:off x="594360" y="272260"/>
            <a:ext cx="7606211" cy="1593507"/>
          </a:xfrm>
        </p:spPr>
        <p:txBody>
          <a:bodyPr/>
          <a:lstStyle/>
          <a:p>
            <a:r>
              <a:rPr lang="en-US" sz="6000" dirty="0">
                <a:latin typeface="+mn-lt"/>
              </a:rPr>
              <a:t>Your obligations as a taxpayer</a:t>
            </a:r>
          </a:p>
        </p:txBody>
      </p:sp>
      <p:sp>
        <p:nvSpPr>
          <p:cNvPr id="4" name="Slide Number Placeholder 3">
            <a:extLst>
              <a:ext uri="{FF2B5EF4-FFF2-40B4-BE49-F238E27FC236}">
                <a16:creationId xmlns:a16="http://schemas.microsoft.com/office/drawing/2014/main" id="{017ADEE6-8C2A-E7DE-9897-606C5115BEC0}"/>
              </a:ext>
            </a:extLst>
          </p:cNvPr>
          <p:cNvSpPr>
            <a:spLocks noGrp="1"/>
          </p:cNvSpPr>
          <p:nvPr>
            <p:ph type="sldNum" sz="quarter" idx="4294967295"/>
          </p:nvPr>
        </p:nvSpPr>
        <p:spPr>
          <a:xfrm>
            <a:off x="11817350" y="6296025"/>
            <a:ext cx="374650" cy="350838"/>
          </a:xfrm>
        </p:spPr>
        <p:txBody>
          <a:bodyPr/>
          <a:lstStyle/>
          <a:p>
            <a:fld id="{294A09A9-5501-47C1-A89A-A340965A2BE2}" type="slidenum">
              <a:rPr lang="en-US" smtClean="0"/>
              <a:pPr/>
              <a:t>32</a:t>
            </a:fld>
            <a:endParaRPr lang="en-US" dirty="0">
              <a:latin typeface="+mn-lt"/>
            </a:endParaRPr>
          </a:p>
        </p:txBody>
      </p:sp>
      <p:sp>
        <p:nvSpPr>
          <p:cNvPr id="6" name="TextBox 5">
            <a:extLst>
              <a:ext uri="{FF2B5EF4-FFF2-40B4-BE49-F238E27FC236}">
                <a16:creationId xmlns:a16="http://schemas.microsoft.com/office/drawing/2014/main" id="{7F7B8B77-F7A6-7040-E3B7-0C400E117CB5}"/>
              </a:ext>
            </a:extLst>
          </p:cNvPr>
          <p:cNvSpPr txBox="1"/>
          <p:nvPr/>
        </p:nvSpPr>
        <p:spPr>
          <a:xfrm>
            <a:off x="594360" y="2315709"/>
            <a:ext cx="10706100" cy="3732904"/>
          </a:xfrm>
          <a:prstGeom prst="rect">
            <a:avLst/>
          </a:prstGeom>
          <a:noFill/>
        </p:spPr>
        <p:txBody>
          <a:bodyPr wrap="square" numCol="2">
            <a:noAutofit/>
          </a:bodyPr>
          <a:lstStyle/>
          <a:p>
            <a:pPr marL="342900" marR="0" lvl="0" indent="-342900" algn="l" defTabSz="914400" rtl="0" eaLnBrk="1" fontAlgn="auto" latinLnBrk="0" hangingPunct="1">
              <a:lnSpc>
                <a:spcPct val="150000"/>
              </a:lnSpc>
              <a:spcBef>
                <a:spcPts val="0"/>
              </a:spcBef>
              <a:spcAft>
                <a:spcPts val="0"/>
              </a:spcAft>
              <a:buClr>
                <a:srgbClr val="00B050"/>
              </a:buClr>
              <a:buSzTx/>
              <a:buFont typeface="Wingdings" panose="05000000000000000000" pitchFamily="2" charset="2"/>
              <a:buChar char="§"/>
              <a:tabLst/>
              <a:defRPr/>
            </a:pPr>
            <a:r>
              <a:rPr kumimoji="0" lang="en-US" sz="2200" b="0" i="0" u="none" strike="noStrike" kern="1200" cap="none" spc="0" normalizeH="0" baseline="0" noProof="0" dirty="0">
                <a:ln>
                  <a:noFill/>
                </a:ln>
                <a:solidFill>
                  <a:schemeClr val="bg1">
                    <a:lumMod val="95000"/>
                    <a:lumOff val="5000"/>
                  </a:schemeClr>
                </a:solidFill>
                <a:effectLst/>
                <a:uLnTx/>
                <a:uFillTx/>
                <a:ea typeface="Calibri" panose="020F0502020204030204" pitchFamily="34" charset="0"/>
                <a:cs typeface="Times New Roman" panose="02020603050405020304" pitchFamily="18" charset="0"/>
              </a:rPr>
              <a:t>Duty to pay your taxes timeously;</a:t>
            </a:r>
            <a:endParaRPr kumimoji="0" lang="en-ZA" sz="2200" b="0" i="0" u="none" strike="noStrike" kern="1200" cap="none" spc="0" normalizeH="0" baseline="0" noProof="0" dirty="0">
              <a:ln>
                <a:noFill/>
              </a:ln>
              <a:solidFill>
                <a:schemeClr val="bg1">
                  <a:lumMod val="95000"/>
                  <a:lumOff val="5000"/>
                </a:schemeClr>
              </a:solidFill>
              <a:effectLst/>
              <a:uLnTx/>
              <a:uFillTx/>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0"/>
              </a:spcAft>
              <a:buClr>
                <a:srgbClr val="00B050"/>
              </a:buClr>
              <a:buSzTx/>
              <a:buFont typeface="Wingdings" panose="05000000000000000000" pitchFamily="2" charset="2"/>
              <a:buChar char="§"/>
              <a:tabLst/>
              <a:defRPr/>
            </a:pPr>
            <a:r>
              <a:rPr kumimoji="0" lang="en-US" sz="2200" b="0" i="0" u="none" strike="noStrike" kern="1200" cap="none" spc="0" normalizeH="0" baseline="0" noProof="0" dirty="0">
                <a:ln>
                  <a:noFill/>
                </a:ln>
                <a:solidFill>
                  <a:schemeClr val="bg1">
                    <a:lumMod val="95000"/>
                    <a:lumOff val="5000"/>
                  </a:schemeClr>
                </a:solidFill>
                <a:effectLst/>
                <a:uLnTx/>
                <a:uFillTx/>
                <a:ea typeface="Calibri" panose="020F0502020204030204" pitchFamily="34" charset="0"/>
                <a:cs typeface="Times New Roman" panose="02020603050405020304" pitchFamily="18" charset="0"/>
              </a:rPr>
              <a:t>Take responsibility for own tax affairs;</a:t>
            </a:r>
            <a:endParaRPr kumimoji="0" lang="en-ZA" sz="2200" b="0" i="0" u="none" strike="noStrike" kern="1200" cap="none" spc="0" normalizeH="0" baseline="0" noProof="0" dirty="0">
              <a:ln>
                <a:noFill/>
              </a:ln>
              <a:solidFill>
                <a:schemeClr val="bg1">
                  <a:lumMod val="95000"/>
                  <a:lumOff val="5000"/>
                </a:schemeClr>
              </a:solidFill>
              <a:effectLst/>
              <a:uLnTx/>
              <a:uFillTx/>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0"/>
              </a:spcAft>
              <a:buClr>
                <a:srgbClr val="00B050"/>
              </a:buClr>
              <a:buSzTx/>
              <a:buFont typeface="Wingdings" panose="05000000000000000000" pitchFamily="2" charset="2"/>
              <a:buChar char="§"/>
              <a:tabLst/>
              <a:defRPr/>
            </a:pPr>
            <a:r>
              <a:rPr kumimoji="0" lang="en-US" sz="2200" b="0" i="0" u="none" strike="noStrike" kern="1200" cap="none" spc="0" normalizeH="0" baseline="0" noProof="0" dirty="0">
                <a:ln>
                  <a:noFill/>
                </a:ln>
                <a:solidFill>
                  <a:schemeClr val="bg1">
                    <a:lumMod val="95000"/>
                    <a:lumOff val="5000"/>
                  </a:schemeClr>
                </a:solidFill>
                <a:effectLst/>
                <a:uLnTx/>
                <a:uFillTx/>
                <a:ea typeface="Calibri" panose="020F0502020204030204" pitchFamily="34" charset="0"/>
                <a:cs typeface="Times New Roman" panose="02020603050405020304" pitchFamily="18" charset="0"/>
              </a:rPr>
              <a:t>Registration;</a:t>
            </a:r>
            <a:endParaRPr kumimoji="0" lang="en-ZA" sz="2200" b="0" i="0" u="none" strike="noStrike" kern="1200" cap="none" spc="0" normalizeH="0" baseline="0" noProof="0" dirty="0">
              <a:ln>
                <a:noFill/>
              </a:ln>
              <a:solidFill>
                <a:schemeClr val="bg1">
                  <a:lumMod val="95000"/>
                  <a:lumOff val="5000"/>
                </a:schemeClr>
              </a:solidFill>
              <a:effectLst/>
              <a:uLnTx/>
              <a:uFillTx/>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0"/>
              </a:spcAft>
              <a:buClr>
                <a:srgbClr val="00B050"/>
              </a:buClr>
              <a:buSzTx/>
              <a:buFont typeface="Wingdings" panose="05000000000000000000" pitchFamily="2" charset="2"/>
              <a:buChar char="§"/>
              <a:tabLst/>
              <a:defRPr/>
            </a:pPr>
            <a:r>
              <a:rPr kumimoji="0" lang="en-US" sz="2200" b="0" i="0" u="none" strike="noStrike" kern="1200" cap="none" spc="0" normalizeH="0" baseline="0" noProof="0" dirty="0">
                <a:ln>
                  <a:noFill/>
                </a:ln>
                <a:solidFill>
                  <a:schemeClr val="bg1">
                    <a:lumMod val="95000"/>
                    <a:lumOff val="5000"/>
                  </a:schemeClr>
                </a:solidFill>
                <a:effectLst/>
                <a:uLnTx/>
                <a:uFillTx/>
                <a:ea typeface="Calibri" panose="020F0502020204030204" pitchFamily="34" charset="0"/>
                <a:cs typeface="Times New Roman" panose="02020603050405020304" pitchFamily="18" charset="0"/>
              </a:rPr>
              <a:t>Honesty and Accuracy;</a:t>
            </a:r>
            <a:endParaRPr kumimoji="0" lang="en-ZA" sz="2200" b="0" i="0" u="none" strike="noStrike" kern="1200" cap="none" spc="0" normalizeH="0" baseline="0" noProof="0" dirty="0">
              <a:ln>
                <a:noFill/>
              </a:ln>
              <a:solidFill>
                <a:schemeClr val="bg1">
                  <a:lumMod val="95000"/>
                  <a:lumOff val="5000"/>
                </a:schemeClr>
              </a:solidFill>
              <a:effectLst/>
              <a:uLnTx/>
              <a:uFillTx/>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800"/>
              </a:spcAft>
              <a:buClr>
                <a:srgbClr val="00B050"/>
              </a:buClr>
              <a:buSzTx/>
              <a:buFont typeface="Wingdings" panose="05000000000000000000" pitchFamily="2" charset="2"/>
              <a:buChar char="§"/>
              <a:tabLst/>
              <a:defRPr/>
            </a:pPr>
            <a:r>
              <a:rPr kumimoji="0" lang="en-US" sz="2200" b="0" i="0" u="none" strike="noStrike" kern="1200" cap="none" spc="0" normalizeH="0" baseline="0" noProof="0" dirty="0">
                <a:ln>
                  <a:noFill/>
                </a:ln>
                <a:solidFill>
                  <a:schemeClr val="bg1">
                    <a:lumMod val="95000"/>
                    <a:lumOff val="5000"/>
                  </a:schemeClr>
                </a:solidFill>
                <a:effectLst/>
                <a:uLnTx/>
                <a:uFillTx/>
                <a:ea typeface="Calibri" panose="020F0502020204030204" pitchFamily="34" charset="0"/>
                <a:cs typeface="Times New Roman" panose="02020603050405020304" pitchFamily="18" charset="0"/>
              </a:rPr>
              <a:t>Compliance;</a:t>
            </a:r>
          </a:p>
          <a:p>
            <a:pPr marL="342900" marR="0" lvl="0" indent="-342900" algn="l" defTabSz="914400" rtl="0" eaLnBrk="1" fontAlgn="auto" latinLnBrk="0" hangingPunct="1">
              <a:lnSpc>
                <a:spcPct val="150000"/>
              </a:lnSpc>
              <a:spcBef>
                <a:spcPts val="0"/>
              </a:spcBef>
              <a:spcAft>
                <a:spcPts val="0"/>
              </a:spcAft>
              <a:buClr>
                <a:srgbClr val="00B050"/>
              </a:buClr>
              <a:buSzTx/>
              <a:buFont typeface="Wingdings" panose="05000000000000000000" pitchFamily="2" charset="2"/>
              <a:buChar char="§"/>
              <a:tabLst/>
              <a:defRPr/>
            </a:pPr>
            <a:r>
              <a:rPr kumimoji="0" lang="en-US" sz="2200" b="0" i="0" u="none" strike="noStrike" kern="1200" cap="none" spc="0" normalizeH="0" baseline="0" noProof="0" dirty="0">
                <a:ln>
                  <a:noFill/>
                </a:ln>
                <a:solidFill>
                  <a:schemeClr val="bg1">
                    <a:lumMod val="95000"/>
                    <a:lumOff val="5000"/>
                  </a:schemeClr>
                </a:solidFill>
                <a:effectLst/>
                <a:uLnTx/>
                <a:uFillTx/>
                <a:ea typeface="Calibri" panose="020F0502020204030204" pitchFamily="34" charset="0"/>
                <a:cs typeface="Arial" panose="020B0604020202020204" pitchFamily="34" charset="0"/>
              </a:rPr>
              <a:t>Full and True declarations;</a:t>
            </a:r>
            <a:endParaRPr kumimoji="0" lang="en-ZA" sz="2200" b="0" i="0" u="none" strike="noStrike" kern="1200" cap="none" spc="0" normalizeH="0" baseline="0" noProof="0" dirty="0">
              <a:ln>
                <a:noFill/>
              </a:ln>
              <a:solidFill>
                <a:schemeClr val="bg1">
                  <a:lumMod val="95000"/>
                  <a:lumOff val="5000"/>
                </a:schemeClr>
              </a:solidFill>
              <a:effectLst/>
              <a:uLnTx/>
              <a:uFillTx/>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
                <a:srgbClr val="00B050"/>
              </a:buClr>
              <a:buSzTx/>
              <a:buFont typeface="Wingdings" panose="05000000000000000000" pitchFamily="2" charset="2"/>
              <a:buChar char="§"/>
              <a:tabLst/>
              <a:defRPr/>
            </a:pPr>
            <a:r>
              <a:rPr kumimoji="0" lang="en-GB" sz="2200" b="0" i="0" u="none" strike="noStrike" kern="1200" cap="none" spc="0" normalizeH="0" baseline="0" noProof="0" dirty="0">
                <a:ln>
                  <a:noFill/>
                </a:ln>
                <a:solidFill>
                  <a:schemeClr val="bg1">
                    <a:lumMod val="95000"/>
                    <a:lumOff val="5000"/>
                  </a:schemeClr>
                </a:solidFill>
                <a:effectLst/>
                <a:uLnTx/>
                <a:uFillTx/>
                <a:ea typeface="Calibri" panose="020F0502020204030204" pitchFamily="34" charset="0"/>
                <a:cs typeface="Arial" panose="020B0604020202020204" pitchFamily="34" charset="0"/>
              </a:rPr>
              <a:t>Submission of documents;</a:t>
            </a:r>
            <a:endParaRPr kumimoji="0" lang="en-ZA" sz="2200" b="0" i="0" u="none" strike="noStrike" kern="1200" cap="none" spc="0" normalizeH="0" baseline="0" noProof="0" dirty="0">
              <a:ln>
                <a:noFill/>
              </a:ln>
              <a:solidFill>
                <a:schemeClr val="bg1">
                  <a:lumMod val="95000"/>
                  <a:lumOff val="5000"/>
                </a:schemeClr>
              </a:solidFill>
              <a:effectLst/>
              <a:uLnTx/>
              <a:uFillTx/>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
                <a:srgbClr val="00B050"/>
              </a:buClr>
              <a:buSzTx/>
              <a:buFont typeface="Wingdings" panose="05000000000000000000" pitchFamily="2" charset="2"/>
              <a:buChar char="§"/>
              <a:tabLst/>
              <a:defRPr/>
            </a:pPr>
            <a:r>
              <a:rPr kumimoji="0" lang="en-GB" sz="2200" b="0" i="0" u="none" strike="noStrike" kern="1200" cap="none" spc="0" normalizeH="0" baseline="0" noProof="0" dirty="0">
                <a:ln>
                  <a:noFill/>
                </a:ln>
                <a:solidFill>
                  <a:schemeClr val="bg1">
                    <a:lumMod val="95000"/>
                    <a:lumOff val="5000"/>
                  </a:schemeClr>
                </a:solidFill>
                <a:effectLst/>
                <a:uLnTx/>
                <a:uFillTx/>
                <a:ea typeface="Calibri" panose="020F0502020204030204" pitchFamily="34" charset="0"/>
                <a:cs typeface="Arial" panose="020B0604020202020204" pitchFamily="34" charset="0"/>
              </a:rPr>
              <a:t>Obligations to update contact details;</a:t>
            </a:r>
            <a:endParaRPr kumimoji="0" lang="en-ZA" sz="2200" b="0" i="0" u="none" strike="noStrike" kern="1200" cap="none" spc="0" normalizeH="0" baseline="0" noProof="0" dirty="0">
              <a:ln>
                <a:noFill/>
              </a:ln>
              <a:solidFill>
                <a:schemeClr val="bg1">
                  <a:lumMod val="95000"/>
                  <a:lumOff val="5000"/>
                </a:schemeClr>
              </a:solidFill>
              <a:effectLst/>
              <a:uLnTx/>
              <a:uFillTx/>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
                <a:srgbClr val="00B050"/>
              </a:buClr>
              <a:buSzTx/>
              <a:buFont typeface="Wingdings" panose="05000000000000000000" pitchFamily="2" charset="2"/>
              <a:buChar char="§"/>
              <a:tabLst/>
              <a:defRPr/>
            </a:pPr>
            <a:r>
              <a:rPr kumimoji="0" lang="en-GB" sz="2200" b="0" i="0" u="none" strike="noStrike" kern="1200" cap="none" spc="0" normalizeH="0" baseline="0" noProof="0" dirty="0">
                <a:ln>
                  <a:noFill/>
                </a:ln>
                <a:solidFill>
                  <a:schemeClr val="bg1">
                    <a:lumMod val="95000"/>
                    <a:lumOff val="5000"/>
                  </a:schemeClr>
                </a:solidFill>
                <a:effectLst/>
                <a:uLnTx/>
                <a:uFillTx/>
                <a:ea typeface="Calibri" panose="020F0502020204030204" pitchFamily="34" charset="0"/>
                <a:cs typeface="Arial" panose="020B0604020202020204" pitchFamily="34" charset="0"/>
              </a:rPr>
              <a:t>Document Retention for 5 years; and</a:t>
            </a:r>
            <a:endParaRPr kumimoji="0" lang="en-ZA" sz="2200" b="0" i="0" u="none" strike="noStrike" kern="1200" cap="none" spc="0" normalizeH="0" baseline="0" noProof="0" dirty="0">
              <a:ln>
                <a:noFill/>
              </a:ln>
              <a:solidFill>
                <a:schemeClr val="bg1">
                  <a:lumMod val="95000"/>
                  <a:lumOff val="5000"/>
                </a:schemeClr>
              </a:solidFill>
              <a:effectLst/>
              <a:uLnTx/>
              <a:uFillTx/>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800"/>
              </a:spcAft>
              <a:buClr>
                <a:srgbClr val="00B050"/>
              </a:buClr>
              <a:buSzTx/>
              <a:buFont typeface="Wingdings" panose="05000000000000000000" pitchFamily="2" charset="2"/>
              <a:buChar char="§"/>
              <a:tabLst/>
              <a:defRPr/>
            </a:pPr>
            <a:r>
              <a:rPr kumimoji="0" lang="en-GB" sz="2200" b="0" i="0" u="none" strike="noStrike" kern="1200" cap="none" spc="0" normalizeH="0" baseline="0" noProof="0" dirty="0">
                <a:ln>
                  <a:noFill/>
                </a:ln>
                <a:solidFill>
                  <a:schemeClr val="bg1">
                    <a:lumMod val="85000"/>
                    <a:lumOff val="15000"/>
                  </a:schemeClr>
                </a:solidFill>
                <a:effectLst/>
                <a:uLnTx/>
                <a:uFillTx/>
                <a:ea typeface="Calibri" panose="020F0502020204030204" pitchFamily="34" charset="0"/>
                <a:cs typeface="Arial" panose="020B0604020202020204" pitchFamily="34" charset="0"/>
              </a:rPr>
              <a:t>Representation by Public Officers.</a:t>
            </a:r>
            <a:endParaRPr kumimoji="0" lang="en-ZA" sz="2200" b="0" i="0" u="none" strike="noStrike" kern="1200" cap="none" spc="0" normalizeH="0" baseline="0" noProof="0" dirty="0">
              <a:ln>
                <a:noFill/>
              </a:ln>
              <a:solidFill>
                <a:schemeClr val="bg1">
                  <a:lumMod val="85000"/>
                  <a:lumOff val="15000"/>
                </a:schemeClr>
              </a:solidFill>
              <a:effectLst/>
              <a:uLnTx/>
              <a:uFillTx/>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27058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9E8F1-ABEF-0208-8CD2-987C5B10817B}"/>
            </a:ext>
          </a:extLst>
        </p:cNvPr>
        <p:cNvGrpSpPr/>
        <p:nvPr/>
      </p:nvGrpSpPr>
      <p:grpSpPr>
        <a:xfrm>
          <a:off x="0" y="0"/>
          <a:ext cx="0" cy="0"/>
          <a:chOff x="0" y="0"/>
          <a:chExt cx="0" cy="0"/>
        </a:xfrm>
      </p:grpSpPr>
      <p:pic>
        <p:nvPicPr>
          <p:cNvPr id="12" name="Picture 11" descr="A logo with a scale of balance&#10;&#10;AI-generated content may be incorrect.">
            <a:extLst>
              <a:ext uri="{FF2B5EF4-FFF2-40B4-BE49-F238E27FC236}">
                <a16:creationId xmlns:a16="http://schemas.microsoft.com/office/drawing/2014/main" id="{13A0C3DE-CCEE-248E-23B8-1045C87C6CD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27784" t="9517" r="28304"/>
          <a:stretch/>
        </p:blipFill>
        <p:spPr>
          <a:xfrm>
            <a:off x="9072880" y="0"/>
            <a:ext cx="2448560" cy="3566902"/>
          </a:xfrm>
          <a:prstGeom prst="rect">
            <a:avLst/>
          </a:prstGeom>
        </p:spPr>
      </p:pic>
      <p:sp>
        <p:nvSpPr>
          <p:cNvPr id="10" name="Rectangle 9">
            <a:extLst>
              <a:ext uri="{FF2B5EF4-FFF2-40B4-BE49-F238E27FC236}">
                <a16:creationId xmlns:a16="http://schemas.microsoft.com/office/drawing/2014/main" id="{F5977C64-0E92-2C77-BAFA-733D64C1383B}"/>
              </a:ext>
            </a:extLst>
          </p:cNvPr>
          <p:cNvSpPr/>
          <p:nvPr/>
        </p:nvSpPr>
        <p:spPr>
          <a:xfrm>
            <a:off x="0" y="5938458"/>
            <a:ext cx="12192000" cy="204871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F608A7FF-4840-8BE5-E5A8-5A94D50006B6}"/>
              </a:ext>
            </a:extLst>
          </p:cNvPr>
          <p:cNvSpPr/>
          <p:nvPr/>
        </p:nvSpPr>
        <p:spPr>
          <a:xfrm>
            <a:off x="0" y="6076179"/>
            <a:ext cx="12192000" cy="2048719"/>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Rectangle 3">
            <a:extLst>
              <a:ext uri="{FF2B5EF4-FFF2-40B4-BE49-F238E27FC236}">
                <a16:creationId xmlns:a16="http://schemas.microsoft.com/office/drawing/2014/main" id="{07ADD460-EE10-A781-8B41-4665568FC2BD}"/>
              </a:ext>
            </a:extLst>
          </p:cNvPr>
          <p:cNvSpPr/>
          <p:nvPr/>
        </p:nvSpPr>
        <p:spPr>
          <a:xfrm>
            <a:off x="0" y="6213901"/>
            <a:ext cx="12192000" cy="2048719"/>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21154085-DE0F-FB9D-1C29-8C8659530C73}"/>
              </a:ext>
            </a:extLst>
          </p:cNvPr>
          <p:cNvSpPr txBox="1"/>
          <p:nvPr/>
        </p:nvSpPr>
        <p:spPr>
          <a:xfrm>
            <a:off x="176217" y="2443216"/>
            <a:ext cx="1183956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prstClr val="black">
                    <a:lumMod val="95000"/>
                    <a:lumOff val="5000"/>
                  </a:prstClr>
                </a:solidFill>
                <a:effectLst/>
                <a:uLnTx/>
                <a:uFillTx/>
                <a:latin typeface="Gotham" panose="02000504020000020004" pitchFamily="2" charset="0"/>
                <a:ea typeface="Aptos" panose="020B0004020202020204" pitchFamily="34" charset="0"/>
                <a:cs typeface="Arial" panose="020B0604020202020204" pitchFamily="34" charset="0"/>
              </a:rPr>
              <a:t>Thank you</a:t>
            </a:r>
            <a:endParaRPr kumimoji="0" lang="en-ZA" sz="9600" i="0" u="none" strike="noStrike" kern="1200" cap="none" spc="0" normalizeH="0" baseline="0" noProof="0" dirty="0">
              <a:ln>
                <a:noFill/>
              </a:ln>
              <a:solidFill>
                <a:prstClr val="black">
                  <a:lumMod val="95000"/>
                  <a:lumOff val="5000"/>
                </a:prstClr>
              </a:solidFill>
              <a:effectLst/>
              <a:uLnTx/>
              <a:uFillTx/>
              <a:latin typeface="Gotham" panose="02000504020000020004" pitchFamily="2" charset="0"/>
              <a:ea typeface="Aptos" panose="020B0004020202020204" pitchFamily="34" charset="0"/>
              <a:cs typeface="+mn-cs"/>
            </a:endParaRPr>
          </a:p>
        </p:txBody>
      </p:sp>
      <p:grpSp>
        <p:nvGrpSpPr>
          <p:cNvPr id="2" name="Group 1">
            <a:extLst>
              <a:ext uri="{FF2B5EF4-FFF2-40B4-BE49-F238E27FC236}">
                <a16:creationId xmlns:a16="http://schemas.microsoft.com/office/drawing/2014/main" id="{873ED732-B003-5DD9-4328-4491E52EF3A5}"/>
              </a:ext>
            </a:extLst>
          </p:cNvPr>
          <p:cNvGrpSpPr/>
          <p:nvPr/>
        </p:nvGrpSpPr>
        <p:grpSpPr>
          <a:xfrm>
            <a:off x="376087" y="4246766"/>
            <a:ext cx="7815618" cy="1938992"/>
            <a:chOff x="1145667" y="1872659"/>
            <a:chExt cx="7815618" cy="1938992"/>
          </a:xfrm>
          <a:effectLst/>
        </p:grpSpPr>
        <p:sp>
          <p:nvSpPr>
            <p:cNvPr id="3" name="TextBox 2">
              <a:extLst>
                <a:ext uri="{FF2B5EF4-FFF2-40B4-BE49-F238E27FC236}">
                  <a16:creationId xmlns:a16="http://schemas.microsoft.com/office/drawing/2014/main" id="{DE8F11D6-D251-B0A4-6219-D389FF9CA743}"/>
                </a:ext>
              </a:extLst>
            </p:cNvPr>
            <p:cNvSpPr txBox="1"/>
            <p:nvPr/>
          </p:nvSpPr>
          <p:spPr>
            <a:xfrm>
              <a:off x="1145667" y="1872659"/>
              <a:ext cx="4635245" cy="1556341"/>
            </a:xfrm>
            <a:prstGeom prst="rect">
              <a:avLst/>
            </a:prstGeom>
            <a:noFill/>
            <a:effectLst/>
          </p:spPr>
          <p:txBody>
            <a:bodyPr wrap="square" numCol="1" spcCol="108000">
              <a:noAutofit/>
            </a:bodyPr>
            <a:lstStyle/>
            <a:p>
              <a:r>
                <a:rPr lang="en-US" sz="2000" b="1" dirty="0">
                  <a:solidFill>
                    <a:schemeClr val="bg1"/>
                  </a:solidFill>
                  <a:latin typeface="+mj-lt"/>
                </a:rPr>
                <a:t>Contact details:</a:t>
              </a:r>
              <a:br>
                <a:rPr lang="en-US" b="0" dirty="0">
                  <a:solidFill>
                    <a:schemeClr val="bg1"/>
                  </a:solidFill>
                  <a:latin typeface="+mj-lt"/>
                </a:rPr>
              </a:br>
              <a:r>
                <a:rPr lang="fr-FR" b="0" dirty="0">
                  <a:solidFill>
                    <a:schemeClr val="bg1"/>
                  </a:solidFill>
                  <a:latin typeface="+mj-lt"/>
                </a:rPr>
                <a:t>Tel: 0800 662 837 / 012 431 9105</a:t>
              </a:r>
            </a:p>
            <a:p>
              <a:r>
                <a:rPr lang="fr-FR" b="0" dirty="0">
                  <a:solidFill>
                    <a:schemeClr val="bg1"/>
                  </a:solidFill>
                  <a:latin typeface="+mj-lt"/>
                </a:rPr>
                <a:t>Fax:  012 452 5013</a:t>
              </a:r>
            </a:p>
            <a:p>
              <a:r>
                <a:rPr lang="fr-FR" b="0" dirty="0">
                  <a:solidFill>
                    <a:schemeClr val="bg1"/>
                  </a:solidFill>
                  <a:latin typeface="+mj-lt"/>
                </a:rPr>
                <a:t>Email: </a:t>
              </a:r>
              <a:r>
                <a:rPr lang="fr-FR" b="1" dirty="0">
                  <a:solidFill>
                    <a:srgbClr val="00B050"/>
                  </a:solidFill>
                  <a:latin typeface="+mj-lt"/>
                  <a:hlinkClick r:id="rId4">
                    <a:extLst>
                      <a:ext uri="{A12FA001-AC4F-418D-AE19-62706E023703}">
                        <ahyp:hlinkClr xmlns:ahyp="http://schemas.microsoft.com/office/drawing/2018/hyperlinkcolor" val="tx"/>
                      </a:ext>
                    </a:extLst>
                  </a:hlinkClick>
                </a:rPr>
                <a:t>complaints@taxombud.gov.za</a:t>
              </a:r>
              <a:endParaRPr lang="fr-FR" b="1" dirty="0">
                <a:solidFill>
                  <a:srgbClr val="00B050"/>
                </a:solidFill>
                <a:latin typeface="+mj-lt"/>
              </a:endParaRPr>
            </a:p>
            <a:p>
              <a:r>
                <a:rPr lang="fr-FR" b="0" dirty="0">
                  <a:solidFill>
                    <a:schemeClr val="bg1"/>
                  </a:solidFill>
                  <a:latin typeface="+mj-lt"/>
                </a:rPr>
                <a:t>Web: </a:t>
              </a:r>
              <a:r>
                <a:rPr lang="fr-FR" b="1" dirty="0">
                  <a:solidFill>
                    <a:srgbClr val="00B050"/>
                  </a:solidFill>
                  <a:latin typeface="+mj-lt"/>
                  <a:hlinkClick r:id="rId5">
                    <a:extLst>
                      <a:ext uri="{A12FA001-AC4F-418D-AE19-62706E023703}">
                        <ahyp:hlinkClr xmlns:ahyp="http://schemas.microsoft.com/office/drawing/2018/hyperlinkcolor" val="tx"/>
                      </a:ext>
                    </a:extLst>
                  </a:hlinkClick>
                </a:rPr>
                <a:t>www.taxombud.gov.za</a:t>
              </a:r>
              <a:endParaRPr lang="fr-FR" b="1" dirty="0">
                <a:solidFill>
                  <a:srgbClr val="00B050"/>
                </a:solidFill>
                <a:latin typeface="+mj-lt"/>
              </a:endParaRPr>
            </a:p>
            <a:p>
              <a:endParaRPr lang="fr-FR" b="0" dirty="0">
                <a:solidFill>
                  <a:schemeClr val="bg1"/>
                </a:solidFill>
                <a:latin typeface="+mj-lt"/>
              </a:endParaRPr>
            </a:p>
            <a:p>
              <a:endParaRPr lang="en-US" sz="2800" b="0" dirty="0">
                <a:solidFill>
                  <a:schemeClr val="bg1"/>
                </a:solidFill>
                <a:latin typeface="+mj-lt"/>
              </a:endParaRPr>
            </a:p>
            <a:p>
              <a:endParaRPr lang="en-ZA" sz="2800" dirty="0">
                <a:solidFill>
                  <a:schemeClr val="bg1"/>
                </a:solidFill>
                <a:latin typeface="+mj-lt"/>
              </a:endParaRPr>
            </a:p>
          </p:txBody>
        </p:sp>
        <p:sp>
          <p:nvSpPr>
            <p:cNvPr id="5" name="TextBox 4">
              <a:extLst>
                <a:ext uri="{FF2B5EF4-FFF2-40B4-BE49-F238E27FC236}">
                  <a16:creationId xmlns:a16="http://schemas.microsoft.com/office/drawing/2014/main" id="{F6B70B3A-1907-86F4-454C-BB442FF65CD3}"/>
                </a:ext>
              </a:extLst>
            </p:cNvPr>
            <p:cNvSpPr txBox="1"/>
            <p:nvPr/>
          </p:nvSpPr>
          <p:spPr>
            <a:xfrm>
              <a:off x="5869849" y="1872659"/>
              <a:ext cx="3091436" cy="1938992"/>
            </a:xfrm>
            <a:prstGeom prst="rect">
              <a:avLst/>
            </a:prstGeom>
            <a:noFill/>
            <a:effectLst/>
          </p:spPr>
          <p:txBody>
            <a:bodyPr wrap="square">
              <a:spAutoFit/>
            </a:bodyPr>
            <a:lstStyle/>
            <a:p>
              <a:r>
                <a:rPr kumimoji="0" lang="en-US" sz="2000" b="1" i="0" u="none" strike="noStrike" kern="1200" cap="none" spc="0" normalizeH="0" baseline="0" noProof="0" dirty="0">
                  <a:ln>
                    <a:noFill/>
                  </a:ln>
                  <a:solidFill>
                    <a:schemeClr val="bg1"/>
                  </a:solidFill>
                  <a:effectLst/>
                  <a:uLnTx/>
                  <a:uFillTx/>
                  <a:cs typeface="Arial" panose="020B0604020202020204" pitchFamily="34" charset="0"/>
                </a:rPr>
                <a:t>Physical address:</a:t>
              </a:r>
              <a:endParaRPr kumimoji="0" lang="fr-FR" sz="2000" b="1" i="0" u="none" strike="noStrike" kern="1200" cap="none" spc="0" normalizeH="0" baseline="0" noProof="0" dirty="0">
                <a:ln>
                  <a:noFill/>
                </a:ln>
                <a:solidFill>
                  <a:schemeClr val="bg1"/>
                </a:solidFill>
                <a:effectLst/>
                <a:uLnTx/>
                <a:uFillTx/>
                <a:cs typeface="Arial" panose="020B0604020202020204" pitchFamily="34" charset="0"/>
              </a:endParaRPr>
            </a:p>
            <a:p>
              <a:r>
                <a:rPr lang="fr-FR" b="0" dirty="0">
                  <a:solidFill>
                    <a:schemeClr val="bg1"/>
                  </a:solidFill>
                </a:rPr>
                <a:t>2nd </a:t>
              </a:r>
              <a:r>
                <a:rPr lang="fr-FR" b="0" dirty="0" err="1">
                  <a:solidFill>
                    <a:schemeClr val="bg1"/>
                  </a:solidFill>
                </a:rPr>
                <a:t>floor</a:t>
              </a:r>
              <a:r>
                <a:rPr lang="fr-FR" b="0" dirty="0">
                  <a:solidFill>
                    <a:schemeClr val="bg1"/>
                  </a:solidFill>
                </a:rPr>
                <a:t>, </a:t>
              </a:r>
              <a:r>
                <a:rPr lang="fr-FR" b="0" dirty="0" err="1">
                  <a:solidFill>
                    <a:schemeClr val="bg1"/>
                  </a:solidFill>
                </a:rPr>
                <a:t>Menlyn</a:t>
              </a:r>
              <a:r>
                <a:rPr lang="fr-FR" b="0" dirty="0">
                  <a:solidFill>
                    <a:schemeClr val="bg1"/>
                  </a:solidFill>
                </a:rPr>
                <a:t> Corner</a:t>
              </a:r>
              <a:br>
                <a:rPr lang="fr-FR" b="0" dirty="0">
                  <a:solidFill>
                    <a:schemeClr val="bg1"/>
                  </a:solidFill>
                </a:rPr>
              </a:br>
              <a:r>
                <a:rPr lang="fr-FR" b="0" dirty="0">
                  <a:solidFill>
                    <a:schemeClr val="bg1"/>
                  </a:solidFill>
                </a:rPr>
                <a:t>87 </a:t>
              </a:r>
              <a:r>
                <a:rPr lang="fr-FR" b="0" dirty="0" err="1">
                  <a:solidFill>
                    <a:schemeClr val="bg1"/>
                  </a:solidFill>
                </a:rPr>
                <a:t>Frikkie</a:t>
              </a:r>
              <a:r>
                <a:rPr lang="fr-FR" b="0" dirty="0">
                  <a:solidFill>
                    <a:schemeClr val="bg1"/>
                  </a:solidFill>
                </a:rPr>
                <a:t> de Beer Street</a:t>
              </a:r>
            </a:p>
            <a:p>
              <a:r>
                <a:rPr lang="fr-FR" b="0" dirty="0" err="1">
                  <a:solidFill>
                    <a:schemeClr val="bg1"/>
                  </a:solidFill>
                </a:rPr>
                <a:t>Menlyn</a:t>
              </a:r>
              <a:r>
                <a:rPr lang="fr-FR" b="0" dirty="0">
                  <a:solidFill>
                    <a:schemeClr val="bg1"/>
                  </a:solidFill>
                </a:rPr>
                <a:t>, Pretoria</a:t>
              </a:r>
            </a:p>
            <a:p>
              <a:endParaRPr lang="fr-FR" b="0" dirty="0">
                <a:solidFill>
                  <a:schemeClr val="bg1"/>
                </a:solidFill>
                <a:latin typeface="Gotham" panose="02000504020000020004" pitchFamily="2" charset="0"/>
              </a:endParaRPr>
            </a:p>
            <a:p>
              <a:endParaRPr lang="en-US" sz="2800" b="0" dirty="0">
                <a:solidFill>
                  <a:schemeClr val="bg1"/>
                </a:solidFill>
                <a:latin typeface="Gotham" panose="02000504020000020004" pitchFamily="2" charset="0"/>
              </a:endParaRPr>
            </a:p>
          </p:txBody>
        </p:sp>
      </p:grpSp>
      <p:grpSp>
        <p:nvGrpSpPr>
          <p:cNvPr id="7" name="Group 6">
            <a:extLst>
              <a:ext uri="{FF2B5EF4-FFF2-40B4-BE49-F238E27FC236}">
                <a16:creationId xmlns:a16="http://schemas.microsoft.com/office/drawing/2014/main" id="{AA700B2A-6352-FA0D-AF96-22DCF06C44F5}"/>
              </a:ext>
            </a:extLst>
          </p:cNvPr>
          <p:cNvGrpSpPr/>
          <p:nvPr/>
        </p:nvGrpSpPr>
        <p:grpSpPr>
          <a:xfrm>
            <a:off x="4283896" y="6344066"/>
            <a:ext cx="2141373" cy="624391"/>
            <a:chOff x="4457405" y="5944648"/>
            <a:chExt cx="2141373" cy="624391"/>
          </a:xfrm>
        </p:grpSpPr>
        <p:pic>
          <p:nvPicPr>
            <p:cNvPr id="8" name="Picture 7">
              <a:hlinkClick r:id="rId6"/>
              <a:extLst>
                <a:ext uri="{FF2B5EF4-FFF2-40B4-BE49-F238E27FC236}">
                  <a16:creationId xmlns:a16="http://schemas.microsoft.com/office/drawing/2014/main" id="{7FE7B60B-9942-BA76-EF97-A3E728D967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7405" y="5944648"/>
              <a:ext cx="624391" cy="624391"/>
            </a:xfrm>
            <a:prstGeom prst="rect">
              <a:avLst/>
            </a:prstGeom>
          </p:spPr>
        </p:pic>
        <p:sp>
          <p:nvSpPr>
            <p:cNvPr id="11" name="TextBox 10">
              <a:extLst>
                <a:ext uri="{FF2B5EF4-FFF2-40B4-BE49-F238E27FC236}">
                  <a16:creationId xmlns:a16="http://schemas.microsoft.com/office/drawing/2014/main" id="{E2746697-4A1D-964C-EDE8-E34428544095}"/>
                </a:ext>
              </a:extLst>
            </p:cNvPr>
            <p:cNvSpPr txBox="1"/>
            <p:nvPr/>
          </p:nvSpPr>
          <p:spPr>
            <a:xfrm>
              <a:off x="4922378" y="6072177"/>
              <a:ext cx="1676400" cy="338554"/>
            </a:xfrm>
            <a:prstGeom prst="rect">
              <a:avLst/>
            </a:prstGeom>
            <a:noFill/>
          </p:spPr>
          <p:txBody>
            <a:bodyPr wrap="square" rtlCol="0">
              <a:spAutoFit/>
            </a:bodyPr>
            <a:lstStyle/>
            <a:p>
              <a:r>
                <a:rPr lang="en-US" sz="1600" dirty="0"/>
                <a:t>@taxombudsa</a:t>
              </a:r>
              <a:endParaRPr lang="en-ZA" sz="1600" dirty="0"/>
            </a:p>
          </p:txBody>
        </p:sp>
      </p:grpSp>
      <p:grpSp>
        <p:nvGrpSpPr>
          <p:cNvPr id="13" name="Group 12">
            <a:extLst>
              <a:ext uri="{FF2B5EF4-FFF2-40B4-BE49-F238E27FC236}">
                <a16:creationId xmlns:a16="http://schemas.microsoft.com/office/drawing/2014/main" id="{BE8766E8-B117-DE56-822F-0611B0AC515F}"/>
              </a:ext>
            </a:extLst>
          </p:cNvPr>
          <p:cNvGrpSpPr/>
          <p:nvPr/>
        </p:nvGrpSpPr>
        <p:grpSpPr>
          <a:xfrm>
            <a:off x="6485045" y="6344066"/>
            <a:ext cx="2157220" cy="624391"/>
            <a:chOff x="6855595" y="5944648"/>
            <a:chExt cx="2157220" cy="624391"/>
          </a:xfrm>
        </p:grpSpPr>
        <p:pic>
          <p:nvPicPr>
            <p:cNvPr id="14" name="Picture 13">
              <a:hlinkClick r:id="rId8"/>
              <a:extLst>
                <a:ext uri="{FF2B5EF4-FFF2-40B4-BE49-F238E27FC236}">
                  <a16:creationId xmlns:a16="http://schemas.microsoft.com/office/drawing/2014/main" id="{6C56F146-91DB-DE4B-98B3-FEFEAF2B644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5595" y="5944648"/>
              <a:ext cx="624391" cy="624391"/>
            </a:xfrm>
            <a:prstGeom prst="rect">
              <a:avLst/>
            </a:prstGeom>
          </p:spPr>
        </p:pic>
        <p:sp>
          <p:nvSpPr>
            <p:cNvPr id="15" name="TextBox 14">
              <a:extLst>
                <a:ext uri="{FF2B5EF4-FFF2-40B4-BE49-F238E27FC236}">
                  <a16:creationId xmlns:a16="http://schemas.microsoft.com/office/drawing/2014/main" id="{D80A6642-17F7-5774-ECFE-F66691386133}"/>
                </a:ext>
              </a:extLst>
            </p:cNvPr>
            <p:cNvSpPr txBox="1"/>
            <p:nvPr/>
          </p:nvSpPr>
          <p:spPr>
            <a:xfrm>
              <a:off x="7336415" y="6072177"/>
              <a:ext cx="1676400" cy="338554"/>
            </a:xfrm>
            <a:prstGeom prst="rect">
              <a:avLst/>
            </a:prstGeom>
            <a:noFill/>
          </p:spPr>
          <p:txBody>
            <a:bodyPr wrap="square" rtlCol="0">
              <a:spAutoFit/>
            </a:bodyPr>
            <a:lstStyle/>
            <a:p>
              <a:r>
                <a:rPr lang="en-US" sz="1600" dirty="0"/>
                <a:t>@taxombudsa</a:t>
              </a:r>
              <a:endParaRPr lang="en-ZA" sz="1600" dirty="0"/>
            </a:p>
          </p:txBody>
        </p:sp>
      </p:grpSp>
      <p:grpSp>
        <p:nvGrpSpPr>
          <p:cNvPr id="16" name="Group 15">
            <a:extLst>
              <a:ext uri="{FF2B5EF4-FFF2-40B4-BE49-F238E27FC236}">
                <a16:creationId xmlns:a16="http://schemas.microsoft.com/office/drawing/2014/main" id="{247E6283-CFDA-E08E-5733-86C158B6A5AB}"/>
              </a:ext>
            </a:extLst>
          </p:cNvPr>
          <p:cNvGrpSpPr/>
          <p:nvPr/>
        </p:nvGrpSpPr>
        <p:grpSpPr>
          <a:xfrm>
            <a:off x="8702040" y="6418793"/>
            <a:ext cx="2080244" cy="474937"/>
            <a:chOff x="9258300" y="6019375"/>
            <a:chExt cx="2080244" cy="474937"/>
          </a:xfrm>
        </p:grpSpPr>
        <p:pic>
          <p:nvPicPr>
            <p:cNvPr id="17" name="Picture 16">
              <a:hlinkClick r:id="rId10"/>
              <a:extLst>
                <a:ext uri="{FF2B5EF4-FFF2-40B4-BE49-F238E27FC236}">
                  <a16:creationId xmlns:a16="http://schemas.microsoft.com/office/drawing/2014/main" id="{1586A85D-B307-F0CE-856D-D229968F441C}"/>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9258300" y="6019375"/>
              <a:ext cx="515525" cy="474937"/>
            </a:xfrm>
            <a:prstGeom prst="rect">
              <a:avLst/>
            </a:prstGeom>
          </p:spPr>
        </p:pic>
        <p:sp>
          <p:nvSpPr>
            <p:cNvPr id="18" name="TextBox 17">
              <a:extLst>
                <a:ext uri="{FF2B5EF4-FFF2-40B4-BE49-F238E27FC236}">
                  <a16:creationId xmlns:a16="http://schemas.microsoft.com/office/drawing/2014/main" id="{2C272324-3308-E3F1-2970-5F664668EDC2}"/>
                </a:ext>
              </a:extLst>
            </p:cNvPr>
            <p:cNvSpPr txBox="1"/>
            <p:nvPr/>
          </p:nvSpPr>
          <p:spPr>
            <a:xfrm>
              <a:off x="9662144" y="6072177"/>
              <a:ext cx="1676400" cy="338554"/>
            </a:xfrm>
            <a:prstGeom prst="rect">
              <a:avLst/>
            </a:prstGeom>
            <a:noFill/>
          </p:spPr>
          <p:txBody>
            <a:bodyPr wrap="square" rtlCol="0">
              <a:spAutoFit/>
            </a:bodyPr>
            <a:lstStyle/>
            <a:p>
              <a:r>
                <a:rPr lang="en-US" sz="1600" dirty="0"/>
                <a:t>@taxombudsa</a:t>
              </a:r>
              <a:endParaRPr lang="en-ZA" sz="1600" dirty="0"/>
            </a:p>
          </p:txBody>
        </p:sp>
      </p:grpSp>
      <p:grpSp>
        <p:nvGrpSpPr>
          <p:cNvPr id="19" name="Group 18">
            <a:extLst>
              <a:ext uri="{FF2B5EF4-FFF2-40B4-BE49-F238E27FC236}">
                <a16:creationId xmlns:a16="http://schemas.microsoft.com/office/drawing/2014/main" id="{DE3D5A64-2FDD-27F4-CFE8-4115D0888521}"/>
              </a:ext>
            </a:extLst>
          </p:cNvPr>
          <p:cNvGrpSpPr/>
          <p:nvPr/>
        </p:nvGrpSpPr>
        <p:grpSpPr>
          <a:xfrm>
            <a:off x="1041076" y="6344066"/>
            <a:ext cx="3183044" cy="624391"/>
            <a:chOff x="2987132" y="5923932"/>
            <a:chExt cx="3183044" cy="624391"/>
          </a:xfrm>
        </p:grpSpPr>
        <p:pic>
          <p:nvPicPr>
            <p:cNvPr id="20" name="Picture 19">
              <a:hlinkClick r:id="rId12"/>
              <a:extLst>
                <a:ext uri="{FF2B5EF4-FFF2-40B4-BE49-F238E27FC236}">
                  <a16:creationId xmlns:a16="http://schemas.microsoft.com/office/drawing/2014/main" id="{F39DE160-485D-3494-C486-39ED650EE73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87132" y="5923932"/>
              <a:ext cx="624391" cy="624391"/>
            </a:xfrm>
            <a:prstGeom prst="rect">
              <a:avLst/>
            </a:prstGeom>
          </p:spPr>
        </p:pic>
        <p:sp>
          <p:nvSpPr>
            <p:cNvPr id="21" name="TextBox 20">
              <a:extLst>
                <a:ext uri="{FF2B5EF4-FFF2-40B4-BE49-F238E27FC236}">
                  <a16:creationId xmlns:a16="http://schemas.microsoft.com/office/drawing/2014/main" id="{F48A41AD-3609-F573-418D-172CE8BB0965}"/>
                </a:ext>
              </a:extLst>
            </p:cNvPr>
            <p:cNvSpPr txBox="1"/>
            <p:nvPr/>
          </p:nvSpPr>
          <p:spPr>
            <a:xfrm>
              <a:off x="3499908" y="6051461"/>
              <a:ext cx="2670268" cy="338554"/>
            </a:xfrm>
            <a:prstGeom prst="rect">
              <a:avLst/>
            </a:prstGeom>
            <a:noFill/>
          </p:spPr>
          <p:txBody>
            <a:bodyPr wrap="square">
              <a:spAutoFit/>
            </a:bodyPr>
            <a:lstStyle/>
            <a:p>
              <a:r>
                <a:rPr lang="en-US" sz="1600" dirty="0"/>
                <a:t>Office of the Tax Ombud</a:t>
              </a:r>
              <a:endParaRPr lang="en-ZA" sz="1600" dirty="0"/>
            </a:p>
          </p:txBody>
        </p:sp>
      </p:grpSp>
      <p:sp>
        <p:nvSpPr>
          <p:cNvPr id="23" name="Slide Number Placeholder 22">
            <a:extLst>
              <a:ext uri="{FF2B5EF4-FFF2-40B4-BE49-F238E27FC236}">
                <a16:creationId xmlns:a16="http://schemas.microsoft.com/office/drawing/2014/main" id="{6310A794-0165-A6D6-40A1-F5844328EB5B}"/>
              </a:ext>
            </a:extLst>
          </p:cNvPr>
          <p:cNvSpPr>
            <a:spLocks noGrp="1"/>
          </p:cNvSpPr>
          <p:nvPr>
            <p:ph type="sldNum" sz="quarter" idx="12"/>
          </p:nvPr>
        </p:nvSpPr>
        <p:spPr/>
        <p:txBody>
          <a:bodyPr/>
          <a:lstStyle/>
          <a:p>
            <a:fld id="{562E537F-AB44-4724-8A3B-8C1F474FA36C}" type="slidenum">
              <a:rPr lang="en-ZA" smtClean="0"/>
              <a:t>33</a:t>
            </a:fld>
            <a:endParaRPr lang="en-ZA"/>
          </a:p>
        </p:txBody>
      </p:sp>
    </p:spTree>
    <p:extLst>
      <p:ext uri="{BB962C8B-B14F-4D97-AF65-F5344CB8AC3E}">
        <p14:creationId xmlns:p14="http://schemas.microsoft.com/office/powerpoint/2010/main" val="375704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1906501" y="441701"/>
            <a:ext cx="8228099" cy="1209001"/>
          </a:xfrm>
        </p:spPr>
        <p:txBody>
          <a:bodyPr/>
          <a:lstStyle/>
          <a:p>
            <a:pPr algn="ctr"/>
            <a:r>
              <a:rPr lang="en-US" dirty="0">
                <a:latin typeface="+mj-lt"/>
              </a:rPr>
              <a:t>Why should you use the Office of the Tax Ombud? </a:t>
            </a:r>
          </a:p>
        </p:txBody>
      </p:sp>
      <p:sp>
        <p:nvSpPr>
          <p:cNvPr id="14" name="TextBox 13">
            <a:extLst>
              <a:ext uri="{FF2B5EF4-FFF2-40B4-BE49-F238E27FC236}">
                <a16:creationId xmlns:a16="http://schemas.microsoft.com/office/drawing/2014/main" id="{4787D13F-96CB-7598-6882-AE2B0D2145CA}"/>
              </a:ext>
            </a:extLst>
          </p:cNvPr>
          <p:cNvSpPr txBox="1"/>
          <p:nvPr/>
        </p:nvSpPr>
        <p:spPr>
          <a:xfrm>
            <a:off x="1235545" y="2214009"/>
            <a:ext cx="9993047" cy="553998"/>
          </a:xfrm>
          <a:prstGeom prst="rect">
            <a:avLst/>
          </a:prstGeom>
          <a:solidFill>
            <a:srgbClr val="00B050"/>
          </a:solidFill>
        </p:spPr>
        <p:txBody>
          <a:bodyPr wrap="square" lIns="0" t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cs typeface="Arial" panose="020B0604020202020204" pitchFamily="34" charset="0"/>
              </a:rPr>
              <a:t>Services are free</a:t>
            </a:r>
            <a:endParaRPr kumimoji="0" lang="en-ZA" sz="3600" b="1" i="0" u="none" strike="noStrike" kern="1200" cap="none" spc="0" normalizeH="0" baseline="0" noProof="0" dirty="0">
              <a:ln>
                <a:noFill/>
              </a:ln>
              <a:effectLst/>
              <a:uLnTx/>
              <a:uFillTx/>
              <a:cs typeface="Arial" panose="020B0604020202020204" pitchFamily="34" charset="0"/>
            </a:endParaRPr>
          </a:p>
        </p:txBody>
      </p:sp>
      <p:sp>
        <p:nvSpPr>
          <p:cNvPr id="15" name="TextBox 14">
            <a:extLst>
              <a:ext uri="{FF2B5EF4-FFF2-40B4-BE49-F238E27FC236}">
                <a16:creationId xmlns:a16="http://schemas.microsoft.com/office/drawing/2014/main" id="{080F7205-253E-0B29-C0FA-773BE69EAEE0}"/>
              </a:ext>
            </a:extLst>
          </p:cNvPr>
          <p:cNvSpPr txBox="1"/>
          <p:nvPr/>
        </p:nvSpPr>
        <p:spPr>
          <a:xfrm>
            <a:off x="1235545" y="3303662"/>
            <a:ext cx="9993047" cy="553998"/>
          </a:xfrm>
          <a:prstGeom prst="rect">
            <a:avLst/>
          </a:prstGeom>
          <a:solidFill>
            <a:srgbClr val="92D050"/>
          </a:solidFill>
        </p:spPr>
        <p:txBody>
          <a:bodyPr wrap="square" lIns="0" t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cs typeface="Arial" panose="020B0604020202020204" pitchFamily="34" charset="0"/>
              </a:rPr>
              <a:t>Accessible</a:t>
            </a:r>
            <a:endParaRPr kumimoji="0" lang="en-ZA" sz="3600" b="1" i="0" u="none" strike="noStrike" kern="1200" cap="none" spc="0" normalizeH="0" baseline="0" noProof="0" dirty="0">
              <a:ln>
                <a:noFill/>
              </a:ln>
              <a:effectLst/>
              <a:uLnTx/>
              <a:uFillTx/>
              <a:cs typeface="Arial" panose="020B0604020202020204" pitchFamily="34" charset="0"/>
            </a:endParaRPr>
          </a:p>
        </p:txBody>
      </p:sp>
      <p:sp>
        <p:nvSpPr>
          <p:cNvPr id="16" name="Rectangle 15">
            <a:extLst>
              <a:ext uri="{FF2B5EF4-FFF2-40B4-BE49-F238E27FC236}">
                <a16:creationId xmlns:a16="http://schemas.microsoft.com/office/drawing/2014/main" id="{2494EDC9-162F-8B8D-2AC2-1D66DD06A112}"/>
              </a:ext>
            </a:extLst>
          </p:cNvPr>
          <p:cNvSpPr/>
          <p:nvPr/>
        </p:nvSpPr>
        <p:spPr>
          <a:xfrm>
            <a:off x="1235540" y="4355916"/>
            <a:ext cx="9993054" cy="646331"/>
          </a:xfrm>
          <a:prstGeom prst="rect">
            <a:avLst/>
          </a:prstGeom>
          <a:solidFill>
            <a:srgbClr val="002060"/>
          </a:solidFill>
        </p:spPr>
        <p:txBody>
          <a:bodyPr wrap="square"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cs typeface="Arial" panose="020B0604020202020204" pitchFamily="34" charset="0"/>
              </a:rPr>
              <a:t>Deal with one person</a:t>
            </a:r>
            <a:endParaRPr kumimoji="0" lang="en-ZA" sz="3600" b="1" i="0" u="none" strike="noStrike" kern="1200" cap="none" spc="0" normalizeH="0" baseline="0" noProof="0" dirty="0">
              <a:ln>
                <a:noFill/>
              </a:ln>
              <a:effectLst/>
              <a:uLnTx/>
              <a:uFillTx/>
              <a:cs typeface="Arial" panose="020B0604020202020204" pitchFamily="34" charset="0"/>
            </a:endParaRPr>
          </a:p>
        </p:txBody>
      </p:sp>
      <p:sp>
        <p:nvSpPr>
          <p:cNvPr id="17" name="TextBox 16">
            <a:extLst>
              <a:ext uri="{FF2B5EF4-FFF2-40B4-BE49-F238E27FC236}">
                <a16:creationId xmlns:a16="http://schemas.microsoft.com/office/drawing/2014/main" id="{67970716-0133-B941-FBC6-5F0AF1D3B119}"/>
              </a:ext>
            </a:extLst>
          </p:cNvPr>
          <p:cNvSpPr txBox="1"/>
          <p:nvPr/>
        </p:nvSpPr>
        <p:spPr>
          <a:xfrm>
            <a:off x="1235543" y="5575300"/>
            <a:ext cx="9993050" cy="553998"/>
          </a:xfrm>
          <a:prstGeom prst="rect">
            <a:avLst/>
          </a:prstGeom>
          <a:solidFill>
            <a:srgbClr val="00B050"/>
          </a:solidFill>
        </p:spPr>
        <p:txBody>
          <a:bodyPr wrap="square" lIns="0" t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cs typeface="Arial" panose="020B0604020202020204" pitchFamily="34" charset="0"/>
              </a:rPr>
              <a:t>Have access to SARS systems</a:t>
            </a:r>
            <a:endParaRPr kumimoji="0" lang="en-ZA" sz="3600" b="1" i="0" u="none" strike="noStrike" kern="1200" cap="none" spc="0" normalizeH="0" baseline="0" noProof="0" dirty="0">
              <a:ln>
                <a:noFill/>
              </a:ln>
              <a:effectLst/>
              <a:uLnTx/>
              <a:uFillTx/>
              <a:cs typeface="Arial" panose="020B0604020202020204" pitchFamily="34" charset="0"/>
            </a:endParaRPr>
          </a:p>
        </p:txBody>
      </p:sp>
      <p:sp>
        <p:nvSpPr>
          <p:cNvPr id="12" name="Slide Number Placeholder 16">
            <a:extLst>
              <a:ext uri="{FF2B5EF4-FFF2-40B4-BE49-F238E27FC236}">
                <a16:creationId xmlns:a16="http://schemas.microsoft.com/office/drawing/2014/main" id="{4A914B5E-A7EA-138F-1634-37A3F4D666B7}"/>
              </a:ext>
            </a:extLst>
          </p:cNvPr>
          <p:cNvSpPr txBox="1">
            <a:spLocks/>
          </p:cNvSpPr>
          <p:nvPr/>
        </p:nvSpPr>
        <p:spPr>
          <a:xfrm>
            <a:off x="11817350" y="6296025"/>
            <a:ext cx="374650" cy="350838"/>
          </a:xfrm>
          <a:prstGeom prst="rect">
            <a:avLst/>
          </a:prstGeom>
          <a:solidFill>
            <a:srgbClr val="00B050"/>
          </a:solidFill>
        </p:spPr>
        <p:txBody>
          <a:bodyPr vert="horz" lIns="0" tIns="0" rIns="0" bIns="0" rtlCol="0" anchor="ctr" anchorCtr="1"/>
          <a:lstStyle>
            <a:defPPr>
              <a:defRPr lang="en-US"/>
            </a:defPPr>
            <a:lvl1pPr marL="0" algn="l" defTabSz="914400" rtl="0" eaLnBrk="1" latinLnBrk="0" hangingPunct="1">
              <a:defRPr sz="1100" b="1"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smtClean="0"/>
              <a:pPr/>
              <a:t>4</a:t>
            </a:fld>
            <a:endParaRPr lang="en-US" dirty="0"/>
          </a:p>
        </p:txBody>
      </p:sp>
    </p:spTree>
    <p:extLst>
      <p:ext uri="{BB962C8B-B14F-4D97-AF65-F5344CB8AC3E}">
        <p14:creationId xmlns:p14="http://schemas.microsoft.com/office/powerpoint/2010/main" val="2643422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D76B5-B437-9438-D5F0-B76AABE529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46F1CB5-9140-F24A-26ED-EB9BC3B395FD}"/>
              </a:ext>
            </a:extLst>
          </p:cNvPr>
          <p:cNvSpPr>
            <a:spLocks noGrp="1"/>
          </p:cNvSpPr>
          <p:nvPr>
            <p:ph type="title"/>
          </p:nvPr>
        </p:nvSpPr>
        <p:spPr>
          <a:xfrm>
            <a:off x="443525" y="865981"/>
            <a:ext cx="12156441" cy="1593507"/>
          </a:xfrm>
        </p:spPr>
        <p:txBody>
          <a:bodyPr/>
          <a:lstStyle/>
          <a:p>
            <a:r>
              <a:rPr lang="en-US" spc="-150" dirty="0"/>
              <a:t>Who should use the Office of the Tax Ombud? </a:t>
            </a:r>
          </a:p>
        </p:txBody>
      </p:sp>
      <p:sp>
        <p:nvSpPr>
          <p:cNvPr id="17" name="Slide Number Placeholder 16">
            <a:extLst>
              <a:ext uri="{FF2B5EF4-FFF2-40B4-BE49-F238E27FC236}">
                <a16:creationId xmlns:a16="http://schemas.microsoft.com/office/drawing/2014/main" id="{1A8DC6EC-ECC4-5340-8440-EC3678D5F79B}"/>
              </a:ext>
            </a:extLst>
          </p:cNvPr>
          <p:cNvSpPr>
            <a:spLocks noGrp="1"/>
          </p:cNvSpPr>
          <p:nvPr>
            <p:ph type="sldNum" sz="quarter" idx="4294967295"/>
          </p:nvPr>
        </p:nvSpPr>
        <p:spPr>
          <a:xfrm>
            <a:off x="11817350" y="6296025"/>
            <a:ext cx="374650" cy="350838"/>
          </a:xfrm>
        </p:spPr>
        <p:txBody>
          <a:bodyPr/>
          <a:lstStyle/>
          <a:p>
            <a:fld id="{294A09A9-5501-47C1-A89A-A340965A2BE2}" type="slidenum">
              <a:rPr lang="en-US" smtClean="0"/>
              <a:pPr/>
              <a:t>5</a:t>
            </a:fld>
            <a:endParaRPr lang="en-US" dirty="0">
              <a:latin typeface="+mn-lt"/>
            </a:endParaRPr>
          </a:p>
        </p:txBody>
      </p:sp>
      <p:sp>
        <p:nvSpPr>
          <p:cNvPr id="5" name="Rectangle 4">
            <a:extLst>
              <a:ext uri="{FF2B5EF4-FFF2-40B4-BE49-F238E27FC236}">
                <a16:creationId xmlns:a16="http://schemas.microsoft.com/office/drawing/2014/main" id="{C3778003-D778-3B71-DFC9-92DD0F45F032}"/>
              </a:ext>
            </a:extLst>
          </p:cNvPr>
          <p:cNvSpPr/>
          <p:nvPr/>
        </p:nvSpPr>
        <p:spPr>
          <a:xfrm>
            <a:off x="3481409" y="2709062"/>
            <a:ext cx="2487525" cy="2361578"/>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egoe UI"/>
              <a:ea typeface="+mn-ea"/>
              <a:cs typeface="+mn-cs"/>
            </a:endParaRPr>
          </a:p>
        </p:txBody>
      </p:sp>
      <p:sp>
        <p:nvSpPr>
          <p:cNvPr id="6" name="Rectangle 5">
            <a:extLst>
              <a:ext uri="{FF2B5EF4-FFF2-40B4-BE49-F238E27FC236}">
                <a16:creationId xmlns:a16="http://schemas.microsoft.com/office/drawing/2014/main" id="{5980B3B0-1671-8422-2982-CA426276F8CF}"/>
              </a:ext>
            </a:extLst>
          </p:cNvPr>
          <p:cNvSpPr/>
          <p:nvPr/>
        </p:nvSpPr>
        <p:spPr>
          <a:xfrm>
            <a:off x="573010" y="2709062"/>
            <a:ext cx="2487525" cy="2698912"/>
          </a:xfrm>
          <a:prstGeom prst="rect">
            <a:avLst/>
          </a:prstGeom>
          <a:solidFill>
            <a:srgbClr val="009B6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egoe UI"/>
              <a:ea typeface="+mn-ea"/>
              <a:cs typeface="+mn-cs"/>
            </a:endParaRPr>
          </a:p>
        </p:txBody>
      </p:sp>
      <p:sp>
        <p:nvSpPr>
          <p:cNvPr id="7" name="Rectangle 6">
            <a:extLst>
              <a:ext uri="{FF2B5EF4-FFF2-40B4-BE49-F238E27FC236}">
                <a16:creationId xmlns:a16="http://schemas.microsoft.com/office/drawing/2014/main" id="{57E16195-6BE4-FDD8-1FCC-900EAFC9E990}"/>
              </a:ext>
            </a:extLst>
          </p:cNvPr>
          <p:cNvSpPr/>
          <p:nvPr/>
        </p:nvSpPr>
        <p:spPr>
          <a:xfrm>
            <a:off x="6389811" y="2709062"/>
            <a:ext cx="2487525" cy="2698912"/>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Segoe UI"/>
              <a:ea typeface="+mn-ea"/>
              <a:cs typeface="+mn-cs"/>
            </a:endParaRPr>
          </a:p>
        </p:txBody>
      </p:sp>
      <p:sp>
        <p:nvSpPr>
          <p:cNvPr id="8" name="Rectangle 7">
            <a:extLst>
              <a:ext uri="{FF2B5EF4-FFF2-40B4-BE49-F238E27FC236}">
                <a16:creationId xmlns:a16="http://schemas.microsoft.com/office/drawing/2014/main" id="{E8C02580-63B5-F79C-2878-13C8191FA33F}"/>
              </a:ext>
            </a:extLst>
          </p:cNvPr>
          <p:cNvSpPr/>
          <p:nvPr/>
        </p:nvSpPr>
        <p:spPr>
          <a:xfrm>
            <a:off x="9298215" y="2709061"/>
            <a:ext cx="2487525" cy="2927803"/>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Segoe UI"/>
              <a:ea typeface="+mn-ea"/>
              <a:cs typeface="+mn-cs"/>
            </a:endParaRPr>
          </a:p>
        </p:txBody>
      </p:sp>
      <p:pic>
        <p:nvPicPr>
          <p:cNvPr id="9" name="Picture Placeholder 18">
            <a:extLst>
              <a:ext uri="{FF2B5EF4-FFF2-40B4-BE49-F238E27FC236}">
                <a16:creationId xmlns:a16="http://schemas.microsoft.com/office/drawing/2014/main" id="{BACBDD22-208E-CD7B-6EEB-1C87AAEAB4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8536" b="4046"/>
          <a:stretch/>
        </p:blipFill>
        <p:spPr>
          <a:xfrm flipH="1">
            <a:off x="9296537" y="2720086"/>
            <a:ext cx="2489200" cy="1651000"/>
          </a:xfrm>
          <a:prstGeom prst="rect">
            <a:avLst/>
          </a:prstGeom>
        </p:spPr>
      </p:pic>
      <p:pic>
        <p:nvPicPr>
          <p:cNvPr id="10" name="Picture Placeholder 11">
            <a:extLst>
              <a:ext uri="{FF2B5EF4-FFF2-40B4-BE49-F238E27FC236}">
                <a16:creationId xmlns:a16="http://schemas.microsoft.com/office/drawing/2014/main" id="{B5F4FDD5-874D-6D76-CA6D-7D9B6D82ED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877" y="2709061"/>
            <a:ext cx="2496799" cy="1652587"/>
          </a:xfrm>
          <a:prstGeom prst="rect">
            <a:avLst/>
          </a:prstGeom>
        </p:spPr>
      </p:pic>
      <p:sp>
        <p:nvSpPr>
          <p:cNvPr id="11" name="TextBox 10">
            <a:extLst>
              <a:ext uri="{FF2B5EF4-FFF2-40B4-BE49-F238E27FC236}">
                <a16:creationId xmlns:a16="http://schemas.microsoft.com/office/drawing/2014/main" id="{BA3CF44E-E0FE-114A-25E1-6FBEA68236B5}"/>
              </a:ext>
            </a:extLst>
          </p:cNvPr>
          <p:cNvSpPr txBox="1"/>
          <p:nvPr/>
        </p:nvSpPr>
        <p:spPr>
          <a:xfrm>
            <a:off x="964717" y="4576976"/>
            <a:ext cx="1704109" cy="615553"/>
          </a:xfrm>
          <a:prstGeom prst="rect">
            <a:avLst/>
          </a:prstGeom>
          <a:noFill/>
        </p:spPr>
        <p:txBody>
          <a:bodyPr wrap="square" lIns="0" t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j-lt"/>
                <a:cs typeface="Arial" panose="020B0604020202020204" pitchFamily="34" charset="0"/>
              </a:rPr>
              <a:t>Individual taxpayers</a:t>
            </a:r>
            <a:endParaRPr kumimoji="0" lang="en-ZA" sz="2000" b="1" i="0" u="none" strike="noStrike" kern="1200" cap="none" spc="0" normalizeH="0" baseline="0" noProof="0" dirty="0">
              <a:ln>
                <a:noFill/>
              </a:ln>
              <a:solidFill>
                <a:prstClr val="white"/>
              </a:solidFill>
              <a:effectLst/>
              <a:uLnTx/>
              <a:uFillTx/>
              <a:latin typeface="+mj-lt"/>
              <a:cs typeface="Arial" panose="020B0604020202020204" pitchFamily="34" charset="0"/>
            </a:endParaRPr>
          </a:p>
        </p:txBody>
      </p:sp>
      <p:sp>
        <p:nvSpPr>
          <p:cNvPr id="12" name="TextBox 11">
            <a:extLst>
              <a:ext uri="{FF2B5EF4-FFF2-40B4-BE49-F238E27FC236}">
                <a16:creationId xmlns:a16="http://schemas.microsoft.com/office/drawing/2014/main" id="{C8FB4D70-F911-CEBD-A885-37607455F557}"/>
              </a:ext>
            </a:extLst>
          </p:cNvPr>
          <p:cNvSpPr txBox="1"/>
          <p:nvPr/>
        </p:nvSpPr>
        <p:spPr>
          <a:xfrm>
            <a:off x="3885120" y="4576976"/>
            <a:ext cx="1704109" cy="307777"/>
          </a:xfrm>
          <a:prstGeom prst="rect">
            <a:avLst/>
          </a:prstGeom>
          <a:noFill/>
        </p:spPr>
        <p:txBody>
          <a:bodyPr wrap="square" lIns="0" t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j-lt"/>
                <a:cs typeface="Arial" panose="020B0604020202020204" pitchFamily="34" charset="0"/>
              </a:rPr>
              <a:t>SMMEs</a:t>
            </a:r>
            <a:endParaRPr kumimoji="0" lang="en-ZA" sz="2000" b="1" i="0" u="none" strike="noStrike" kern="1200" cap="none" spc="0" normalizeH="0" baseline="0" noProof="0" dirty="0">
              <a:ln>
                <a:noFill/>
              </a:ln>
              <a:solidFill>
                <a:prstClr val="white"/>
              </a:solidFill>
              <a:effectLst/>
              <a:uLnTx/>
              <a:uFillTx/>
              <a:latin typeface="+mj-lt"/>
              <a:cs typeface="Arial" panose="020B0604020202020204" pitchFamily="34" charset="0"/>
            </a:endParaRPr>
          </a:p>
        </p:txBody>
      </p:sp>
      <p:sp>
        <p:nvSpPr>
          <p:cNvPr id="13" name="Rectangle 12">
            <a:extLst>
              <a:ext uri="{FF2B5EF4-FFF2-40B4-BE49-F238E27FC236}">
                <a16:creationId xmlns:a16="http://schemas.microsoft.com/office/drawing/2014/main" id="{D8B415D4-401E-CFB6-75FD-2C3E53231953}"/>
              </a:ext>
            </a:extLst>
          </p:cNvPr>
          <p:cNvSpPr/>
          <p:nvPr/>
        </p:nvSpPr>
        <p:spPr>
          <a:xfrm>
            <a:off x="6521746" y="4576976"/>
            <a:ext cx="2223654"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j-lt"/>
                <a:cs typeface="Arial" panose="020B0604020202020204" pitchFamily="34" charset="0"/>
              </a:rPr>
              <a:t>Big businesses</a:t>
            </a:r>
            <a:endParaRPr kumimoji="0" lang="en-ZA" sz="2000" b="1" i="0" u="none" strike="noStrike" kern="1200" cap="none" spc="0" normalizeH="0" baseline="0" noProof="0" dirty="0">
              <a:ln>
                <a:noFill/>
              </a:ln>
              <a:solidFill>
                <a:prstClr val="white"/>
              </a:solidFill>
              <a:effectLst/>
              <a:uLnTx/>
              <a:uFillTx/>
              <a:latin typeface="+mj-lt"/>
              <a:cs typeface="Arial" panose="020B0604020202020204" pitchFamily="34" charset="0"/>
            </a:endParaRPr>
          </a:p>
        </p:txBody>
      </p:sp>
      <p:sp>
        <p:nvSpPr>
          <p:cNvPr id="18" name="TextBox 17">
            <a:extLst>
              <a:ext uri="{FF2B5EF4-FFF2-40B4-BE49-F238E27FC236}">
                <a16:creationId xmlns:a16="http://schemas.microsoft.com/office/drawing/2014/main" id="{BC7D4E9E-EE26-0042-3429-F75027481323}"/>
              </a:ext>
            </a:extLst>
          </p:cNvPr>
          <p:cNvSpPr txBox="1"/>
          <p:nvPr/>
        </p:nvSpPr>
        <p:spPr>
          <a:xfrm>
            <a:off x="9689908" y="4576976"/>
            <a:ext cx="1704109" cy="923330"/>
          </a:xfrm>
          <a:prstGeom prst="rect">
            <a:avLst/>
          </a:prstGeom>
          <a:noFill/>
        </p:spPr>
        <p:txBody>
          <a:bodyPr wrap="square" lIns="0" t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mj-lt"/>
                <a:cs typeface="Arial" panose="020B0604020202020204" pitchFamily="34" charset="0"/>
              </a:rPr>
              <a:t>Recognised Controlling Bodies</a:t>
            </a:r>
            <a:endParaRPr kumimoji="0" lang="en-ZA" sz="2000" b="1" i="0" u="none" strike="noStrike" kern="1200" cap="none" spc="0" normalizeH="0" baseline="0" noProof="0" dirty="0">
              <a:ln>
                <a:noFill/>
              </a:ln>
              <a:solidFill>
                <a:prstClr val="white"/>
              </a:solidFill>
              <a:effectLst/>
              <a:uLnTx/>
              <a:uFillTx/>
              <a:latin typeface="+mj-lt"/>
              <a:cs typeface="Arial" panose="020B0604020202020204" pitchFamily="34" charset="0"/>
            </a:endParaRPr>
          </a:p>
        </p:txBody>
      </p:sp>
      <p:pic>
        <p:nvPicPr>
          <p:cNvPr id="19" name="Picture Placeholder 16">
            <a:extLst>
              <a:ext uri="{FF2B5EF4-FFF2-40B4-BE49-F238E27FC236}">
                <a16:creationId xmlns:a16="http://schemas.microsoft.com/office/drawing/2014/main" id="{C7555237-252F-C963-7BA8-FF4DE980E2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9555" y="2709061"/>
            <a:ext cx="2479377" cy="1652918"/>
          </a:xfrm>
          <a:prstGeom prst="rect">
            <a:avLst/>
          </a:prstGeom>
          <a:solidFill>
            <a:schemeClr val="tx1"/>
          </a:solidFill>
        </p:spPr>
      </p:pic>
      <p:pic>
        <p:nvPicPr>
          <p:cNvPr id="20" name="Picture Placeholder 13">
            <a:extLst>
              <a:ext uri="{FF2B5EF4-FFF2-40B4-BE49-F238E27FC236}">
                <a16:creationId xmlns:a16="http://schemas.microsoft.com/office/drawing/2014/main" id="{CBC5CF88-D9FD-C497-DF8E-AB5D7C7A11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86839" y="2709061"/>
            <a:ext cx="2479588" cy="1652918"/>
          </a:xfrm>
          <a:prstGeom prst="rect">
            <a:avLst/>
          </a:prstGeom>
          <a:solidFill>
            <a:schemeClr val="tx1"/>
          </a:solidFill>
        </p:spPr>
      </p:pic>
    </p:spTree>
    <p:extLst>
      <p:ext uri="{BB962C8B-B14F-4D97-AF65-F5344CB8AC3E}">
        <p14:creationId xmlns:p14="http://schemas.microsoft.com/office/powerpoint/2010/main" val="271240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BF1CC-C5DB-BE1B-F512-8B91B742DD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115103-4168-35EC-E548-DF7DB900E7D5}"/>
              </a:ext>
            </a:extLst>
          </p:cNvPr>
          <p:cNvSpPr>
            <a:spLocks noGrp="1"/>
          </p:cNvSpPr>
          <p:nvPr>
            <p:ph type="title"/>
          </p:nvPr>
        </p:nvSpPr>
        <p:spPr>
          <a:xfrm>
            <a:off x="394206" y="0"/>
            <a:ext cx="11026140" cy="1593507"/>
          </a:xfrm>
        </p:spPr>
        <p:txBody>
          <a:bodyPr/>
          <a:lstStyle/>
          <a:p>
            <a:pPr>
              <a:lnSpc>
                <a:spcPct val="107000"/>
              </a:lnSpc>
              <a:spcAft>
                <a:spcPts val="800"/>
              </a:spcAft>
            </a:pPr>
            <a:r>
              <a:rPr lang="en-ZA" sz="4000" kern="100" dirty="0">
                <a:ea typeface="Aptos" panose="020B0004020202020204" pitchFamily="34" charset="0"/>
                <a:cs typeface="Times New Roman" panose="02020603050405020304" pitchFamily="18" charset="0"/>
              </a:rPr>
              <a:t>Common mistakes by Tax Practitioners</a:t>
            </a:r>
          </a:p>
        </p:txBody>
      </p:sp>
      <p:sp>
        <p:nvSpPr>
          <p:cNvPr id="7" name="Slide Number Placeholder 6">
            <a:extLst>
              <a:ext uri="{FF2B5EF4-FFF2-40B4-BE49-F238E27FC236}">
                <a16:creationId xmlns:a16="http://schemas.microsoft.com/office/drawing/2014/main" id="{137189C9-EEED-E324-5BAC-7AB6DF13C926}"/>
              </a:ext>
            </a:extLst>
          </p:cNvPr>
          <p:cNvSpPr>
            <a:spLocks noGrp="1"/>
          </p:cNvSpPr>
          <p:nvPr>
            <p:ph type="sldNum" sz="quarter" idx="4294967295"/>
          </p:nvPr>
        </p:nvSpPr>
        <p:spPr>
          <a:xfrm>
            <a:off x="11817350" y="6296025"/>
            <a:ext cx="374650" cy="350838"/>
          </a:xfrm>
        </p:spPr>
        <p:txBody>
          <a:bodyPr/>
          <a:lstStyle/>
          <a:p>
            <a:fld id="{294A09A9-5501-47C1-A89A-A340965A2BE2}" type="slidenum">
              <a:rPr lang="en-US" smtClean="0"/>
              <a:pPr/>
              <a:t>6</a:t>
            </a:fld>
            <a:endParaRPr lang="en-US" dirty="0">
              <a:latin typeface="+mn-lt"/>
            </a:endParaRPr>
          </a:p>
        </p:txBody>
      </p:sp>
      <p:sp>
        <p:nvSpPr>
          <p:cNvPr id="6" name="TextBox 5">
            <a:extLst>
              <a:ext uri="{FF2B5EF4-FFF2-40B4-BE49-F238E27FC236}">
                <a16:creationId xmlns:a16="http://schemas.microsoft.com/office/drawing/2014/main" id="{B598CEC1-3C30-F4C5-BA87-69655AD7143F}"/>
              </a:ext>
            </a:extLst>
          </p:cNvPr>
          <p:cNvSpPr txBox="1"/>
          <p:nvPr/>
        </p:nvSpPr>
        <p:spPr>
          <a:xfrm>
            <a:off x="305177" y="1756101"/>
            <a:ext cx="10718164" cy="4890762"/>
          </a:xfrm>
          <a:prstGeom prst="rect">
            <a:avLst/>
          </a:prstGeom>
          <a:noFill/>
        </p:spPr>
        <p:txBody>
          <a:bodyPr wrap="square">
            <a:spAutoFit/>
          </a:bodyPr>
          <a:lstStyle/>
          <a:p>
            <a:pPr marL="457200" indent="-457200">
              <a:lnSpc>
                <a:spcPct val="150000"/>
              </a:lnSpc>
              <a:spcBef>
                <a:spcPts val="0"/>
              </a:spcBef>
              <a:spcAft>
                <a:spcPts val="0"/>
              </a:spcAft>
              <a:buClr>
                <a:srgbClr val="00B050"/>
              </a:buClr>
              <a:buFont typeface="Wingdings" panose="05000000000000000000" pitchFamily="2" charset="2"/>
              <a:buChar char="§"/>
            </a:pPr>
            <a:r>
              <a:rPr lang="en-US" sz="2400" dirty="0">
                <a:solidFill>
                  <a:schemeClr val="bg1"/>
                </a:solidFill>
              </a:rPr>
              <a:t>Not changing contact details with SARS</a:t>
            </a:r>
          </a:p>
          <a:p>
            <a:pPr marL="457200" indent="-457200">
              <a:lnSpc>
                <a:spcPct val="150000"/>
              </a:lnSpc>
              <a:spcBef>
                <a:spcPts val="0"/>
              </a:spcBef>
              <a:spcAft>
                <a:spcPts val="0"/>
              </a:spcAft>
              <a:buClr>
                <a:srgbClr val="00B050"/>
              </a:buClr>
              <a:buFont typeface="Wingdings" panose="05000000000000000000" pitchFamily="2" charset="2"/>
              <a:buChar char="§"/>
            </a:pPr>
            <a:r>
              <a:rPr lang="en-US" sz="2400" dirty="0">
                <a:solidFill>
                  <a:schemeClr val="bg1"/>
                </a:solidFill>
              </a:rPr>
              <a:t>Not adhering to agreements with SARS</a:t>
            </a:r>
          </a:p>
          <a:p>
            <a:pPr marL="457200" indent="-457200">
              <a:lnSpc>
                <a:spcPct val="150000"/>
              </a:lnSpc>
              <a:spcBef>
                <a:spcPts val="0"/>
              </a:spcBef>
              <a:spcAft>
                <a:spcPts val="0"/>
              </a:spcAft>
              <a:buClr>
                <a:srgbClr val="00B050"/>
              </a:buClr>
              <a:buFont typeface="Wingdings" panose="05000000000000000000" pitchFamily="2" charset="2"/>
              <a:buChar char="§"/>
            </a:pPr>
            <a:r>
              <a:rPr lang="en-US" sz="2400" dirty="0">
                <a:solidFill>
                  <a:schemeClr val="bg1"/>
                </a:solidFill>
              </a:rPr>
              <a:t>Non-adherence to SARS dispute resolution rules – 75 day</a:t>
            </a:r>
          </a:p>
          <a:p>
            <a:pPr marL="457200" indent="-457200">
              <a:lnSpc>
                <a:spcPct val="150000"/>
              </a:lnSpc>
              <a:spcBef>
                <a:spcPts val="0"/>
              </a:spcBef>
              <a:spcAft>
                <a:spcPts val="0"/>
              </a:spcAft>
              <a:buClr>
                <a:srgbClr val="00B050"/>
              </a:buClr>
              <a:buFont typeface="Wingdings" panose="05000000000000000000" pitchFamily="2" charset="2"/>
              <a:buChar char="§"/>
            </a:pPr>
            <a:r>
              <a:rPr lang="en-US" sz="2400" dirty="0">
                <a:solidFill>
                  <a:schemeClr val="bg1"/>
                </a:solidFill>
              </a:rPr>
              <a:t>Not submitting supporting documents for both SARS and OTO when required to do so and not responding to SARS queries.</a:t>
            </a:r>
          </a:p>
          <a:p>
            <a:pPr marL="457200" indent="-457200">
              <a:lnSpc>
                <a:spcPct val="150000"/>
              </a:lnSpc>
              <a:spcBef>
                <a:spcPts val="0"/>
              </a:spcBef>
              <a:spcAft>
                <a:spcPts val="0"/>
              </a:spcAft>
              <a:buClr>
                <a:srgbClr val="00B050"/>
              </a:buClr>
              <a:buFont typeface="Wingdings" panose="05000000000000000000" pitchFamily="2" charset="2"/>
              <a:buChar char="§"/>
            </a:pPr>
            <a:r>
              <a:rPr lang="en-US" sz="2400" dirty="0">
                <a:solidFill>
                  <a:schemeClr val="bg1"/>
                </a:solidFill>
              </a:rPr>
              <a:t>Practitioners not familiarizing themselves with the</a:t>
            </a:r>
            <a:br>
              <a:rPr lang="en-US" sz="2400" dirty="0">
                <a:solidFill>
                  <a:schemeClr val="bg1"/>
                </a:solidFill>
              </a:rPr>
            </a:br>
            <a:r>
              <a:rPr lang="en-US" sz="2400" dirty="0">
                <a:solidFill>
                  <a:schemeClr val="bg1"/>
                </a:solidFill>
              </a:rPr>
              <a:t>principles and contents of the Tax Administration Act </a:t>
            </a:r>
            <a:br>
              <a:rPr lang="en-US" sz="2400" dirty="0">
                <a:solidFill>
                  <a:schemeClr val="bg1"/>
                </a:solidFill>
              </a:rPr>
            </a:br>
            <a:r>
              <a:rPr lang="en-US" sz="2400" dirty="0">
                <a:solidFill>
                  <a:schemeClr val="bg1"/>
                </a:solidFill>
              </a:rPr>
              <a:t>and the Rules!!!!!</a:t>
            </a:r>
          </a:p>
          <a:p>
            <a:pPr marL="342900" lvl="0" indent="-342900">
              <a:lnSpc>
                <a:spcPct val="107000"/>
              </a:lnSpc>
              <a:spcAft>
                <a:spcPts val="800"/>
              </a:spcAft>
              <a:buClr>
                <a:srgbClr val="00B050"/>
              </a:buClr>
              <a:buSzPts val="1000"/>
              <a:buFont typeface="Wingdings" panose="05000000000000000000" pitchFamily="2" charset="2"/>
              <a:buChar char="§"/>
              <a:tabLst>
                <a:tab pos="457200" algn="l"/>
              </a:tabLst>
            </a:pPr>
            <a:endParaRPr lang="en-ZA" sz="2400" kern="100" dirty="0">
              <a:solidFill>
                <a:schemeClr val="bg1"/>
              </a:solidFill>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17840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02F472A-48FD-5E00-1ED5-DA9325B3308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41847A-BD66-8871-7249-CEC47EDFB7B6}"/>
              </a:ext>
            </a:extLst>
          </p:cNvPr>
          <p:cNvSpPr>
            <a:spLocks noGrp="1"/>
          </p:cNvSpPr>
          <p:nvPr>
            <p:ph type="title"/>
          </p:nvPr>
        </p:nvSpPr>
        <p:spPr/>
        <p:txBody>
          <a:bodyPr/>
          <a:lstStyle/>
          <a:p>
            <a:r>
              <a:rPr lang="en-US" dirty="0"/>
              <a:t>Highlights 2024/25</a:t>
            </a:r>
          </a:p>
        </p:txBody>
      </p:sp>
      <p:sp>
        <p:nvSpPr>
          <p:cNvPr id="5" name="Slide Number Placeholder 4">
            <a:extLst>
              <a:ext uri="{FF2B5EF4-FFF2-40B4-BE49-F238E27FC236}">
                <a16:creationId xmlns:a16="http://schemas.microsoft.com/office/drawing/2014/main" id="{8697C5C3-2B24-8B6C-0AF2-D302AD4AD94D}"/>
              </a:ext>
            </a:extLst>
          </p:cNvPr>
          <p:cNvSpPr>
            <a:spLocks noGrp="1"/>
          </p:cNvSpPr>
          <p:nvPr>
            <p:ph type="sldNum" sz="quarter" idx="4294967295"/>
          </p:nvPr>
        </p:nvSpPr>
        <p:spPr>
          <a:xfrm>
            <a:off x="11817350" y="6296025"/>
            <a:ext cx="374650" cy="350838"/>
          </a:xfrm>
        </p:spPr>
        <p:txBody>
          <a:bodyPr/>
          <a:lstStyle/>
          <a:p>
            <a:fld id="{294A09A9-5501-47C1-A89A-A340965A2BE2}" type="slidenum">
              <a:rPr lang="en-US" smtClean="0"/>
              <a:pPr/>
              <a:t>7</a:t>
            </a:fld>
            <a:endParaRPr lang="en-US" dirty="0">
              <a:latin typeface="+mn-lt"/>
            </a:endParaRPr>
          </a:p>
        </p:txBody>
      </p:sp>
      <p:sp>
        <p:nvSpPr>
          <p:cNvPr id="8" name="Rectangle 7">
            <a:extLst>
              <a:ext uri="{FF2B5EF4-FFF2-40B4-BE49-F238E27FC236}">
                <a16:creationId xmlns:a16="http://schemas.microsoft.com/office/drawing/2014/main" id="{18097BAB-D0C3-CF74-860B-D66CD1F510F1}"/>
              </a:ext>
            </a:extLst>
          </p:cNvPr>
          <p:cNvSpPr/>
          <p:nvPr/>
        </p:nvSpPr>
        <p:spPr>
          <a:xfrm>
            <a:off x="574445" y="1296949"/>
            <a:ext cx="4287768" cy="2086255"/>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6600" b="1" i="0" u="none" strike="noStrike" baseline="0" dirty="0">
                <a:solidFill>
                  <a:schemeClr val="tx1"/>
                </a:solidFill>
              </a:rPr>
              <a:t>4 847</a:t>
            </a:r>
          </a:p>
          <a:p>
            <a:pPr algn="ctr"/>
            <a:r>
              <a:rPr lang="en-ZA" sz="2800" b="0" i="0" u="none" strike="noStrike" baseline="0" dirty="0">
                <a:solidFill>
                  <a:schemeClr val="tx1"/>
                </a:solidFill>
              </a:rPr>
              <a:t>Complaints received</a:t>
            </a:r>
            <a:endParaRPr lang="en-ZA" sz="2800" dirty="0">
              <a:solidFill>
                <a:schemeClr val="tx1"/>
              </a:solidFill>
            </a:endParaRPr>
          </a:p>
        </p:txBody>
      </p:sp>
      <p:sp>
        <p:nvSpPr>
          <p:cNvPr id="9" name="Rectangle 8">
            <a:extLst>
              <a:ext uri="{FF2B5EF4-FFF2-40B4-BE49-F238E27FC236}">
                <a16:creationId xmlns:a16="http://schemas.microsoft.com/office/drawing/2014/main" id="{7BE9930D-18B4-AFE0-220D-CADD9F3C4A67}"/>
              </a:ext>
            </a:extLst>
          </p:cNvPr>
          <p:cNvSpPr/>
          <p:nvPr/>
        </p:nvSpPr>
        <p:spPr>
          <a:xfrm>
            <a:off x="5238223" y="3571798"/>
            <a:ext cx="4287767" cy="2528524"/>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marR="0" algn="ctr"/>
            <a:r>
              <a:rPr lang="en-US" sz="9600" b="1" baseline="30000" dirty="0">
                <a:solidFill>
                  <a:schemeClr val="tx1"/>
                </a:solidFill>
              </a:rPr>
              <a:t>99.33%</a:t>
            </a:r>
            <a:br>
              <a:rPr lang="en-US" sz="5400" b="1" baseline="30000" dirty="0">
                <a:solidFill>
                  <a:schemeClr val="tx1"/>
                </a:solidFill>
              </a:rPr>
            </a:br>
            <a:r>
              <a:rPr lang="en-US" sz="3600" b="1" baseline="30000" dirty="0">
                <a:solidFill>
                  <a:schemeClr val="tx1"/>
                </a:solidFill>
              </a:rPr>
              <a:t>of the OTO’s recommendations implemented by SARS</a:t>
            </a:r>
            <a:endParaRPr lang="en-US" sz="2800" b="1" baseline="30000" dirty="0">
              <a:solidFill>
                <a:schemeClr val="tx1"/>
              </a:solidFill>
            </a:endParaRPr>
          </a:p>
        </p:txBody>
      </p:sp>
      <p:sp>
        <p:nvSpPr>
          <p:cNvPr id="10" name="Rectangle 9">
            <a:extLst>
              <a:ext uri="{FF2B5EF4-FFF2-40B4-BE49-F238E27FC236}">
                <a16:creationId xmlns:a16="http://schemas.microsoft.com/office/drawing/2014/main" id="{C7000069-2430-0399-9042-37888D5187A3}"/>
              </a:ext>
            </a:extLst>
          </p:cNvPr>
          <p:cNvSpPr/>
          <p:nvPr/>
        </p:nvSpPr>
        <p:spPr>
          <a:xfrm>
            <a:off x="574445" y="3571798"/>
            <a:ext cx="4287768" cy="2554048"/>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r>
              <a:rPr lang="en-US" sz="8800" b="1" baseline="30000" dirty="0">
                <a:solidFill>
                  <a:schemeClr val="tx1"/>
                </a:solidFill>
              </a:rPr>
              <a:t>18 576</a:t>
            </a:r>
            <a:br>
              <a:rPr lang="en-US" sz="2800" b="1" baseline="30000" dirty="0">
                <a:solidFill>
                  <a:schemeClr val="tx1"/>
                </a:solidFill>
              </a:rPr>
            </a:br>
            <a:r>
              <a:rPr lang="en-US" sz="2800" b="1" baseline="30000" dirty="0">
                <a:solidFill>
                  <a:schemeClr val="tx1"/>
                </a:solidFill>
              </a:rPr>
              <a:t>contacts</a:t>
            </a:r>
            <a:br>
              <a:rPr lang="en-US" sz="2800" b="1" baseline="30000" dirty="0">
                <a:solidFill>
                  <a:schemeClr val="tx1"/>
                </a:solidFill>
              </a:rPr>
            </a:br>
            <a:r>
              <a:rPr lang="en-US" sz="2800" baseline="30000" dirty="0">
                <a:solidFill>
                  <a:schemeClr val="tx1"/>
                </a:solidFill>
              </a:rPr>
              <a:t>(11.27% increase on previous year)</a:t>
            </a:r>
          </a:p>
        </p:txBody>
      </p:sp>
      <p:sp>
        <p:nvSpPr>
          <p:cNvPr id="11" name="Rectangle 10">
            <a:extLst>
              <a:ext uri="{FF2B5EF4-FFF2-40B4-BE49-F238E27FC236}">
                <a16:creationId xmlns:a16="http://schemas.microsoft.com/office/drawing/2014/main" id="{1D5266B8-E4AB-630C-C210-81EB13C3AB1F}"/>
              </a:ext>
            </a:extLst>
          </p:cNvPr>
          <p:cNvSpPr/>
          <p:nvPr/>
        </p:nvSpPr>
        <p:spPr>
          <a:xfrm>
            <a:off x="5238223" y="1296948"/>
            <a:ext cx="4287767" cy="2086255"/>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ctr" rtl="0"/>
            <a:r>
              <a:rPr lang="en-US" sz="5400" b="1" i="0" u="none" strike="noStrike" baseline="30000" dirty="0">
                <a:solidFill>
                  <a:schemeClr val="tx1"/>
                </a:solidFill>
              </a:rPr>
              <a:t>R167 982 007.52</a:t>
            </a:r>
          </a:p>
          <a:p>
            <a:pPr marR="0" algn="ctr" rtl="0"/>
            <a:r>
              <a:rPr lang="en-US" sz="3600" b="0" i="0" u="none" strike="noStrike" baseline="30000" dirty="0">
                <a:solidFill>
                  <a:schemeClr val="tx1"/>
                </a:solidFill>
              </a:rPr>
              <a:t> Value of top 10 refunds paid to taxpayers </a:t>
            </a:r>
          </a:p>
        </p:txBody>
      </p:sp>
    </p:spTree>
    <p:extLst>
      <p:ext uri="{BB962C8B-B14F-4D97-AF65-F5344CB8AC3E}">
        <p14:creationId xmlns:p14="http://schemas.microsoft.com/office/powerpoint/2010/main" val="162365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610235" y="-197778"/>
            <a:ext cx="11394440" cy="1593507"/>
          </a:xfrm>
        </p:spPr>
        <p:txBody>
          <a:bodyPr/>
          <a:lstStyle/>
          <a:p>
            <a:r>
              <a:rPr lang="en-US" dirty="0"/>
              <a:t>Mandate of the Office of the Tax Ombud? </a:t>
            </a:r>
          </a:p>
        </p:txBody>
      </p:sp>
      <p:sp>
        <p:nvSpPr>
          <p:cNvPr id="7" name="Slide Number Placeholder 6">
            <a:extLst>
              <a:ext uri="{FF2B5EF4-FFF2-40B4-BE49-F238E27FC236}">
                <a16:creationId xmlns:a16="http://schemas.microsoft.com/office/drawing/2014/main" id="{4C874FA3-DBB0-D9B0-4A56-25043CA6C1D9}"/>
              </a:ext>
            </a:extLst>
          </p:cNvPr>
          <p:cNvSpPr>
            <a:spLocks noGrp="1"/>
          </p:cNvSpPr>
          <p:nvPr>
            <p:ph type="sldNum" sz="quarter" idx="4294967295"/>
          </p:nvPr>
        </p:nvSpPr>
        <p:spPr>
          <a:xfrm>
            <a:off x="11817350" y="6296025"/>
            <a:ext cx="374650" cy="350838"/>
          </a:xfrm>
        </p:spPr>
        <p:txBody>
          <a:bodyPr/>
          <a:lstStyle/>
          <a:p>
            <a:fld id="{294A09A9-5501-47C1-A89A-A340965A2BE2}" type="slidenum">
              <a:rPr lang="en-US" smtClean="0"/>
              <a:pPr/>
              <a:t>8</a:t>
            </a:fld>
            <a:endParaRPr lang="en-US" dirty="0">
              <a:latin typeface="+mn-lt"/>
            </a:endParaRPr>
          </a:p>
        </p:txBody>
      </p:sp>
      <p:sp>
        <p:nvSpPr>
          <p:cNvPr id="6" name="TextBox 5">
            <a:extLst>
              <a:ext uri="{FF2B5EF4-FFF2-40B4-BE49-F238E27FC236}">
                <a16:creationId xmlns:a16="http://schemas.microsoft.com/office/drawing/2014/main" id="{19999320-63A3-7B07-7C89-51AA1CAC6784}"/>
              </a:ext>
            </a:extLst>
          </p:cNvPr>
          <p:cNvSpPr txBox="1"/>
          <p:nvPr/>
        </p:nvSpPr>
        <p:spPr>
          <a:xfrm>
            <a:off x="610235" y="1734464"/>
            <a:ext cx="10563225" cy="4419480"/>
          </a:xfrm>
          <a:prstGeom prst="rect">
            <a:avLst/>
          </a:prstGeom>
          <a:noFill/>
        </p:spPr>
        <p:txBody>
          <a:bodyPr wrap="square">
            <a:spAutoFit/>
          </a:bodyPr>
          <a:lstStyle/>
          <a:p>
            <a:pPr marL="342900" indent="-342900">
              <a:lnSpc>
                <a:spcPct val="107000"/>
              </a:lnSpc>
              <a:spcAft>
                <a:spcPts val="800"/>
              </a:spcAft>
              <a:buClr>
                <a:srgbClr val="00B050"/>
              </a:buClr>
              <a:buFont typeface="Wingdings" panose="05000000000000000000" pitchFamily="2" charset="2"/>
              <a:buChar char="§"/>
            </a:pPr>
            <a:r>
              <a:rPr lang="en-ZA" sz="2000" b="1" dirty="0">
                <a:solidFill>
                  <a:schemeClr val="bg1"/>
                </a:solidFill>
                <a:effectLst/>
                <a:ea typeface="Calibri" panose="020F0502020204030204" pitchFamily="34" charset="0"/>
                <a:cs typeface="Arial" panose="020B0604020202020204" pitchFamily="34" charset="0"/>
              </a:rPr>
              <a:t>Service</a:t>
            </a:r>
            <a:r>
              <a:rPr lang="en-ZA" sz="2000" dirty="0">
                <a:solidFill>
                  <a:schemeClr val="bg1"/>
                </a:solidFill>
                <a:effectLst/>
                <a:ea typeface="Calibri" panose="020F0502020204030204" pitchFamily="34" charset="0"/>
                <a:cs typeface="Arial" panose="020B0604020202020204" pitchFamily="34" charset="0"/>
              </a:rPr>
              <a:t> - unhelpful, unprofessional, or rude call centre agents or branch employees failing to provide requested information </a:t>
            </a:r>
            <a:r>
              <a:rPr lang="en-US" sz="2000" b="0" i="0" dirty="0">
                <a:solidFill>
                  <a:schemeClr val="bg1"/>
                </a:solidFill>
                <a:effectLst/>
                <a:cs typeface="Arial" panose="020B0604020202020204" pitchFamily="34" charset="0"/>
              </a:rPr>
              <a:t>in the tax </a:t>
            </a:r>
            <a:r>
              <a:rPr lang="en-US" sz="2000" b="0" i="0" dirty="0">
                <a:effectLst/>
                <a:cs typeface="Arial" panose="020B0604020202020204" pitchFamily="34" charset="0"/>
              </a:rPr>
              <a:t>s</a:t>
            </a:r>
          </a:p>
          <a:p>
            <a:pPr marL="342900" indent="-342900">
              <a:lnSpc>
                <a:spcPct val="107000"/>
              </a:lnSpc>
              <a:spcAft>
                <a:spcPts val="800"/>
              </a:spcAft>
              <a:buClr>
                <a:srgbClr val="00B050"/>
              </a:buClr>
              <a:buFont typeface="Wingdings" panose="05000000000000000000" pitchFamily="2" charset="2"/>
              <a:buChar char="§"/>
            </a:pPr>
            <a:r>
              <a:rPr lang="en-ZA" sz="2000" b="1" dirty="0">
                <a:solidFill>
                  <a:schemeClr val="bg1"/>
                </a:solidFill>
                <a:effectLst/>
                <a:ea typeface="Calibri" panose="020F0502020204030204" pitchFamily="34" charset="0"/>
                <a:cs typeface="Arial" panose="020B0604020202020204" pitchFamily="34" charset="0"/>
              </a:rPr>
              <a:t>Administrative </a:t>
            </a:r>
            <a:r>
              <a:rPr lang="en-ZA" sz="2000" dirty="0">
                <a:solidFill>
                  <a:schemeClr val="bg1"/>
                </a:solidFill>
                <a:effectLst/>
                <a:ea typeface="Calibri" panose="020F0502020204030204" pitchFamily="34" charset="0"/>
                <a:cs typeface="Arial" panose="020B0604020202020204" pitchFamily="34" charset="0"/>
              </a:rPr>
              <a:t>– issuing a notice of assessment which does not have required information such as the name of assessed person or date of assignment</a:t>
            </a:r>
          </a:p>
          <a:p>
            <a:pPr marL="342900" indent="-342900">
              <a:lnSpc>
                <a:spcPct val="107000"/>
              </a:lnSpc>
              <a:spcAft>
                <a:spcPts val="800"/>
              </a:spcAft>
              <a:buClr>
                <a:srgbClr val="00B050"/>
              </a:buClr>
              <a:buFont typeface="Wingdings" panose="05000000000000000000" pitchFamily="2" charset="2"/>
              <a:buChar char="§"/>
            </a:pPr>
            <a:r>
              <a:rPr lang="en-ZA" sz="2000" b="1" dirty="0">
                <a:solidFill>
                  <a:schemeClr val="bg1"/>
                </a:solidFill>
                <a:effectLst/>
                <a:ea typeface="Calibri" panose="020F0502020204030204" pitchFamily="34" charset="0"/>
                <a:cs typeface="Arial" panose="020B0604020202020204" pitchFamily="34" charset="0"/>
              </a:rPr>
              <a:t>Procedural</a:t>
            </a:r>
            <a:r>
              <a:rPr lang="en-ZA" sz="2000" dirty="0">
                <a:solidFill>
                  <a:schemeClr val="bg1"/>
                </a:solidFill>
                <a:effectLst/>
                <a:ea typeface="Calibri" panose="020F0502020204030204" pitchFamily="34" charset="0"/>
                <a:cs typeface="Arial" panose="020B0604020202020204" pitchFamily="34" charset="0"/>
              </a:rPr>
              <a:t> – conducting an assessment without providing the concerned taxpayer with a notice of assessment or issuing a “third party appointment” (instructing your bank pay money to SARS from your bank account) without giving taxpayers ten days’ notice.</a:t>
            </a:r>
          </a:p>
          <a:p>
            <a:pPr marL="342900" indent="-342900">
              <a:lnSpc>
                <a:spcPct val="107000"/>
              </a:lnSpc>
              <a:spcAft>
                <a:spcPts val="800"/>
              </a:spcAft>
              <a:buClr>
                <a:srgbClr val="00B050"/>
              </a:buClr>
              <a:buFont typeface="Wingdings" panose="05000000000000000000" pitchFamily="2" charset="2"/>
              <a:buChar char="§"/>
            </a:pPr>
            <a:r>
              <a:rPr lang="en-ZA" sz="2000" b="1" dirty="0">
                <a:solidFill>
                  <a:schemeClr val="bg1"/>
                </a:solidFill>
                <a:ea typeface="Calibri" panose="020F0502020204030204" pitchFamily="34" charset="0"/>
                <a:cs typeface="Arial" panose="020B0604020202020204" pitchFamily="34" charset="0"/>
              </a:rPr>
              <a:t>Systemic investigations </a:t>
            </a:r>
            <a:r>
              <a:rPr lang="en-ZA" sz="2000" dirty="0">
                <a:solidFill>
                  <a:schemeClr val="bg1"/>
                </a:solidFill>
                <a:ea typeface="Calibri" panose="020F0502020204030204" pitchFamily="34" charset="0"/>
                <a:cs typeface="Arial" panose="020B0604020202020204" pitchFamily="34" charset="0"/>
              </a:rPr>
              <a:t>- </a:t>
            </a:r>
            <a:r>
              <a:rPr lang="en-US" sz="2000" b="0" i="0" dirty="0">
                <a:solidFill>
                  <a:schemeClr val="bg1"/>
                </a:solidFill>
                <a:effectLst/>
                <a:cs typeface="Arial" panose="020B0604020202020204" pitchFamily="34" charset="0"/>
              </a:rPr>
              <a:t>a particular matter that can be regarded as the underlying cause of a complaint that affects or will affect many taxpayers in the tax system.</a:t>
            </a:r>
            <a:endParaRPr lang="en-ZA" sz="2000" dirty="0">
              <a:solidFill>
                <a:schemeClr val="bg1"/>
              </a:solidFill>
              <a:effectLst/>
              <a:ea typeface="Calibri" panose="020F0502020204030204" pitchFamily="34" charset="0"/>
              <a:cs typeface="Arial" panose="020B0604020202020204" pitchFamily="34" charset="0"/>
            </a:endParaRPr>
          </a:p>
          <a:p>
            <a:pPr marL="342900" indent="-342900">
              <a:lnSpc>
                <a:spcPct val="107000"/>
              </a:lnSpc>
              <a:spcAft>
                <a:spcPts val="800"/>
              </a:spcAft>
              <a:buClr>
                <a:srgbClr val="00B050"/>
              </a:buClr>
              <a:buFont typeface="Wingdings" panose="05000000000000000000" pitchFamily="2" charset="2"/>
              <a:buChar char="§"/>
            </a:pPr>
            <a:endParaRPr lang="en-US" sz="2000" dirty="0">
              <a:solidFill>
                <a:schemeClr val="bg1"/>
              </a:solidFill>
              <a:cs typeface="Arial" panose="020B0604020202020204" pitchFamily="34" charset="0"/>
            </a:endParaRPr>
          </a:p>
        </p:txBody>
      </p:sp>
    </p:spTree>
    <p:extLst>
      <p:ext uri="{BB962C8B-B14F-4D97-AF65-F5344CB8AC3E}">
        <p14:creationId xmlns:p14="http://schemas.microsoft.com/office/powerpoint/2010/main" val="3200312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2EA2F-044D-79F6-5736-502E5A427A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4AE9809-4B04-D1F7-DB8F-B1962AD27308}"/>
              </a:ext>
            </a:extLst>
          </p:cNvPr>
          <p:cNvSpPr>
            <a:spLocks noGrp="1"/>
          </p:cNvSpPr>
          <p:nvPr>
            <p:ph type="title"/>
          </p:nvPr>
        </p:nvSpPr>
        <p:spPr>
          <a:xfrm>
            <a:off x="683260" y="377813"/>
            <a:ext cx="8308340" cy="1593507"/>
          </a:xfrm>
        </p:spPr>
        <p:txBody>
          <a:bodyPr/>
          <a:lstStyle/>
          <a:p>
            <a:r>
              <a:rPr lang="en-US" dirty="0"/>
              <a:t>What  OTO may not review</a:t>
            </a:r>
            <a:br>
              <a:rPr lang="en-US" dirty="0"/>
            </a:br>
            <a:r>
              <a:rPr lang="en-US" dirty="0"/>
              <a:t>– Section 17</a:t>
            </a:r>
          </a:p>
        </p:txBody>
      </p:sp>
      <p:sp>
        <p:nvSpPr>
          <p:cNvPr id="6" name="Slide Number Placeholder 5">
            <a:extLst>
              <a:ext uri="{FF2B5EF4-FFF2-40B4-BE49-F238E27FC236}">
                <a16:creationId xmlns:a16="http://schemas.microsoft.com/office/drawing/2014/main" id="{22933A9E-EAB8-1B37-B718-02F118393538}"/>
              </a:ext>
            </a:extLst>
          </p:cNvPr>
          <p:cNvSpPr>
            <a:spLocks noGrp="1"/>
          </p:cNvSpPr>
          <p:nvPr>
            <p:ph type="sldNum" sz="quarter" idx="4294967295"/>
          </p:nvPr>
        </p:nvSpPr>
        <p:spPr>
          <a:xfrm>
            <a:off x="11817350" y="6296025"/>
            <a:ext cx="374650" cy="350838"/>
          </a:xfrm>
        </p:spPr>
        <p:txBody>
          <a:bodyPr/>
          <a:lstStyle/>
          <a:p>
            <a:fld id="{294A09A9-5501-47C1-A89A-A340965A2BE2}" type="slidenum">
              <a:rPr lang="en-US" smtClean="0"/>
              <a:pPr/>
              <a:t>9</a:t>
            </a:fld>
            <a:endParaRPr lang="en-US" dirty="0">
              <a:latin typeface="+mn-lt"/>
            </a:endParaRPr>
          </a:p>
        </p:txBody>
      </p:sp>
      <p:sp>
        <p:nvSpPr>
          <p:cNvPr id="4" name="TextBox 3">
            <a:extLst>
              <a:ext uri="{FF2B5EF4-FFF2-40B4-BE49-F238E27FC236}">
                <a16:creationId xmlns:a16="http://schemas.microsoft.com/office/drawing/2014/main" id="{8020E11A-83BF-AE8F-6EE8-A5F007E4812C}"/>
              </a:ext>
            </a:extLst>
          </p:cNvPr>
          <p:cNvSpPr txBox="1"/>
          <p:nvPr/>
        </p:nvSpPr>
        <p:spPr>
          <a:xfrm>
            <a:off x="497540" y="2620793"/>
            <a:ext cx="10163287" cy="2656240"/>
          </a:xfrm>
          <a:prstGeom prst="rect">
            <a:avLst/>
          </a:prstGeom>
          <a:noFill/>
        </p:spPr>
        <p:txBody>
          <a:bodyPr wrap="square">
            <a:spAutoFit/>
          </a:bodyPr>
          <a:lstStyle/>
          <a:p>
            <a:pPr marL="571500" indent="-571500" algn="just">
              <a:lnSpc>
                <a:spcPct val="107000"/>
              </a:lnSpc>
              <a:spcAft>
                <a:spcPts val="800"/>
              </a:spcAft>
              <a:buClr>
                <a:srgbClr val="00B050"/>
              </a:buClr>
              <a:buFont typeface="Wingdings" panose="05000000000000000000" pitchFamily="2" charset="2"/>
              <a:buChar char="§"/>
            </a:pPr>
            <a:r>
              <a:rPr lang="en-ZA" sz="2800" dirty="0">
                <a:solidFill>
                  <a:schemeClr val="bg1">
                    <a:lumMod val="85000"/>
                    <a:lumOff val="15000"/>
                  </a:schemeClr>
                </a:solidFill>
                <a:effectLst/>
                <a:latin typeface="+mj-lt"/>
                <a:ea typeface="Calibri" panose="020F0502020204030204" pitchFamily="34" charset="0"/>
                <a:cs typeface="Times New Roman" panose="02020603050405020304" pitchFamily="18" charset="0"/>
              </a:rPr>
              <a:t>Legislation or tax policy</a:t>
            </a:r>
          </a:p>
          <a:p>
            <a:pPr marL="571500" indent="-571500" algn="just">
              <a:lnSpc>
                <a:spcPct val="107000"/>
              </a:lnSpc>
              <a:spcAft>
                <a:spcPts val="800"/>
              </a:spcAft>
              <a:buClr>
                <a:srgbClr val="00B050"/>
              </a:buClr>
              <a:buFont typeface="Wingdings" panose="05000000000000000000" pitchFamily="2" charset="2"/>
              <a:buChar char="§"/>
            </a:pPr>
            <a:r>
              <a:rPr lang="en-ZA" sz="2800" dirty="0">
                <a:solidFill>
                  <a:schemeClr val="bg1">
                    <a:lumMod val="85000"/>
                    <a:lumOff val="15000"/>
                  </a:schemeClr>
                </a:solidFill>
                <a:effectLst/>
                <a:latin typeface="+mj-lt"/>
                <a:ea typeface="Calibri" panose="020F0502020204030204" pitchFamily="34" charset="0"/>
                <a:cs typeface="Times New Roman" panose="02020603050405020304" pitchFamily="18" charset="0"/>
              </a:rPr>
              <a:t>SARS p</a:t>
            </a:r>
            <a:r>
              <a:rPr lang="en-ZA" sz="2800" dirty="0">
                <a:solidFill>
                  <a:schemeClr val="bg1">
                    <a:lumMod val="85000"/>
                    <a:lumOff val="15000"/>
                  </a:schemeClr>
                </a:solidFill>
                <a:latin typeface="+mj-lt"/>
                <a:ea typeface="Calibri" panose="020F0502020204030204" pitchFamily="34" charset="0"/>
                <a:cs typeface="Times New Roman" panose="02020603050405020304" pitchFamily="18" charset="0"/>
              </a:rPr>
              <a:t>ractice generally prevailing</a:t>
            </a:r>
            <a:r>
              <a:rPr lang="en-ZA" sz="2800" dirty="0">
                <a:solidFill>
                  <a:schemeClr val="bg1">
                    <a:lumMod val="85000"/>
                    <a:lumOff val="15000"/>
                  </a:schemeClr>
                </a:solidFill>
                <a:effectLst/>
                <a:latin typeface="+mj-lt"/>
                <a:ea typeface="Calibri" panose="020F0502020204030204" pitchFamily="34" charset="0"/>
                <a:cs typeface="Times New Roman" panose="02020603050405020304" pitchFamily="18" charset="0"/>
              </a:rPr>
              <a:t> </a:t>
            </a:r>
          </a:p>
          <a:p>
            <a:pPr marL="571500" indent="-571500" algn="just">
              <a:lnSpc>
                <a:spcPct val="107000"/>
              </a:lnSpc>
              <a:spcAft>
                <a:spcPts val="800"/>
              </a:spcAft>
              <a:buClr>
                <a:srgbClr val="00B050"/>
              </a:buClr>
              <a:buFont typeface="Wingdings" panose="05000000000000000000" pitchFamily="2" charset="2"/>
              <a:buChar char="§"/>
            </a:pPr>
            <a:r>
              <a:rPr lang="en-ZA" sz="2800" dirty="0">
                <a:solidFill>
                  <a:schemeClr val="bg1">
                    <a:lumMod val="85000"/>
                    <a:lumOff val="15000"/>
                  </a:schemeClr>
                </a:solidFill>
                <a:effectLst/>
                <a:latin typeface="+mj-lt"/>
                <a:ea typeface="Calibri" panose="020F0502020204030204" pitchFamily="34" charset="0"/>
                <a:cs typeface="Times New Roman" panose="02020603050405020304" pitchFamily="18" charset="0"/>
              </a:rPr>
              <a:t>A matter subject to objection and appeal </a:t>
            </a:r>
          </a:p>
          <a:p>
            <a:pPr marL="571500" indent="-571500" algn="just">
              <a:lnSpc>
                <a:spcPct val="107000"/>
              </a:lnSpc>
              <a:spcAft>
                <a:spcPts val="800"/>
              </a:spcAft>
              <a:buClr>
                <a:srgbClr val="00B050"/>
              </a:buClr>
              <a:buFont typeface="Wingdings" panose="05000000000000000000" pitchFamily="2" charset="2"/>
              <a:buChar char="§"/>
            </a:pPr>
            <a:r>
              <a:rPr lang="en-ZA" sz="2800" dirty="0">
                <a:solidFill>
                  <a:schemeClr val="bg1">
                    <a:lumMod val="85000"/>
                    <a:lumOff val="15000"/>
                  </a:schemeClr>
                </a:solidFill>
                <a:effectLst/>
                <a:latin typeface="+mj-lt"/>
                <a:ea typeface="Calibri" panose="020F0502020204030204" pitchFamily="34" charset="0"/>
                <a:cs typeface="Times New Roman" panose="02020603050405020304" pitchFamily="18" charset="0"/>
              </a:rPr>
              <a:t>A decision of, or proceeding in or matter before the court </a:t>
            </a:r>
          </a:p>
        </p:txBody>
      </p:sp>
    </p:spTree>
    <p:extLst>
      <p:ext uri="{BB962C8B-B14F-4D97-AF65-F5344CB8AC3E}">
        <p14:creationId xmlns:p14="http://schemas.microsoft.com/office/powerpoint/2010/main" val="4222184515"/>
      </p:ext>
    </p:extLst>
  </p:cSld>
  <p:clrMapOvr>
    <a:masterClrMapping/>
  </p:clrMapOvr>
</p:sld>
</file>

<file path=ppt/theme/theme1.xml><?xml version="1.0" encoding="utf-8"?>
<a:theme xmlns:a="http://schemas.openxmlformats.org/drawingml/2006/main" name="Custom">
  <a:themeElements>
    <a:clrScheme name="Custom 1">
      <a:dk1>
        <a:sysClr val="windowText" lastClr="000000"/>
      </a:dk1>
      <a:lt1>
        <a:sysClr val="window" lastClr="FFFFFF"/>
      </a:lt1>
      <a:dk2>
        <a:srgbClr val="292759"/>
      </a:dk2>
      <a:lt2>
        <a:srgbClr val="E7E6E6"/>
      </a:lt2>
      <a:accent1>
        <a:srgbClr val="004F87"/>
      </a:accent1>
      <a:accent2>
        <a:srgbClr val="005D96"/>
      </a:accent2>
      <a:accent3>
        <a:srgbClr val="017477"/>
      </a:accent3>
      <a:accent4>
        <a:srgbClr val="3B9454"/>
      </a:accent4>
      <a:accent5>
        <a:srgbClr val="3FAD4A"/>
      </a:accent5>
      <a:accent6>
        <a:srgbClr val="6DC058"/>
      </a:accent6>
      <a:hlink>
        <a:srgbClr val="292759"/>
      </a:hlink>
      <a:folHlink>
        <a:srgbClr val="9ACD54"/>
      </a:folHlink>
    </a:clrScheme>
    <a:fontScheme name="Custom 2">
      <a:majorFont>
        <a:latin typeface="Gotham"/>
        <a:ea typeface=""/>
        <a:cs typeface=""/>
      </a:majorFont>
      <a:minorFont>
        <a:latin typeface="Gotha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2.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7756</TotalTime>
  <Words>2595</Words>
  <Application>Microsoft Office PowerPoint</Application>
  <PresentationFormat>Widescreen</PresentationFormat>
  <Paragraphs>302</Paragraphs>
  <Slides>33</Slides>
  <Notes>23</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Aptos</vt:lpstr>
      <vt:lpstr>Arial</vt:lpstr>
      <vt:lpstr>Calibri</vt:lpstr>
      <vt:lpstr>Gotham</vt:lpstr>
      <vt:lpstr>Segoe UI</vt:lpstr>
      <vt:lpstr>Symbol</vt:lpstr>
      <vt:lpstr>Wingdings</vt:lpstr>
      <vt:lpstr>Custom</vt:lpstr>
      <vt:lpstr>PowerPoint Presentation</vt:lpstr>
      <vt:lpstr>PowerPoint Presentation</vt:lpstr>
      <vt:lpstr>Who we are and what we do</vt:lpstr>
      <vt:lpstr>Why should you use the Office of the Tax Ombud? </vt:lpstr>
      <vt:lpstr>Who should use the Office of the Tax Ombud? </vt:lpstr>
      <vt:lpstr>Common mistakes by Tax Practitioners</vt:lpstr>
      <vt:lpstr>Highlights 2024/25</vt:lpstr>
      <vt:lpstr>Mandate of the Office of the Tax Ombud? </vt:lpstr>
      <vt:lpstr>What  OTO may not review – Section 17</vt:lpstr>
      <vt:lpstr>PowerPoint Presentation</vt:lpstr>
      <vt:lpstr>Operations Review Process </vt:lpstr>
      <vt:lpstr>Binding Nature of Recommendations</vt:lpstr>
      <vt:lpstr>Systemic Investigations</vt:lpstr>
      <vt:lpstr>Systemic Investigations </vt:lpstr>
      <vt:lpstr>Systemic Investigations  </vt:lpstr>
      <vt:lpstr>   Examples that relate to Systemic Issues</vt:lpstr>
      <vt:lpstr>   Examples that relate to Systemic Issues</vt:lpstr>
      <vt:lpstr>Examples that relate to Systemic Issues</vt:lpstr>
      <vt:lpstr>Examples that relate to Systemic Issues</vt:lpstr>
      <vt:lpstr>Examples that relate to Systemic Issues</vt:lpstr>
      <vt:lpstr>When to lodge a complaint with the Tax Ombud:</vt:lpstr>
      <vt:lpstr>When to lodge a complaint with the Tax Ombud:</vt:lpstr>
      <vt:lpstr>When to lodge a complaint with the Tax Ombud:</vt:lpstr>
      <vt:lpstr>PowerPoint Presentation</vt:lpstr>
      <vt:lpstr>You have the right of access to information</vt:lpstr>
      <vt:lpstr>You are entitled to receive quality and timely service from SARS</vt:lpstr>
      <vt:lpstr>You are entitled to receive quality and timely service from SARS</vt:lpstr>
      <vt:lpstr>Your right to privacy and confidentiality</vt:lpstr>
      <vt:lpstr>Your right to retain representation</vt:lpstr>
      <vt:lpstr>You are entitled to make certain requests / proposals / applications to SARS</vt:lpstr>
      <vt:lpstr>You are entitled to receive quality and timely service from SARS</vt:lpstr>
      <vt:lpstr>Your obligations as a taxpayer</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Hiles -Ombud Office</dc:creator>
  <cp:lastModifiedBy>Barry Hiles -Ombud Office</cp:lastModifiedBy>
  <cp:revision>220</cp:revision>
  <dcterms:created xsi:type="dcterms:W3CDTF">2025-05-05T07:01:28Z</dcterms:created>
  <dcterms:modified xsi:type="dcterms:W3CDTF">2026-03-05T14:30:47Z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