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15"/>
  </p:notesMasterIdLst>
  <p:sldIdLst>
    <p:sldId id="270" r:id="rId2"/>
    <p:sldId id="271" r:id="rId3"/>
    <p:sldId id="257" r:id="rId4"/>
    <p:sldId id="266" r:id="rId5"/>
    <p:sldId id="259" r:id="rId6"/>
    <p:sldId id="267" r:id="rId7"/>
    <p:sldId id="260" r:id="rId8"/>
    <p:sldId id="273" r:id="rId9"/>
    <p:sldId id="268" r:id="rId10"/>
    <p:sldId id="262" r:id="rId11"/>
    <p:sldId id="265" r:id="rId12"/>
    <p:sldId id="272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610172-F498-49FF-8FFA-C3E454345995}" v="114" dt="2026-02-13T12:52:28.9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4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822C3-CD76-418B-A849-7FDA7526E7E0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47772-993B-4A8C-9CE3-2D2232830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4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47772-993B-4A8C-9CE3-2D22328303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44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47772-993B-4A8C-9CE3-2D223283036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12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F47772-993B-4A8C-9CE3-2D223283036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45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E07E2-6C54-E052-6C65-DC8C5109EB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1911B2-636F-E7F3-0544-F39F156191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F9E41-F5F4-92B3-E7DB-526A31AEB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25C26-66A7-87B8-3311-583061289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6F3C3-7F57-FBE4-2421-C552B9B3A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8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E1931-FBC5-2C2C-D091-485DFCC7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BE34ED-B8E8-E0C6-A421-2F7FDFB19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0C111-804B-70F6-B9C7-FEB51EB91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FD13B-1549-A012-A371-9F5930618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7AE50-0E53-3668-09BE-4FD3CBDB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5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371E84-26B9-2737-FA79-1F9FBAD649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449A93-C864-BDF1-1B35-1484A7089F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EC2A8-49B5-6ADF-DAE4-4AFF9B0A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BDBB8-DF8F-A963-6ACC-054E729BF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87A92-4AC2-1355-4A43-D2E6F31F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03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B7DE1-0C60-FD77-9350-70CD50CEC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794BD-008D-D499-FADC-B271D9ADB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261F7-5B50-4AE8-05EF-A2254DDCC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A0E7C-1E68-023A-F343-A44162336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BCB51-5F32-B69C-76B4-96A17ED04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61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4AE5B-AAAA-1F9C-B594-95A9E89EA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43FC20-6C7B-F519-834B-96E48825A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9DAF5-B060-98D1-5399-779B1DEEA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E36DF-129D-A1CB-4DC5-5C5584E3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57BBC-AC06-0C2C-38AC-1FC69B721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28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7F4D-E920-7B3C-E731-22602FFE6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709D8-7403-D4A9-E0F8-7CE05F5BB8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4AE720-625B-7411-39AF-5C6D73DEB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477ACE-81E2-1EF2-7857-5768775F6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FC62D1-C01B-710D-098B-B788DF67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8CED5-FE92-AE3F-6100-D1A22DEE5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52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C92AE-82F0-ACE9-9FC9-7EC435C5A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02788-C18D-138A-E257-F68BCD1CA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80E0A2-FB0E-9543-CDAA-C69BEAA00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7EE46E-F30E-4096-B27F-7E026BFC7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C998CE-D459-9B59-8920-FB64F76E45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7EFF6E-68CF-B2C4-1F18-327AD3974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7BF509-AB1C-EE35-8867-F0E4FDE03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13C27B-7DA7-C4D4-E12A-39B446B0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25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14262-3305-FDCA-FA30-DB5CE4FDB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D4AD69-B344-B671-2260-70F2F2C44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8B9B27-E72A-6A32-A813-B4C0AE2D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EA78B-C315-ACBA-B9F5-3AFBB706E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10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45E03A-F5D2-12D9-53B6-EA1FB71D5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C265BE-E163-3FCA-2A87-99B0B1DAE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1BAE73-4DE5-FD54-C06A-76CAF6C0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13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7A96D-A89D-32FD-A45E-FAABBA994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7BA2E-EDA3-2958-2107-AB2AA805C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9516CB-A712-74AA-0B02-EC358B1F3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9C9CD-6428-7B07-7693-93CD8CCF9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0F76C-BA6B-66E2-7FFC-5ACC0FB80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D94B5-ADB6-E058-A043-2AEFD4D53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02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0CCED-E83B-BF43-E51B-3FC26B2E7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BCEA82-8172-5053-E2FF-20A4D559A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89DA9-7B7D-3AD9-C131-EA4DCB536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24D224-968D-9CF7-2FF7-BED8B3E34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0F6DC-D488-79EB-5146-C10DCD076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4CDF3-23E2-52A2-DAD7-093725ADE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8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588B81-923F-0972-00F7-DC8FECFB9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FB6D6-FB21-D372-6323-CA63D9B1A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C8EF1-9DCB-A518-09D0-D8271AEA7B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76B29A-2D93-482D-AD63-A13BE682D847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89ADA-638F-EA21-47B3-AC95049F9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0E0C4-4048-AFF7-487E-C6908F8FC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337A3A-9AAC-4E6E-BD11-C550FC4E7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6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Queries@nlcsa.org.z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lcsa.org.z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lcsa.org.za/wp-content/uploads/2024/12/NLC-GMS-Module-2-Error-Codes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Queries@nlcsa.org.z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nlcsa.org.za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queries@nlcsa.org.z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70A5E-5AAB-4D76-6FBF-263AEDFA0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4ADE6-9E13-494E-5240-F74ED03EF41C}"/>
              </a:ext>
            </a:extLst>
          </p:cNvPr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Thuthuka Grant Management System</a:t>
            </a:r>
          </a:p>
          <a:p>
            <a:pPr marL="0" indent="0">
              <a:buNone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			Registration </a:t>
            </a:r>
            <a:endParaRPr lang="en-ZA" sz="40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0120946-ABCB-6C3E-78BF-E7ED02330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06340"/>
            <a:ext cx="3002280" cy="1170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480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C6D60802-0F6A-6F11-26C7-F6030FDFB0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797074"/>
            <a:ext cx="102569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Change Request: Registration number, Username and Email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602EB-87A2-7B6A-F7A8-4C711459F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07" y="1736435"/>
            <a:ext cx="10515600" cy="3949195"/>
          </a:xfrm>
        </p:spPr>
        <p:txBody>
          <a:bodyPr/>
          <a:lstStyle/>
          <a:p>
            <a:r>
              <a:rPr lang="en-US" dirty="0"/>
              <a:t>Send an email to </a:t>
            </a:r>
            <a:r>
              <a:rPr lang="en-US" dirty="0">
                <a:hlinkClick r:id="rId2"/>
              </a:rPr>
              <a:t>Queries@nlcsa.org.za</a:t>
            </a:r>
            <a:r>
              <a:rPr lang="en-US" dirty="0"/>
              <a:t> with supporting documents for approval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Resolution letter with signatures of the all directors or board members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Minutes of the meeting held with all directors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Reason why you need change of email address of the registration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A981C2DA-2F4B-04B2-789D-8AEC7297E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064" y="5194300"/>
            <a:ext cx="2795588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A6DBC965-BF3B-D32B-6A5C-0CA58546A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07" y="5194300"/>
            <a:ext cx="2795588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303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533E69BF-4491-32AC-1874-18EF76DD6F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43240"/>
            <a:ext cx="68916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How to access information on the portal after the registration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79DF5-0815-670D-97EA-FFB5B30F3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Login to the portal and check the NLC code appearing on the landing page.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NB</a:t>
            </a:r>
            <a:r>
              <a:rPr lang="en-US" dirty="0"/>
              <a:t>: </a:t>
            </a:r>
          </a:p>
          <a:p>
            <a:r>
              <a:rPr lang="en-US" dirty="0"/>
              <a:t>Always refer to the reason code on the website </a:t>
            </a:r>
            <a:r>
              <a:rPr lang="en-US" dirty="0">
                <a:hlinkClick r:id="rId3"/>
              </a:rPr>
              <a:t>www.nlcsa.org.za</a:t>
            </a:r>
            <a:r>
              <a:rPr lang="en-US" dirty="0"/>
              <a:t>. Then Funding, </a:t>
            </a:r>
            <a:r>
              <a:rPr lang="en-US" b="1" dirty="0"/>
              <a:t>Registration Verification Codes and Solutions </a:t>
            </a:r>
            <a:r>
              <a:rPr lang="en-US" dirty="0">
                <a:hlinkClick r:id="rId4"/>
              </a:rPr>
              <a:t>(Click Here)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10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FEE30-404F-B51D-57E5-7153AB02E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710" y="370680"/>
            <a:ext cx="10515600" cy="1325563"/>
          </a:xfrm>
        </p:spPr>
        <p:txBody>
          <a:bodyPr/>
          <a:lstStyle/>
          <a:p>
            <a:r>
              <a:rPr lang="en-ZA" dirty="0"/>
              <a:t>Contact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C07AB-124B-8990-101E-F022DE3E3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4710" y="1696243"/>
            <a:ext cx="10515600" cy="4351338"/>
          </a:xfrm>
        </p:spPr>
        <p:txBody>
          <a:bodyPr/>
          <a:lstStyle/>
          <a:p>
            <a:endParaRPr lang="en-ZA" dirty="0">
              <a:hlinkClick r:id="rId2"/>
            </a:endParaRPr>
          </a:p>
          <a:p>
            <a:r>
              <a:rPr lang="en-ZA" sz="4000" dirty="0">
                <a:hlinkClick r:id="rId2"/>
              </a:rPr>
              <a:t>Queries@nlcsa.org.za</a:t>
            </a:r>
            <a:endParaRPr lang="en-ZA" sz="4000" dirty="0"/>
          </a:p>
          <a:p>
            <a:r>
              <a:rPr lang="en-ZA" sz="4000" dirty="0"/>
              <a:t>0860065383</a:t>
            </a:r>
          </a:p>
          <a:p>
            <a:endParaRPr lang="en-ZA" sz="4000" dirty="0"/>
          </a:p>
          <a:p>
            <a:endParaRPr lang="en-ZA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4B6CD7B-AAD4-585C-370A-0F31A1792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714" y="4975183"/>
            <a:ext cx="2795588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6303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FB6B3DF6-9C41-26AF-B127-BCB159696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4978A-A1F3-B3C9-2EC1-1DA33948F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0" lvl="8" indent="0">
              <a:buNone/>
            </a:pPr>
            <a:r>
              <a:rPr lang="en-ZA" dirty="0"/>
              <a:t>					</a:t>
            </a:r>
            <a:endParaRPr lang="en-ZA" sz="3600" b="1" dirty="0"/>
          </a:p>
          <a:p>
            <a:pPr marL="457200" lvl="1" indent="0">
              <a:buNone/>
            </a:pPr>
            <a:r>
              <a:rPr lang="en-ZA" sz="6000" b="1" dirty="0"/>
              <a:t>				</a:t>
            </a:r>
          </a:p>
          <a:p>
            <a:pPr marL="457200" lvl="1" indent="0">
              <a:buNone/>
            </a:pPr>
            <a:r>
              <a:rPr lang="en-ZA" sz="6000" b="1" dirty="0"/>
              <a:t>			Thank you </a:t>
            </a:r>
          </a:p>
        </p:txBody>
      </p:sp>
      <p:pic>
        <p:nvPicPr>
          <p:cNvPr id="7171" name="Picture 3">
            <a:extLst>
              <a:ext uri="{FF2B5EF4-FFF2-40B4-BE49-F238E27FC236}">
                <a16:creationId xmlns:a16="http://schemas.microsoft.com/office/drawing/2014/main" id="{F0CB4BCA-D96D-A61B-A4A2-48A46DA5A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963887"/>
            <a:ext cx="3378881" cy="128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9239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5F72A-85E5-CB52-6169-23D50810E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How to access the NLC Thuthuka portal?</a:t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F0407-0D2F-9F4D-D758-38F262A50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472" y="1201743"/>
            <a:ext cx="11006328" cy="5363147"/>
          </a:xfrm>
        </p:spPr>
        <p:txBody>
          <a:bodyPr/>
          <a:lstStyle/>
          <a:p>
            <a:r>
              <a:rPr lang="en-US" dirty="0"/>
              <a:t>Always access the portal from our website </a:t>
            </a:r>
            <a:r>
              <a:rPr lang="en-ZA" dirty="0">
                <a:hlinkClick r:id="rId2"/>
              </a:rPr>
              <a:t>www.nlcsa.org.za</a:t>
            </a:r>
            <a:endParaRPr lang="en-ZA" dirty="0"/>
          </a:p>
          <a:p>
            <a:r>
              <a:rPr lang="en-ZA" dirty="0"/>
              <a:t>Funding.</a:t>
            </a:r>
          </a:p>
          <a:p>
            <a:r>
              <a:rPr lang="en-ZA" dirty="0"/>
              <a:t>Register your organisation.</a:t>
            </a:r>
          </a:p>
          <a:p>
            <a:r>
              <a:rPr lang="en-ZA" dirty="0"/>
              <a:t>Registration link.</a:t>
            </a:r>
          </a:p>
          <a:p>
            <a:pPr marL="0" indent="0">
              <a:buNone/>
            </a:pPr>
            <a:r>
              <a:rPr lang="en-ZA" sz="2000" b="1" i="1" dirty="0">
                <a:solidFill>
                  <a:srgbClr val="FF0000"/>
                </a:solidFill>
              </a:rPr>
              <a:t>Important!</a:t>
            </a:r>
          </a:p>
          <a:p>
            <a:r>
              <a:rPr lang="en-US" sz="2000" dirty="0"/>
              <a:t>Use the email address of the organisation when creating a profile.</a:t>
            </a:r>
          </a:p>
          <a:p>
            <a:r>
              <a:rPr lang="en-US" sz="2000" dirty="0"/>
              <a:t>Use </a:t>
            </a:r>
            <a:r>
              <a:rPr lang="en-US" sz="2000" b="1" dirty="0"/>
              <a:t>Google chrome </a:t>
            </a:r>
            <a:r>
              <a:rPr lang="en-US" sz="2000" dirty="0"/>
              <a:t>or </a:t>
            </a:r>
            <a:r>
              <a:rPr lang="en-US" sz="2000" b="1" dirty="0"/>
              <a:t>Microsoft edge.</a:t>
            </a:r>
            <a:endParaRPr lang="en-US" sz="2000" dirty="0"/>
          </a:p>
          <a:p>
            <a:r>
              <a:rPr lang="en-US" sz="2000" b="1" dirty="0"/>
              <a:t>Cellphones are not user friendly to access the portal .</a:t>
            </a:r>
          </a:p>
          <a:p>
            <a:endParaRPr lang="en-US" sz="2000" dirty="0"/>
          </a:p>
          <a:p>
            <a:pPr marL="0" indent="0">
              <a:buNone/>
            </a:pPr>
            <a:endParaRPr lang="en-ZA" sz="2000" b="1" i="1" dirty="0">
              <a:solidFill>
                <a:srgbClr val="FF0000"/>
              </a:solidFill>
            </a:endParaRPr>
          </a:p>
          <a:p>
            <a:endParaRPr lang="en-ZA" dirty="0"/>
          </a:p>
        </p:txBody>
      </p:sp>
      <p:pic>
        <p:nvPicPr>
          <p:cNvPr id="2051" name="Picture 3">
            <a:extLst>
              <a:ext uri="{FF2B5EF4-FFF2-40B4-BE49-F238E27FC236}">
                <a16:creationId xmlns:a16="http://schemas.microsoft.com/office/drawing/2014/main" id="{B89985FC-8FC9-F892-7582-3F0485350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82" y="5194300"/>
            <a:ext cx="2795588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7114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8F9AC87-4D97-AF27-E55F-D949EB7DFD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2490" y="17231"/>
            <a:ext cx="1809510" cy="1673457"/>
          </a:xfrm>
          <a:prstGeom prst="rect">
            <a:avLst/>
          </a:prstGeo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978E435C-4AB8-A392-8E26-8F3B2D868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9707" y="773440"/>
            <a:ext cx="533511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to enter the NPO Number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F764D4A7-9A4E-E04E-CF0B-D69D77068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864" y="2231571"/>
            <a:ext cx="8329170" cy="3000187"/>
          </a:xfrm>
        </p:spPr>
        <p:txBody>
          <a:bodyPr>
            <a:noAutofit/>
          </a:bodyPr>
          <a:lstStyle/>
          <a:p>
            <a:pPr marL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Step 1: </a:t>
            </a:r>
            <a:r>
              <a:rPr lang="en-US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NPO on the </a:t>
            </a:r>
            <a:r>
              <a:rPr lang="en-US" sz="16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</a:t>
            </a:r>
            <a:r>
              <a:rPr lang="en-US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rganisation type field.</a:t>
            </a:r>
            <a:endParaRPr lang="en-US" sz="16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b="1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Step 2: </a:t>
            </a:r>
            <a:r>
              <a:rPr lang="en-US" sz="16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</a:t>
            </a:r>
            <a:r>
              <a:rPr lang="en-US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 the below format for entering the NPO number;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	</a:t>
            </a:r>
            <a:r>
              <a:rPr lang="en-US" sz="1600" kern="1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e,g</a:t>
            </a:r>
            <a:r>
              <a:rPr lang="en-US" sz="16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123-456 NPO 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6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Important! </a:t>
            </a:r>
          </a:p>
          <a:p>
            <a:pPr marL="457200" indent="-685800" algn="just"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Please</a:t>
            </a:r>
            <a:r>
              <a:rPr lang="en-US" sz="16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ensure there is one space between the last 3 digits and NPO ( entered in capital letters).</a:t>
            </a:r>
            <a:endParaRPr lang="en-US" sz="16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indent="-685800" algn="just"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There should be a hyphen in between the first 3 digits and the last 3 digits.  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671CB504-B6AD-FB95-FA28-BEBC8C06DB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707" y="5467804"/>
            <a:ext cx="2795588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8591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38A9FF2B-422F-9454-B3E1-4269CEABC3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766296"/>
            <a:ext cx="30027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0 Request found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590FB-5BCA-1573-2D53-02BC4C018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pop-up message appears when applicants register.</a:t>
            </a:r>
          </a:p>
          <a:p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Click OK,</a:t>
            </a:r>
          </a:p>
          <a:p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</a:t>
            </a: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ccept the terms and conditions to continue with the registration.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29C2977-A82C-7AEF-A955-72477AC5B5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93" y="5194300"/>
            <a:ext cx="2795588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235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8F9AC87-4D97-AF27-E55F-D949EB7DFD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2490" y="17231"/>
            <a:ext cx="1809510" cy="1673457"/>
          </a:xfrm>
          <a:prstGeom prst="rect">
            <a:avLst/>
          </a:prstGeo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AA1C002C-3AA4-32F2-1326-983BA230C0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39863" y="773440"/>
            <a:ext cx="43604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to locate Username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F764D4A7-9A4E-E04E-CF0B-D69D77068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863" y="1925053"/>
            <a:ext cx="8672031" cy="4005317"/>
          </a:xfrm>
        </p:spPr>
        <p:txBody>
          <a:bodyPr>
            <a:noAutofit/>
          </a:bodyPr>
          <a:lstStyle/>
          <a:p>
            <a:pPr marL="57150" marR="0" indent="-285750" algn="just">
              <a:lnSpc>
                <a:spcPct val="115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organisation would have created a profile and received a correspondence email</a:t>
            </a:r>
          </a:p>
          <a:p>
            <a:pPr marL="57150" marR="0" indent="-285750" algn="just">
              <a:lnSpc>
                <a:spcPct val="115000"/>
              </a:lnSpc>
              <a:spcAft>
                <a:spcPts val="800"/>
              </a:spcAft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 the correspondence email, the username will appear as “Requested by”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E2FA527-1CDD-DC9F-DF4D-687F6FEE8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87" y="5439038"/>
            <a:ext cx="2795588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6415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4B22B-02D6-BF46-F1ED-11BFEF9A0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Request Found or Request Cancellation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231C6-CFDE-417A-F105-00AFC06B6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This pop-up text is caused by multiple attempts of registration, the organisation has an existing profile.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7150" indent="-285750" algn="just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organization should 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continue registering with the first profile created.</a:t>
            </a:r>
          </a:p>
          <a:p>
            <a:pPr marL="57150" indent="-285750" algn="just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Please check the correspondence email received when setting up the first profile, the username will appear as “Requested by”.</a:t>
            </a: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57150" indent="-285750" algn="just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organization can enter this username and 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utilize the forgot password functionality to set a new password.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US" sz="18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Important</a:t>
            </a:r>
            <a:r>
              <a:rPr lang="en-US" sz="1800" b="1" kern="100" dirty="0">
                <a:solidFill>
                  <a:srgbClr val="FF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en-US" sz="1800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</a:t>
            </a:r>
            <a:r>
              <a:rPr lang="en-US" sz="1800" kern="100" dirty="0">
                <a:solidFill>
                  <a:srgbClr val="FF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account will be locked out after 3 failed attempts.</a:t>
            </a:r>
          </a:p>
          <a:p>
            <a:r>
              <a:rPr lang="en-US" sz="18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email is important, please do not delete it for future reference. </a:t>
            </a:r>
          </a:p>
          <a:p>
            <a:r>
              <a:rPr lang="en-US" sz="18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Frequently login into the portal to avoid being locked out.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537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ADD04-D51D-FB28-D626-D31746110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to reset a password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52727-B396-F5CB-17B5-5CE577475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Ensure that the correct username is used, the username will appear as “Requested by” on the correspondence email received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Important!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Email address should not be used if the user did not create it as a username.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Ensure that when you save the password on your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divise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remember to click update when you change the password.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Click Forgot Password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Enter the OTP generated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up a new password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 not use password that was utilized previously on the portal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14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6CB02-F459-6297-F5E3-A478FC18F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to reset a password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39054-6D86-DEFD-DBBA-51533B526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ZA" dirty="0"/>
              <a:t>Alternatively, send an email to </a:t>
            </a:r>
            <a:r>
              <a:rPr lang="en-ZA" dirty="0">
                <a:hlinkClick r:id="rId2"/>
              </a:rPr>
              <a:t>queries@nlcsa.org.za</a:t>
            </a:r>
            <a:r>
              <a:rPr lang="en-ZA" dirty="0"/>
              <a:t>.</a:t>
            </a:r>
          </a:p>
          <a:p>
            <a:r>
              <a:rPr lang="en-ZA" dirty="0"/>
              <a:t>In the email include the </a:t>
            </a:r>
            <a:r>
              <a:rPr lang="en-ZA" b="1" dirty="0"/>
              <a:t>organization’s name, registration number and the email address or username</a:t>
            </a:r>
            <a:r>
              <a:rPr lang="en-ZA" dirty="0"/>
              <a:t>.</a:t>
            </a:r>
          </a:p>
          <a:p>
            <a:r>
              <a:rPr lang="en-ZA" dirty="0"/>
              <a:t>You will receive correspondence with password reset steps, </a:t>
            </a:r>
            <a:r>
              <a:rPr lang="en-ZA" dirty="0" err="1"/>
              <a:t>i.e</a:t>
            </a:r>
            <a:endParaRPr lang="en-ZA" dirty="0"/>
          </a:p>
          <a:p>
            <a:pPr>
              <a:buFont typeface="Wingdings" panose="05000000000000000000" pitchFamily="2" charset="2"/>
              <a:buChar char="ü"/>
            </a:pPr>
            <a:r>
              <a:rPr lang="en-ZA" sz="2300" i="1" dirty="0"/>
              <a:t>Username: nlc@nlcsa.org.za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ZA" sz="2300" i="1" dirty="0"/>
              <a:t>Password: ProdP@ssword1234567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ZA" sz="2300" i="1" dirty="0"/>
              <a:t>After logging in, you will be directed to the Change Password screen.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ZA" sz="2300" i="1" dirty="0"/>
              <a:t>In the first text box, re-enter the temporary password (ProdP@ssword1234567)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ZA" sz="2300" i="1" dirty="0"/>
              <a:t>In the second text box, enter your new password.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ZA" sz="2300" i="1" dirty="0"/>
              <a:t>In the third text box, enter your new password again to confirm it.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ZA" sz="2300" i="1" dirty="0"/>
              <a:t>Click “Change Password” to finalize the update.</a:t>
            </a:r>
          </a:p>
          <a:p>
            <a:endParaRPr lang="en-ZA" dirty="0"/>
          </a:p>
          <a:p>
            <a:r>
              <a:rPr lang="en-ZA" dirty="0"/>
              <a:t>It is advisable to copy the temporary password.</a:t>
            </a:r>
          </a:p>
        </p:txBody>
      </p:sp>
    </p:spTree>
    <p:extLst>
      <p:ext uri="{BB962C8B-B14F-4D97-AF65-F5344CB8AC3E}">
        <p14:creationId xmlns:p14="http://schemas.microsoft.com/office/powerpoint/2010/main" val="2723291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02032EC5-79D2-2317-D754-713A6A8667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766296"/>
            <a:ext cx="23038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Clear cache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3AFAA-EBB7-BAE2-582E-036F93AE4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Please follow the steps below to clear cache;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1.	Open Chrome and click on the three dots in the top-right corner to open the menu.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2.	Go to Settings.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3.	In the left-hand menu, select Privacy and security.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4.	Click on Clear browsing data.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5.	In the pop-up, go to the Advanced tab for more options.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6.	Make sure Cached images and files is selected. You can also select other data like browsing history or cookies if you want.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7.	Choose a Time range (e.g., "Last hour" or "All time") to specify how much data you want to delete.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8.	Click Clear data.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71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be5001a-c85e-4e2f-9cd6-9a1218bff449}" enabled="1" method="Standard" siteId="{d0f2a9be-e6ce-4ffa-9b31-5677cb305c5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2376</TotalTime>
  <Words>827</Words>
  <Application>Microsoft Office PowerPoint</Application>
  <PresentationFormat>Widescreen</PresentationFormat>
  <Paragraphs>97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Wingdings</vt:lpstr>
      <vt:lpstr>Office Theme</vt:lpstr>
      <vt:lpstr>PowerPoint Presentation</vt:lpstr>
      <vt:lpstr>How to access the NLC Thuthuka portal? </vt:lpstr>
      <vt:lpstr>How to enter the NPO Number</vt:lpstr>
      <vt:lpstr>0 Request found</vt:lpstr>
      <vt:lpstr>How to locate Username</vt:lpstr>
      <vt:lpstr>1 Request Found or Request Cancellation</vt:lpstr>
      <vt:lpstr>How to reset a password</vt:lpstr>
      <vt:lpstr>How to reset a password</vt:lpstr>
      <vt:lpstr>Clear cache </vt:lpstr>
      <vt:lpstr>Change Request: Registration number, Username and Email address</vt:lpstr>
      <vt:lpstr>How to access information on the portal after the registration</vt:lpstr>
      <vt:lpstr>Contact us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Stakeholder Management, Marketing and Communications</dc:title>
  <dc:creator>Amandla Sithole</dc:creator>
  <cp:lastModifiedBy>Barry Hiles -Ombud Office</cp:lastModifiedBy>
  <cp:revision>5</cp:revision>
  <dcterms:created xsi:type="dcterms:W3CDTF">2024-07-04T10:55:16Z</dcterms:created>
  <dcterms:modified xsi:type="dcterms:W3CDTF">2026-03-05T14:32:47Z</dcterms:modified>
</cp:coreProperties>
</file>