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7" Type="http://schemas.microsoft.com/office/2020/02/relationships/classificationlabels" Target="docMetadata/LabelInfo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8" r:id="rId2"/>
    <p:sldId id="259" r:id="rId3"/>
    <p:sldId id="262" r:id="rId4"/>
    <p:sldId id="263" r:id="rId5"/>
    <p:sldId id="265" r:id="rId6"/>
    <p:sldId id="264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744" autoAdjust="0"/>
    <p:restoredTop sz="94660"/>
  </p:normalViewPr>
  <p:slideViewPr>
    <p:cSldViewPr snapToGrid="0">
      <p:cViewPr varScale="1">
        <p:scale>
          <a:sx n="75" d="100"/>
          <a:sy n="75" d="100"/>
        </p:scale>
        <p:origin x="67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F977A-AAF1-440C-B2D1-C149306F6C56}" type="datetimeFigureOut">
              <a:rPr lang="en-GB" smtClean="0"/>
              <a:t>05/03/2026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AA69E8-B0F9-4508-9197-978BC2E406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8966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FCF95CE-2915-470F-9C42-33F52020DC7B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2F706-D7A1-4CD1-9BF6-9BDBA04C82D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7014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F95CE-2915-470F-9C42-33F52020DC7B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2F706-D7A1-4CD1-9BF6-9BDBA04C8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196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F95CE-2915-470F-9C42-33F52020DC7B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2F706-D7A1-4CD1-9BF6-9BDBA04C82D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036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F95CE-2915-470F-9C42-33F52020DC7B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2F706-D7A1-4CD1-9BF6-9BDBA04C8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985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F95CE-2915-470F-9C42-33F52020DC7B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2F706-D7A1-4CD1-9BF6-9BDBA04C82D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8390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F95CE-2915-470F-9C42-33F52020DC7B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2F706-D7A1-4CD1-9BF6-9BDBA04C8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472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F95CE-2915-470F-9C42-33F52020DC7B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2F706-D7A1-4CD1-9BF6-9BDBA04C8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035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F95CE-2915-470F-9C42-33F52020DC7B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2F706-D7A1-4CD1-9BF6-9BDBA04C8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724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F95CE-2915-470F-9C42-33F52020DC7B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2F706-D7A1-4CD1-9BF6-9BDBA04C8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581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F95CE-2915-470F-9C42-33F52020DC7B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2F706-D7A1-4CD1-9BF6-9BDBA04C8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53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F95CE-2915-470F-9C42-33F52020DC7B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2F706-D7A1-4CD1-9BF6-9BDBA04C82D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5090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FCF95CE-2915-470F-9C42-33F52020DC7B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F02F706-D7A1-4CD1-9BF6-9BDBA04C82D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3458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38a7d012-2d1c-4121-b320-cfd3c311b660@nlcsa.org.za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cid:38a7d012-2d1c-4121-b320-cfd3c311b660@nlcsa.org.za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cid:38a7d012-2d1c-4121-b320-cfd3c311b660@nlcsa.org.za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cid:38a7d012-2d1c-4121-b320-cfd3c311b660@nlcsa.org.za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cid:38a7d012-2d1c-4121-b320-cfd3c311b660@nlcsa.org.za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cid:38a7d012-2d1c-4121-b320-cfd3c311b660@nlcsa.org.za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cid:38a7d012-2d1c-4121-b320-cfd3c311b660@nlcsa.org.za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cid:38a7d012-2d1c-4121-b320-cfd3c311b660@nlcsa.org.za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cid:38a7d012-2d1c-4121-b320-cfd3c311b660@nlcsa.org.za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cid:38a7d012-2d1c-4121-b320-cfd3c311b660@nlcsa.org.za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cid:38a7d012-2d1c-4121-b320-cfd3c311b660@nlcsa.org.za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cid:38a7d012-2d1c-4121-b320-cfd3c311b660@nlcsa.org.za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cid:38a7d012-2d1c-4121-b320-cfd3c311b660@nlcsa.org.za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cid:38a7d012-2d1c-4121-b320-cfd3c311b660@nlcsa.org.za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cid:38a7d012-2d1c-4121-b320-cfd3c311b660@nlcsa.org.za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compenforce@nlcsa.org.z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cid:38a7d012-2d1c-4121-b320-cfd3c311b660@nlcsa.org.z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5F1CC53-719A-4763-BF30-5E25A63CEF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C1A9B9E1-AE3D-4F69-9670-71C92ED1BC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rgbClr val="374B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234ED8A-BEE3-4F34-B45B-731E1E292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C00B86DF-2144-BF47-5EE7-DF93067C6305}"/>
              </a:ext>
            </a:extLst>
          </p:cNvPr>
          <p:cNvSpPr txBox="1"/>
          <p:nvPr/>
        </p:nvSpPr>
        <p:spPr>
          <a:xfrm>
            <a:off x="215660" y="733244"/>
            <a:ext cx="4865298" cy="4839419"/>
          </a:xfrm>
          <a:prstGeom prst="rect">
            <a:avLst/>
          </a:prstGeom>
        </p:spPr>
        <p:txBody>
          <a:bodyPr vert="horz" lIns="45720" tIns="45720" rIns="45720" bIns="45720" rtlCol="0">
            <a:normAutofit lnSpcReduction="10000"/>
          </a:bodyPr>
          <a:lstStyle/>
          <a:p>
            <a:pPr defTabSz="914400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</a:pPr>
            <a:r>
              <a:rPr lang="en-US" sz="3200" b="1" dirty="0">
                <a:solidFill>
                  <a:srgbClr val="FFFFFF"/>
                </a:solidFill>
              </a:rPr>
              <a:t>REGULATORY COMPLIANCE </a:t>
            </a:r>
          </a:p>
          <a:p>
            <a:pPr defTabSz="914400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</a:pPr>
            <a:endParaRPr lang="en-US" sz="3200" b="1" dirty="0">
              <a:solidFill>
                <a:srgbClr val="FFFFFF"/>
              </a:solidFill>
            </a:endParaRPr>
          </a:p>
          <a:p>
            <a:pPr defTabSz="914400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</a:pPr>
            <a:r>
              <a:rPr lang="en-US" sz="3200" b="1" dirty="0">
                <a:solidFill>
                  <a:srgbClr val="FFFFFF"/>
                </a:solidFill>
              </a:rPr>
              <a:t>SOCIETY AND OTHER LOTTERIES </a:t>
            </a:r>
          </a:p>
          <a:p>
            <a:pPr defTabSz="914400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</a:pPr>
            <a:br>
              <a:rPr lang="en-US" sz="3200" b="1" dirty="0">
                <a:solidFill>
                  <a:srgbClr val="FFFFFF"/>
                </a:solidFill>
              </a:rPr>
            </a:br>
            <a:r>
              <a:rPr lang="en-US" sz="3200" b="1" dirty="0">
                <a:solidFill>
                  <a:srgbClr val="FFFFFF"/>
                </a:solidFill>
              </a:rPr>
              <a:t>KIMBERLEY </a:t>
            </a:r>
          </a:p>
          <a:p>
            <a:pPr defTabSz="914400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</a:pPr>
            <a:endParaRPr lang="en-US" sz="3200" b="1" dirty="0">
              <a:solidFill>
                <a:srgbClr val="FFFFFF"/>
              </a:solidFill>
            </a:endParaRPr>
          </a:p>
          <a:p>
            <a:pPr defTabSz="914400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</a:pPr>
            <a:r>
              <a:rPr lang="en-US" sz="3200" b="1" dirty="0">
                <a:solidFill>
                  <a:srgbClr val="FFFFFF"/>
                </a:solidFill>
              </a:rPr>
              <a:t>05 MARCH 2026</a:t>
            </a:r>
            <a:br>
              <a:rPr lang="en-US" b="1" dirty="0">
                <a:solidFill>
                  <a:srgbClr val="FFFFFF"/>
                </a:solidFill>
              </a:rPr>
            </a:b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631E4E0-C1B3-BEED-4F64-F0AC8E4CFDA7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89" b="3"/>
          <a:stretch>
            <a:fillRect/>
          </a:stretch>
        </p:blipFill>
        <p:spPr bwMode="auto">
          <a:xfrm>
            <a:off x="6096000" y="665958"/>
            <a:ext cx="5455921" cy="5577840"/>
          </a:xfrm>
          <a:prstGeom prst="rect">
            <a:avLst/>
          </a:prstGeom>
          <a:noFill/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681D652D-8F52-9E0F-3DA1-09D2F0C93253}"/>
              </a:ext>
            </a:extLst>
          </p:cNvPr>
          <p:cNvSpPr txBox="1">
            <a:spLocks/>
          </p:cNvSpPr>
          <p:nvPr/>
        </p:nvSpPr>
        <p:spPr>
          <a:xfrm>
            <a:off x="1682231" y="847505"/>
            <a:ext cx="9144000" cy="17749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br>
              <a:rPr lang="en-US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190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BC8238-B0C2-7996-FE6F-EFFB145FA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F729362-073B-692A-6BDC-34B2F491D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091"/>
            <a:ext cx="10515600" cy="920211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en-ZA" b="1" dirty="0"/>
              <a:t>SOCIETY LOTTERIES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AB09B7-03EF-201C-6834-2AD739AE2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5550"/>
            <a:ext cx="10936857" cy="4141453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ZA" sz="3300" b="1" dirty="0"/>
              <a:t>Validity of the society and lottery scheme registration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ZA" sz="3300" dirty="0"/>
              <a:t>Society registration is valid indefinitely.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ZA" sz="3300" dirty="0"/>
              <a:t>A society is allowed to conduct six lottery schemes in a period of 12 calendar months (Jan-Dec).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ZA" sz="3300" dirty="0"/>
              <a:t>Revocation of society registration due to matters of non-compliance or the society’s request.</a:t>
            </a:r>
          </a:p>
          <a:p>
            <a:pPr marL="0" indent="0" algn="just">
              <a:buNone/>
            </a:pPr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631E4E0-C1B3-BEED-4F64-F0AC8E4CFDA7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6550" y="5010150"/>
            <a:ext cx="2654300" cy="2324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33773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4EB282-C1A7-1BD3-8CAF-FF71690C12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5C70252-B478-7662-30CF-D9F1B0576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091"/>
            <a:ext cx="10515600" cy="1066860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LIMITATIONS OF PROCEEDS AND PRIZES OF SOCIETY LOTTERIES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AE2A0F-7E96-EF4D-662C-66EFD0074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4727"/>
            <a:ext cx="10936857" cy="378854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ZA" sz="3600" dirty="0"/>
              <a:t>Allowed to raise a maximum of R2 Million</a:t>
            </a:r>
            <a:r>
              <a:rPr lang="en-ZA" sz="4000" dirty="0"/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ZA" sz="4000" dirty="0"/>
          </a:p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ZA" sz="3600" dirty="0"/>
              <a:t>Total value of prizes should not exceed R1 Million per year per society</a:t>
            </a:r>
            <a:r>
              <a:rPr lang="en-ZA" sz="4000" dirty="0"/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ZA" sz="4000" dirty="0"/>
          </a:p>
          <a:p>
            <a:pPr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ZA" sz="3600" dirty="0"/>
              <a:t>The total amount for the prize shall not exceed 50% of the proceeds of the lottery.</a:t>
            </a:r>
            <a:r>
              <a:rPr lang="en-ZA" sz="4500" dirty="0"/>
              <a:t> </a:t>
            </a:r>
          </a:p>
          <a:p>
            <a:pPr marL="0" indent="0" algn="just">
              <a:lnSpc>
                <a:spcPct val="160000"/>
              </a:lnSpc>
              <a:buNone/>
            </a:pPr>
            <a:endParaRPr lang="en-ZA" sz="3600" dirty="0"/>
          </a:p>
          <a:p>
            <a:pPr marL="0" indent="0" algn="just">
              <a:buNone/>
            </a:pPr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631E4E0-C1B3-BEED-4F64-F0AC8E4CFDA7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8579" y="4955722"/>
            <a:ext cx="2654300" cy="2324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709672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6EAD40-CB48-A36E-8634-A79AB3E903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537AAE6-7B40-A09B-AAF6-C0FDD3809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091"/>
            <a:ext cx="10515600" cy="963344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en-ZA" b="1" dirty="0"/>
              <a:t>COST OF CONDUCTING A SOCIETY LOTTERY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65D794-F697-CB9F-886E-644102DAE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7645"/>
            <a:ext cx="10936857" cy="440809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ZA" sz="2800" dirty="0"/>
              <a:t>Registration fee for a society, R 575.00 (once off).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ZA" sz="2800" dirty="0"/>
              <a:t>Registration fee for a lottery scheme, R 116.00 (per lottery).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ZA" sz="2800" dirty="0"/>
              <a:t>Other lottery fees determined by the value of prizes.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ZA" dirty="0"/>
          </a:p>
          <a:p>
            <a:pPr marL="0" indent="0" algn="just">
              <a:buNone/>
            </a:pPr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631E4E0-C1B3-BEED-4F64-F0AC8E4CFDA7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6550" y="4977493"/>
            <a:ext cx="2654300" cy="2324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641013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7C766D-6EC2-0349-D46D-F04AC44C37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79E67B4-32A1-CF14-F86B-9784CBD79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091"/>
            <a:ext cx="10515600" cy="963344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en-ZA" b="1" dirty="0"/>
              <a:t>WHAT IS AN ILLEGAL LOTTERY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CAA606-4669-B7DA-0CE0-C929A9051E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7645"/>
            <a:ext cx="10936857" cy="440809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ZA" sz="2800" dirty="0"/>
              <a:t>An illegal lottery is any game of chance (fundraising raffles, competition) not authorised by the Commission.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ZA" sz="2800" dirty="0"/>
              <a:t>Fundraising competitions conducted by non-profit organisations without the approval of the Commission</a:t>
            </a:r>
            <a:r>
              <a:rPr lang="en-ZA" sz="3200" dirty="0"/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ZA" sz="3200" dirty="0"/>
          </a:p>
          <a:p>
            <a:pPr marL="0" indent="0" algn="just">
              <a:lnSpc>
                <a:spcPct val="150000"/>
              </a:lnSpc>
              <a:buNone/>
            </a:pPr>
            <a:endParaRPr lang="en-ZA" dirty="0"/>
          </a:p>
          <a:p>
            <a:pPr marL="0" indent="0" algn="just">
              <a:buNone/>
            </a:pPr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631E4E0-C1B3-BEED-4F64-F0AC8E4CFDA7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4779" y="5031921"/>
            <a:ext cx="2654300" cy="2324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48760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568D94-E4BA-F46F-C612-096F7312E4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7A4CB02-5BA3-AAAE-7F18-82281AA4F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091"/>
            <a:ext cx="10515600" cy="963344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en-ZA" b="1" dirty="0"/>
              <a:t>WHAT IS AN ILLEGAL LOTTERY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FA2041-2537-9AFA-2BB7-378C0EA76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39019"/>
            <a:ext cx="10936857" cy="4408097"/>
          </a:xfrm>
        </p:spPr>
        <p:txBody>
          <a:bodyPr>
            <a:normAutofit/>
          </a:bodyPr>
          <a:lstStyle/>
          <a:p>
            <a:pPr defTabSz="457200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ZA" sz="2800" dirty="0">
                <a:solidFill>
                  <a:prstClr val="black"/>
                </a:solidFill>
              </a:rPr>
              <a:t>Competitions (other than promotional competitions) conducted by profit-making companies for financial and/or commercial gain.</a:t>
            </a:r>
          </a:p>
          <a:p>
            <a:pPr defTabSz="457200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ZA" sz="2800" dirty="0">
                <a:solidFill>
                  <a:prstClr val="black"/>
                </a:solidFill>
              </a:rPr>
              <a:t>Competition conducted by individuals for private financial gain.</a:t>
            </a:r>
          </a:p>
          <a:p>
            <a:pPr defTabSz="457200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ZA" sz="2800" dirty="0">
                <a:solidFill>
                  <a:prstClr val="black"/>
                </a:solidFill>
              </a:rPr>
              <a:t>International lotteries authorised outside the country.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ZA" sz="3200" dirty="0"/>
          </a:p>
          <a:p>
            <a:pPr marL="0" indent="0" algn="just">
              <a:lnSpc>
                <a:spcPct val="150000"/>
              </a:lnSpc>
              <a:buNone/>
            </a:pPr>
            <a:endParaRPr lang="en-ZA" dirty="0"/>
          </a:p>
          <a:p>
            <a:pPr marL="0" indent="0" algn="just">
              <a:buNone/>
            </a:pPr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631E4E0-C1B3-BEED-4F64-F0AC8E4CFDA7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6550" y="4977492"/>
            <a:ext cx="2654300" cy="2324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320615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8B4E20-5BBD-8281-40A6-E19B407954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63A65DB-6531-4BC5-44F0-F46554D3A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091"/>
            <a:ext cx="10515600" cy="963344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en-ZA" b="1" dirty="0"/>
              <a:t>WHAT IS AN ILLEGAL LOTTERY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715F9A-344F-532C-F5C4-A75B07811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4951"/>
            <a:ext cx="10936857" cy="4408097"/>
          </a:xfrm>
        </p:spPr>
        <p:txBody>
          <a:bodyPr>
            <a:normAutofit/>
          </a:bodyPr>
          <a:lstStyle/>
          <a:p>
            <a:pPr marL="0" indent="0" algn="just" defTabSz="457200">
              <a:lnSpc>
                <a:spcPct val="150000"/>
              </a:lnSpc>
              <a:spcBef>
                <a:spcPct val="20000"/>
              </a:spcBef>
              <a:buNone/>
              <a:defRPr/>
            </a:pPr>
            <a:r>
              <a:rPr lang="en-ZA" sz="2800" dirty="0">
                <a:solidFill>
                  <a:prstClr val="black"/>
                </a:solidFill>
              </a:rPr>
              <a:t>To ensure that one is not participating in or conducting an illegal lottery, participants/organisers are encouraged to verify such competitions (schemes) with the Commission prior to participating or making arrangements to conduct any competition or scheme</a:t>
            </a:r>
            <a:r>
              <a:rPr lang="en-ZA" dirty="0">
                <a:solidFill>
                  <a:prstClr val="black"/>
                </a:solidFill>
              </a:rPr>
              <a:t>.</a:t>
            </a:r>
            <a:endParaRPr lang="en-ZA" dirty="0"/>
          </a:p>
          <a:p>
            <a:pPr marL="0" indent="0" algn="just">
              <a:lnSpc>
                <a:spcPct val="150000"/>
              </a:lnSpc>
              <a:buNone/>
            </a:pPr>
            <a:endParaRPr lang="en-ZA" sz="3200" dirty="0"/>
          </a:p>
          <a:p>
            <a:pPr marL="0" indent="0" algn="just">
              <a:lnSpc>
                <a:spcPct val="150000"/>
              </a:lnSpc>
              <a:buNone/>
            </a:pPr>
            <a:endParaRPr lang="en-ZA" dirty="0"/>
          </a:p>
          <a:p>
            <a:pPr marL="0" indent="0" algn="just">
              <a:buNone/>
            </a:pPr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631E4E0-C1B3-BEED-4F64-F0AC8E4CFDA7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8322" y="4944836"/>
            <a:ext cx="2654300" cy="2324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952970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86F842-357C-FFFD-FBE4-708BDBF091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A8EC506-B1DA-46A1-B44D-774E68468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3" name="Oval 5">
            <a:extLst>
              <a:ext uri="{FF2B5EF4-FFF2-40B4-BE49-F238E27FC236}">
                <a16:creationId xmlns:a16="http://schemas.microsoft.com/office/drawing/2014/main" id="{BFF30785-305E-45D7-984F-5AA93D3CA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5E01FA5-D766-43CA-A83D-E7CF3F04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86BE877-8405-42B2-A8E4-BF4224E015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F4916F3-5270-48BF-8D54-7990F611BF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20178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47B2D85-CB03-1973-33DD-90D1050D9D41}"/>
              </a:ext>
            </a:extLst>
          </p:cNvPr>
          <p:cNvSpPr txBox="1"/>
          <p:nvPr/>
        </p:nvSpPr>
        <p:spPr>
          <a:xfrm>
            <a:off x="6890657" y="640080"/>
            <a:ext cx="5138057" cy="30348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b="1" spc="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</a:t>
            </a:r>
            <a:r>
              <a:rPr lang="en-US" sz="3200" b="1" kern="1200" spc="200" baseline="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ompenforce@nlcsa.org.za</a:t>
            </a:r>
          </a:p>
          <a:p>
            <a:pPr defTabSz="91440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b="1" kern="1200" cap="all" spc="200" baseline="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0860 065 383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631E4E0-C1B3-BEED-4F64-F0AC8E4CFDA7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467" y="699753"/>
            <a:ext cx="5459470" cy="5459470"/>
          </a:xfrm>
          <a:prstGeom prst="rect">
            <a:avLst/>
          </a:prstGeom>
          <a:noFill/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49244C8-BD6D-4309-8235-706CBF26EF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06857" y="3765314"/>
            <a:ext cx="3931920" cy="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1235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DB4C4B4-BBE4-F20F-D434-3B4F841CE13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en-GB" b="1" dirty="0"/>
              <a:t>ROLE OF THE COMMISSION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FFABBD-85CC-626E-D3B3-5E276518B3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080" y="3174521"/>
            <a:ext cx="10936857" cy="3916842"/>
          </a:xfrm>
        </p:spPr>
        <p:txBody>
          <a:bodyPr/>
          <a:lstStyle/>
          <a:p>
            <a:r>
              <a:rPr lang="en-US" sz="2800" dirty="0"/>
              <a:t>The National Lotteries Commission (“</a:t>
            </a:r>
            <a:r>
              <a:rPr lang="en-US" sz="2800" b="1" dirty="0"/>
              <a:t>the Commission</a:t>
            </a:r>
            <a:r>
              <a:rPr lang="en-US" sz="2800" dirty="0"/>
              <a:t>”) is a regulatory body established in terms of the Lotteries Act  57 of 1997 as amended (“</a:t>
            </a:r>
            <a:r>
              <a:rPr lang="en-US" sz="2800" b="1" dirty="0"/>
              <a:t>the Act</a:t>
            </a:r>
            <a:r>
              <a:rPr lang="en-US" sz="2800" dirty="0"/>
              <a:t>”) to regulate, monitor and police lotteries.</a:t>
            </a:r>
          </a:p>
          <a:p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631E4E0-C1B3-BEED-4F64-F0AC8E4CFDA7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022" y="4912179"/>
            <a:ext cx="2654300" cy="2324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8331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25582-75FA-7183-A11E-9F062C97B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CA14B30-FF46-C1A9-FAE3-9110CDD3D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5729"/>
            <a:ext cx="10515600" cy="963343"/>
          </a:xfrm>
          <a:solidFill>
            <a:schemeClr val="accent1"/>
          </a:solidFill>
        </p:spPr>
        <p:txBody>
          <a:bodyPr/>
          <a:lstStyle/>
          <a:p>
            <a:pPr algn="ctr"/>
            <a:r>
              <a:rPr lang="en-ZA" b="1" dirty="0"/>
              <a:t>TYPES OF LOTTERIES REGULATED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BEF92F-8F42-90BD-AFCB-EF8261F97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7095"/>
            <a:ext cx="10936857" cy="456699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ZA" sz="2800" b="1" dirty="0"/>
              <a:t>THE COMMISSION REGULATE THE FOLLOWING LOTTERIES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ZA" sz="2800" dirty="0"/>
              <a:t>National Lottery and Sports Pools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ZA" sz="2800" dirty="0"/>
              <a:t>Lotteries Incidental to exempt entertainment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ZA" sz="2800" dirty="0"/>
              <a:t>Private Lotteries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ZA" sz="2800" dirty="0"/>
              <a:t>Society Lotteries</a:t>
            </a:r>
            <a:endParaRPr lang="en-GB" sz="28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631E4E0-C1B3-BEED-4F64-F0AC8E4CFDA7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893" y="4988379"/>
            <a:ext cx="2654300" cy="2324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8158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BEEAD-481A-B769-B2B7-6FA871587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1CCFA69-2A01-E839-2E9C-921057D61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091"/>
            <a:ext cx="10515600" cy="1066860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pPr algn="ctr"/>
            <a:r>
              <a:rPr lang="en-ZA" b="1" dirty="0"/>
              <a:t>LOTTERIES INCIDENTAL TO EXEMPT</a:t>
            </a:r>
            <a:br>
              <a:rPr lang="en-ZA" b="1" dirty="0"/>
            </a:br>
            <a:r>
              <a:rPr lang="en-ZA" b="1" dirty="0"/>
              <a:t>ENTERTAINMENT 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7452AB-7284-008F-DFA1-67244025A7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2921"/>
            <a:ext cx="10936857" cy="3719534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en-ZA" sz="2800" dirty="0"/>
              <a:t>The Act defines “an exempt entertainment” as a bazaar, sale, fete, dinner, dance, sporting event or other entertainment of a similar character where there are no cash prizes.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ZA" sz="28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en-ZA" sz="2800" dirty="0"/>
              <a:t>The proceeds, after deducting specified expenses, must, be used for the benefit of any deserving section of the organisation.</a:t>
            </a:r>
          </a:p>
          <a:p>
            <a:pPr algn="just"/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631E4E0-C1B3-BEED-4F64-F0AC8E4CFDA7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893" y="4938375"/>
            <a:ext cx="2654300" cy="2324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89163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0D8C5F-B85A-6F90-0FFD-4F4FA7344A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9DC0BEF-18D8-4193-C636-903BD6B27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091"/>
            <a:ext cx="10515600" cy="1066860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pPr algn="ctr"/>
            <a:r>
              <a:rPr lang="en-ZA" b="1" dirty="0"/>
              <a:t>LOTTERIES INCIDENTAL TO EXEMPT</a:t>
            </a:r>
            <a:br>
              <a:rPr lang="en-ZA" b="1" dirty="0"/>
            </a:br>
            <a:r>
              <a:rPr lang="en-ZA" b="1" dirty="0"/>
              <a:t>ENTERTAINMENT 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2ED31C-050A-5CF2-56EC-EDDCC0988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39019"/>
            <a:ext cx="11281913" cy="388343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b="1" dirty="0"/>
              <a:t>LIMITATIONS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The total value of tickets sold or to be sold should not be more than R10 000.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The purchase of prizes should not be more than R5 000.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The tickets may not be sold at more than R10 each.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ZA" sz="3600" dirty="0"/>
          </a:p>
          <a:p>
            <a:pPr algn="just"/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631E4E0-C1B3-BEED-4F64-F0AC8E4CFDA7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5665" y="5021036"/>
            <a:ext cx="2654300" cy="2324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990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348E5B-7C6F-79FE-94E4-688C73CF03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E4CAD5F-F49F-3AF4-F38A-BE46E6AA6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091"/>
            <a:ext cx="10515600" cy="1066860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en-ZA" b="1" dirty="0"/>
              <a:t>PRIVATE LOTTERIES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24AF86-4401-47E2-0C97-46D4A4A2D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7260"/>
            <a:ext cx="10936857" cy="3935195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ZA" sz="2800" dirty="0"/>
              <a:t>A Private Lottery is defined as a lottery which is conducted: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ZA" sz="2800" dirty="0"/>
              <a:t>For and by members of a social or sporting club.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ZA" sz="2800" dirty="0"/>
              <a:t>For and by persons all of whom either work or reside on the same premises. </a:t>
            </a:r>
          </a:p>
          <a:p>
            <a:pPr marL="0" indent="0" algn="just">
              <a:buNone/>
            </a:pPr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631E4E0-C1B3-BEED-4F64-F0AC8E4CFDA7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5664" y="4933950"/>
            <a:ext cx="2654300" cy="2324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04205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393547-448A-44A3-B831-9B9F666082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5545DE4-BFD9-8189-9D20-9434AD4FD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091"/>
            <a:ext cx="10515600" cy="1066860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en-ZA" b="1" dirty="0"/>
              <a:t>PRIVATE LOTTERIES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48F877-883E-3BCB-45A1-371D297AE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9974"/>
            <a:ext cx="11126638" cy="4152481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ZA" sz="2800" b="1" dirty="0"/>
              <a:t>LIMITATIONS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ZA" sz="2800" dirty="0"/>
              <a:t>The total value of tickets for any lottery may not exceed R10 000.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ZA" sz="2800" dirty="0"/>
              <a:t>The total value of prizes in any one private lottery may not exceed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ZA" sz="2800" dirty="0"/>
              <a:t>  R10 000.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ZA" sz="2800" dirty="0"/>
              <a:t>The price of each ticket may not exceed R10 each.</a:t>
            </a:r>
          </a:p>
          <a:p>
            <a:pPr marL="0" indent="0" algn="just">
              <a:buNone/>
            </a:pPr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631E4E0-C1B3-BEED-4F64-F0AC8E4CFDA7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7435" y="4999264"/>
            <a:ext cx="2654300" cy="2324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6723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1D295F-3A69-034E-F63F-0FBA6C8199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74CB701-9E48-0147-4A44-608ADFE79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091"/>
            <a:ext cx="10515600" cy="1066860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en-ZA" b="1" dirty="0"/>
              <a:t>SOCIETY LOTTERIES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82B821-C80C-6CAC-5D02-2DB985BCC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3909"/>
            <a:ext cx="10936857" cy="3788546"/>
          </a:xfrm>
        </p:spPr>
        <p:txBody>
          <a:bodyPr/>
          <a:lstStyle/>
          <a:p>
            <a:pPr marL="0" indent="0" algn="just">
              <a:buNone/>
            </a:pPr>
            <a:r>
              <a:rPr lang="en-ZA" sz="2800" dirty="0"/>
              <a:t>A Society Lottery means a lottery promoted on behalf of a society that is established and conducted wholly or mainly for purposes not for private gain or any commercial undertaking.</a:t>
            </a:r>
          </a:p>
          <a:p>
            <a:pPr marL="0" indent="0" algn="just">
              <a:buNone/>
            </a:pPr>
            <a:endParaRPr lang="en-ZA" sz="2800" dirty="0"/>
          </a:p>
          <a:p>
            <a:pPr marL="0" indent="0" algn="just">
              <a:buNone/>
            </a:pPr>
            <a:r>
              <a:rPr lang="en-ZA" sz="2800" dirty="0"/>
              <a:t>Non-Profit Organisation/s are allowed to raise funds through society lottery schemes under the direction of the Commission.</a:t>
            </a:r>
          </a:p>
          <a:p>
            <a:pPr marL="0" indent="0" algn="just">
              <a:buNone/>
            </a:pPr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631E4E0-C1B3-BEED-4F64-F0AC8E4CFDA7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3007" y="4977493"/>
            <a:ext cx="2654300" cy="2324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61405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AEF3E6-8E07-1455-0702-A399DAC741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7F5A13F-2C31-8C38-572B-A7596D70E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091"/>
            <a:ext cx="10515600" cy="1066860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en-ZA" b="1" dirty="0"/>
              <a:t>SOCIETY LOTTERIES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D4390D-A1DC-A99C-4317-DD94865C74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4727"/>
            <a:ext cx="10936857" cy="378854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ZA" sz="2800" dirty="0"/>
              <a:t>The NPO must be recognised as a Society and obtain a permission to conduct a lottery scheme through registration with the Commission before conducting the Society Lottery (Raffle).</a:t>
            </a:r>
          </a:p>
          <a:p>
            <a:pPr marL="0" indent="0" algn="just">
              <a:buNone/>
            </a:pPr>
            <a:endParaRPr lang="en-ZA" sz="2800" dirty="0"/>
          </a:p>
          <a:p>
            <a:pPr marL="0" indent="0" algn="just">
              <a:buNone/>
            </a:pPr>
            <a:r>
              <a:rPr lang="en-ZA" sz="2800" dirty="0"/>
              <a:t>Application forms for registration can be obtained from the Commission’s website and from the Regulatory Compliance Division (</a:t>
            </a:r>
            <a:r>
              <a:rPr lang="en-ZA" sz="2800" dirty="0">
                <a:hlinkClick r:id="rId2"/>
              </a:rPr>
              <a:t>compenforce@nlcsa.org.za</a:t>
            </a:r>
            <a:r>
              <a:rPr lang="en-ZA" sz="2800" dirty="0"/>
              <a:t>) </a:t>
            </a:r>
          </a:p>
          <a:p>
            <a:pPr marL="0" indent="0" algn="just">
              <a:buNone/>
            </a:pPr>
            <a:endParaRPr lang="en-ZA" sz="3200" dirty="0"/>
          </a:p>
          <a:p>
            <a:pPr marL="0" indent="0" algn="just">
              <a:buNone/>
            </a:pPr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631E4E0-C1B3-BEED-4F64-F0AC8E4CFDA7}"/>
              </a:ext>
            </a:extLst>
          </p:cNvPr>
          <p:cNvPicPr/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0350" y="4966607"/>
            <a:ext cx="2654300" cy="2324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498249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46116DB6-9D89-42D3-B143-C0606E19634E}">
  <we:reference id="6a7bd4f3-0563-43af-8c08-79110eebdff6" version="1.1.4.0" store="EXCatalog" storeType="EXCatalog"/>
  <we:alternateReferences>
    <we:reference id="WA104381155" version="1.1.4.0" store="en-US" storeType="OMEX"/>
  </we:alternateReferences>
  <we:properties/>
  <we:bindings/>
  <we:snapshot xmlns:r="http://schemas.openxmlformats.org/officeDocument/2006/relationships"/>
</we:webextension>
</file>

<file path=docMetadata/LabelInfo.xml><?xml version="1.0" encoding="utf-8"?>
<clbl:labelList xmlns:clbl="http://schemas.microsoft.com/office/2020/mipLabelMetadata">
  <clbl:label id="{ebe5001a-c85e-4e2f-9cd6-9a1218bff449}" enabled="1" method="Standard" siteId="{d0f2a9be-e6ce-4ffa-9b31-5677cb305c5e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405</TotalTime>
  <Words>662</Words>
  <Application>Microsoft Office PowerPoint</Application>
  <PresentationFormat>Widescreen</PresentationFormat>
  <Paragraphs>71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Aptos</vt:lpstr>
      <vt:lpstr>Arial</vt:lpstr>
      <vt:lpstr>Tw Cen MT</vt:lpstr>
      <vt:lpstr>Tw Cen MT Condensed</vt:lpstr>
      <vt:lpstr>Wingdings 3</vt:lpstr>
      <vt:lpstr>Integral</vt:lpstr>
      <vt:lpstr>PowerPoint Presentation</vt:lpstr>
      <vt:lpstr>ROLE OF THE COMMISSION</vt:lpstr>
      <vt:lpstr>TYPES OF LOTTERIES REGULATED</vt:lpstr>
      <vt:lpstr>LOTTERIES INCIDENTAL TO EXEMPT ENTERTAINMENT </vt:lpstr>
      <vt:lpstr>LOTTERIES INCIDENTAL TO EXEMPT ENTERTAINMENT </vt:lpstr>
      <vt:lpstr>PRIVATE LOTTERIES</vt:lpstr>
      <vt:lpstr>PRIVATE LOTTERIES</vt:lpstr>
      <vt:lpstr>SOCIETY LOTTERIES</vt:lpstr>
      <vt:lpstr>SOCIETY LOTTERIES</vt:lpstr>
      <vt:lpstr>SOCIETY LOTTERIES</vt:lpstr>
      <vt:lpstr>LIMITATIONS OF PROCEEDS AND PRIZES OF SOCIETY LOTTERIES</vt:lpstr>
      <vt:lpstr>COST OF CONDUCTING A SOCIETY LOTTERY</vt:lpstr>
      <vt:lpstr>WHAT IS AN ILLEGAL LOTTERY</vt:lpstr>
      <vt:lpstr>WHAT IS AN ILLEGAL LOTTERY</vt:lpstr>
      <vt:lpstr>WHAT IS AN ILLEGAL LOTTERY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Amandla Sithole</dc:creator>
  <cp:lastModifiedBy>Barry Hiles -Ombud Office</cp:lastModifiedBy>
  <cp:revision>15</cp:revision>
  <dcterms:created xsi:type="dcterms:W3CDTF">2022-01-21T10:18:29Z</dcterms:created>
  <dcterms:modified xsi:type="dcterms:W3CDTF">2026-03-05T14:32:21Z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b400010-724f-48a9-8a7a-949fddf3cff8_Enabled">
    <vt:lpwstr>true</vt:lpwstr>
  </property>
  <property fmtid="{D5CDD505-2E9C-101B-9397-08002B2CF9AE}" pid="3" name="MSIP_Label_8b400010-724f-48a9-8a7a-949fddf3cff8_SetDate">
    <vt:lpwstr>2025-09-29T12:45:38Z</vt:lpwstr>
  </property>
  <property fmtid="{D5CDD505-2E9C-101B-9397-08002B2CF9AE}" pid="4" name="MSIP_Label_8b400010-724f-48a9-8a7a-949fddf3cff8_Method">
    <vt:lpwstr>Standard</vt:lpwstr>
  </property>
  <property fmtid="{D5CDD505-2E9C-101B-9397-08002B2CF9AE}" pid="5" name="MSIP_Label_8b400010-724f-48a9-8a7a-949fddf3cff8_Name">
    <vt:lpwstr>Public</vt:lpwstr>
  </property>
  <property fmtid="{D5CDD505-2E9C-101B-9397-08002B2CF9AE}" pid="6" name="MSIP_Label_8b400010-724f-48a9-8a7a-949fddf3cff8_SiteId">
    <vt:lpwstr>d0f2a9be-e6ce-4ffa-9b31-5677cb305c5e</vt:lpwstr>
  </property>
  <property fmtid="{D5CDD505-2E9C-101B-9397-08002B2CF9AE}" pid="7" name="MSIP_Label_8b400010-724f-48a9-8a7a-949fddf3cff8_ActionId">
    <vt:lpwstr>d6cc6e9c-f6e4-46d8-9d62-d023af5ca789</vt:lpwstr>
  </property>
  <property fmtid="{D5CDD505-2E9C-101B-9397-08002B2CF9AE}" pid="8" name="MSIP_Label_8b400010-724f-48a9-8a7a-949fddf3cff8_ContentBits">
    <vt:lpwstr>0</vt:lpwstr>
  </property>
  <property fmtid="{D5CDD505-2E9C-101B-9397-08002B2CF9AE}" pid="9" name="MSIP_Label_8b400010-724f-48a9-8a7a-949fddf3cff8_Tag">
    <vt:lpwstr>10, 3, 0, 1</vt:lpwstr>
  </property>
</Properties>
</file>